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99" r:id="rId3"/>
    <p:sldId id="631" r:id="rId4"/>
    <p:sldId id="633" r:id="rId5"/>
    <p:sldId id="634" r:id="rId6"/>
    <p:sldId id="635" r:id="rId7"/>
    <p:sldId id="468" r:id="rId8"/>
    <p:sldId id="320" r:id="rId9"/>
    <p:sldId id="324" r:id="rId10"/>
    <p:sldId id="594" r:id="rId11"/>
    <p:sldId id="629" r:id="rId13"/>
    <p:sldId id="469" r:id="rId14"/>
    <p:sldId id="418" r:id="rId15"/>
    <p:sldId id="419" r:id="rId16"/>
    <p:sldId id="624" r:id="rId17"/>
    <p:sldId id="517" r:id="rId18"/>
    <p:sldId id="602" r:id="rId19"/>
    <p:sldId id="510" r:id="rId20"/>
    <p:sldId id="630" r:id="rId21"/>
    <p:sldId id="615" r:id="rId22"/>
    <p:sldId id="616" r:id="rId23"/>
    <p:sldId id="607" r:id="rId24"/>
    <p:sldId id="448" r:id="rId25"/>
    <p:sldId id="449" r:id="rId26"/>
    <p:sldId id="610" r:id="rId27"/>
    <p:sldId id="583" r:id="rId28"/>
    <p:sldId id="584" r:id="rId29"/>
    <p:sldId id="585" r:id="rId30"/>
    <p:sldId id="593" r:id="rId31"/>
    <p:sldId id="632" r:id="rId32"/>
    <p:sldId id="59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2" autoAdjust="0"/>
    <p:restoredTop sz="94660"/>
  </p:normalViewPr>
  <p:slideViewPr>
    <p:cSldViewPr>
      <p:cViewPr varScale="1">
        <p:scale>
          <a:sx n="89" d="100"/>
          <a:sy n="89" d="100"/>
        </p:scale>
        <p:origin x="58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20883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556793"/>
            <a:ext cx="12192000" cy="53012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989173"/>
            <a:ext cx="12192000" cy="486882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348880"/>
            <a:ext cx="12192000" cy="450912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069043"/>
            <a:ext cx="12192000" cy="378895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788957"/>
            <a:ext cx="12192000" cy="306904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148913"/>
            <a:ext cx="12192000" cy="270908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508870"/>
            <a:ext cx="12192000" cy="234913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868827"/>
            <a:ext cx="12192000" cy="198917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5228783"/>
            <a:ext cx="12192000" cy="162921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5588740"/>
            <a:ext cx="12192000" cy="126926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5948697"/>
            <a:ext cx="12192000" cy="90930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0" y="365126"/>
            <a:ext cx="1051538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310" y="1825625"/>
            <a:ext cx="1051538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7F5D4D-7C08-4E4A-AB95-5D9043FD651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2962275"/>
            <a:ext cx="12190413" cy="389731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4149080"/>
            <a:ext cx="12190413" cy="27105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775393" y="5792470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5792470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908720"/>
            <a:ext cx="12192000" cy="5949281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268760"/>
            <a:ext cx="12192000" cy="5589241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5393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accent1"/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14.emf"/><Relationship Id="rId1" Type="http://schemas.openxmlformats.org/officeDocument/2006/relationships/package" Target="../embeddings/Document1.docx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slide" Target="slide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6" Type="http://schemas.openxmlformats.org/officeDocument/2006/relationships/image" Target="../media/image21.emf"/><Relationship Id="rId5" Type="http://schemas.openxmlformats.org/officeDocument/2006/relationships/package" Target="../embeddings/Document4.docx"/><Relationship Id="rId4" Type="http://schemas.openxmlformats.org/officeDocument/2006/relationships/image" Target="../media/image13.png"/><Relationship Id="rId3" Type="http://schemas.openxmlformats.org/officeDocument/2006/relationships/image" Target="../media/image20.emf"/><Relationship Id="rId2" Type="http://schemas.openxmlformats.org/officeDocument/2006/relationships/package" Target="../embeddings/Document3.docx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tiff"/><Relationship Id="rId8" Type="http://schemas.openxmlformats.org/officeDocument/2006/relationships/image" Target="../media/image27.emf"/><Relationship Id="rId7" Type="http://schemas.openxmlformats.org/officeDocument/2006/relationships/package" Target="../embeddings/Document7.docx"/><Relationship Id="rId6" Type="http://schemas.openxmlformats.org/officeDocument/2006/relationships/image" Target="../media/image26.emf"/><Relationship Id="rId5" Type="http://schemas.openxmlformats.org/officeDocument/2006/relationships/package" Target="../embeddings/Document6.docx"/><Relationship Id="rId4" Type="http://schemas.openxmlformats.org/officeDocument/2006/relationships/image" Target="../media/image25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23.png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15.xml"/><Relationship Id="rId10" Type="http://schemas.openxmlformats.org/officeDocument/2006/relationships/image" Target="file:///E:\&#21407;&#25991;&#20214;\&#20154;A2-2\112.TIF" TargetMode="Externa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emf"/><Relationship Id="rId8" Type="http://schemas.openxmlformats.org/officeDocument/2006/relationships/package" Target="../embeddings/Document11.docx"/><Relationship Id="rId7" Type="http://schemas.openxmlformats.org/officeDocument/2006/relationships/image" Target="../media/image30.emf"/><Relationship Id="rId6" Type="http://schemas.openxmlformats.org/officeDocument/2006/relationships/package" Target="../embeddings/Document10.docx"/><Relationship Id="rId5" Type="http://schemas.openxmlformats.org/officeDocument/2006/relationships/image" Target="../media/image29.emf"/><Relationship Id="rId4" Type="http://schemas.openxmlformats.org/officeDocument/2006/relationships/package" Target="../embeddings/Document9.docx"/><Relationship Id="rId3" Type="http://schemas.openxmlformats.org/officeDocument/2006/relationships/image" Target="../media/image23.png"/><Relationship Id="rId2" Type="http://schemas.openxmlformats.org/officeDocument/2006/relationships/image" Target="../media/image28.emf"/><Relationship Id="rId15" Type="http://schemas.openxmlformats.org/officeDocument/2006/relationships/vmlDrawing" Target="../drawings/vmlDrawing8.vml"/><Relationship Id="rId14" Type="http://schemas.openxmlformats.org/officeDocument/2006/relationships/slideLayout" Target="../slideLayouts/slideLayout17.xml"/><Relationship Id="rId13" Type="http://schemas.openxmlformats.org/officeDocument/2006/relationships/image" Target="../media/image33.emf"/><Relationship Id="rId12" Type="http://schemas.openxmlformats.org/officeDocument/2006/relationships/package" Target="../embeddings/Document13.docx"/><Relationship Id="rId11" Type="http://schemas.openxmlformats.org/officeDocument/2006/relationships/image" Target="../media/image32.emf"/><Relationship Id="rId10" Type="http://schemas.openxmlformats.org/officeDocument/2006/relationships/package" Target="../embeddings/Document12.docx"/><Relationship Id="rId1" Type="http://schemas.openxmlformats.org/officeDocument/2006/relationships/package" Target="../embeddings/Document8.docx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4.emf"/><Relationship Id="rId2" Type="http://schemas.openxmlformats.org/officeDocument/2006/relationships/package" Target="../embeddings/Document14.docx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8" Type="http://schemas.openxmlformats.org/officeDocument/2006/relationships/package" Target="../embeddings/Document18.docx"/><Relationship Id="rId7" Type="http://schemas.openxmlformats.org/officeDocument/2006/relationships/image" Target="../media/image23.png"/><Relationship Id="rId6" Type="http://schemas.openxmlformats.org/officeDocument/2006/relationships/image" Target="../media/image37.emf"/><Relationship Id="rId5" Type="http://schemas.openxmlformats.org/officeDocument/2006/relationships/package" Target="../embeddings/Document17.docx"/><Relationship Id="rId4" Type="http://schemas.openxmlformats.org/officeDocument/2006/relationships/image" Target="../media/image36.emf"/><Relationship Id="rId3" Type="http://schemas.openxmlformats.org/officeDocument/2006/relationships/package" Target="../embeddings/Document16.docx"/><Relationship Id="rId2" Type="http://schemas.openxmlformats.org/officeDocument/2006/relationships/image" Target="../media/image35.emf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20.xml"/><Relationship Id="rId13" Type="http://schemas.openxmlformats.org/officeDocument/2006/relationships/image" Target="../media/image40.emf"/><Relationship Id="rId12" Type="http://schemas.openxmlformats.org/officeDocument/2006/relationships/package" Target="../embeddings/Document20.docx"/><Relationship Id="rId11" Type="http://schemas.openxmlformats.org/officeDocument/2006/relationships/image" Target="../media/image39.emf"/><Relationship Id="rId10" Type="http://schemas.openxmlformats.org/officeDocument/2006/relationships/package" Target="../embeddings/Document19.docx"/><Relationship Id="rId1" Type="http://schemas.openxmlformats.org/officeDocument/2006/relationships/package" Target="../embeddings/Document15.docx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emf"/><Relationship Id="rId8" Type="http://schemas.openxmlformats.org/officeDocument/2006/relationships/package" Target="../embeddings/Document21.docx"/><Relationship Id="rId7" Type="http://schemas.openxmlformats.org/officeDocument/2006/relationships/image" Target="../media/image22.png"/><Relationship Id="rId6" Type="http://schemas.openxmlformats.org/officeDocument/2006/relationships/image" Target="../media/image13.png"/><Relationship Id="rId5" Type="http://schemas.openxmlformats.org/officeDocument/2006/relationships/slide" Target="slide27.xml"/><Relationship Id="rId4" Type="http://schemas.openxmlformats.org/officeDocument/2006/relationships/slide" Target="slide26.xml"/><Relationship Id="rId3" Type="http://schemas.openxmlformats.org/officeDocument/2006/relationships/slide" Target="slide25.xml"/><Relationship Id="rId2" Type="http://schemas.openxmlformats.org/officeDocument/2006/relationships/slide" Target="slide24.xml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15.xml"/><Relationship Id="rId11" Type="http://schemas.openxmlformats.org/officeDocument/2006/relationships/image" Target="../media/image42.emf"/><Relationship Id="rId10" Type="http://schemas.openxmlformats.org/officeDocument/2006/relationships/package" Target="../embeddings/Document22.docx"/><Relationship Id="rId1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6" Type="http://schemas.openxmlformats.org/officeDocument/2006/relationships/image" Target="../media/image13.png"/><Relationship Id="rId5" Type="http://schemas.openxmlformats.org/officeDocument/2006/relationships/slide" Target="slide27.xml"/><Relationship Id="rId4" Type="http://schemas.openxmlformats.org/officeDocument/2006/relationships/slide" Target="slide26.xml"/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6" Type="http://schemas.openxmlformats.org/officeDocument/2006/relationships/slide" Target="slide24.xml"/><Relationship Id="rId5" Type="http://schemas.openxmlformats.org/officeDocument/2006/relationships/image" Target="../media/image13.png"/><Relationship Id="rId4" Type="http://schemas.openxmlformats.org/officeDocument/2006/relationships/slide" Target="slide27.xml"/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8" Type="http://schemas.openxmlformats.org/officeDocument/2006/relationships/package" Target="../embeddings/Document23.docx"/><Relationship Id="rId7" Type="http://schemas.openxmlformats.org/officeDocument/2006/relationships/slide" Target="slide24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slide" Target="slide27.xml"/><Relationship Id="rId3" Type="http://schemas.openxmlformats.org/officeDocument/2006/relationships/slide" Target="slide26.xml"/><Relationship Id="rId2" Type="http://schemas.openxmlformats.org/officeDocument/2006/relationships/slide" Target="slide25.xml"/><Relationship Id="rId11" Type="http://schemas.openxmlformats.org/officeDocument/2006/relationships/vmlDrawing" Target="../drawings/vmlDrawing12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emf"/><Relationship Id="rId8" Type="http://schemas.openxmlformats.org/officeDocument/2006/relationships/package" Target="../embeddings/Document24.docx"/><Relationship Id="rId7" Type="http://schemas.openxmlformats.org/officeDocument/2006/relationships/image" Target="../media/image22.png"/><Relationship Id="rId6" Type="http://schemas.openxmlformats.org/officeDocument/2006/relationships/image" Target="../media/image13.png"/><Relationship Id="rId5" Type="http://schemas.openxmlformats.org/officeDocument/2006/relationships/slide" Target="slide24.xml"/><Relationship Id="rId4" Type="http://schemas.openxmlformats.org/officeDocument/2006/relationships/slide" Target="slide27.xml"/><Relationship Id="rId3" Type="http://schemas.openxmlformats.org/officeDocument/2006/relationships/slide" Target="slide26.xml"/><Relationship Id="rId2" Type="http://schemas.openxmlformats.org/officeDocument/2006/relationships/slide" Target="slide25.xml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13.xml"/><Relationship Id="rId1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5.emf"/><Relationship Id="rId1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7.e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3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9.emf"/><Relationship Id="rId1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.xml"/><Relationship Id="rId6" Type="http://schemas.openxmlformats.org/officeDocument/2006/relationships/slide" Target="slide22.xml"/><Relationship Id="rId5" Type="http://schemas.openxmlformats.org/officeDocument/2006/relationships/tags" Target="../tags/tag2.xml"/><Relationship Id="rId4" Type="http://schemas.openxmlformats.org/officeDocument/2006/relationships/slide" Target="slide12.xml"/><Relationship Id="rId3" Type="http://schemas.openxmlformats.org/officeDocument/2006/relationships/tags" Target="../tags/tag1.xml"/><Relationship Id="rId2" Type="http://schemas.openxmlformats.org/officeDocument/2006/relationships/slide" Target="slide8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直角三角形 164"/>
          <p:cNvSpPr/>
          <p:nvPr/>
        </p:nvSpPr>
        <p:spPr>
          <a:xfrm>
            <a:off x="2205" y="0"/>
            <a:ext cx="6878893" cy="6878893"/>
          </a:xfrm>
          <a:prstGeom prst="rtTriangle">
            <a:avLst/>
          </a:prstGeom>
          <a:blipFill dpi="0" rotWithShape="1">
            <a:blip r:embed="rId1">
              <a:alphaModFix amt="75000"/>
            </a:blip>
            <a:stretch>
              <a:fillRect l="-85702" t="-596" r="-2286" b="-5178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/>
          <a:lstStyle/>
          <a:p>
            <a:pPr algn="ctr" defTabSz="1218565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66" name="任意多边形 2"/>
          <p:cNvSpPr/>
          <p:nvPr/>
        </p:nvSpPr>
        <p:spPr>
          <a:xfrm rot="5400000" flipV="1">
            <a:off x="336694" y="-15768"/>
            <a:ext cx="4575834" cy="4575834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3">
                  <a:lumMod val="60000"/>
                  <a:lumOff val="40000"/>
                </a:srgbClr>
              </a:gs>
              <a:gs pos="77000">
                <a:srgbClr val="00347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/>
          <a:lstStyle/>
          <a:p>
            <a:pPr algn="ctr" defTabSz="1218565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5163558" y="3159256"/>
            <a:ext cx="6909105" cy="1291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1252220" algn="l"/>
                <a:tab pos="2249170" algn="l"/>
              </a:tabLst>
            </a:pPr>
            <a:r>
              <a:rPr lang="en-US" altLang="zh-CN" sz="3000" b="1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7.2.1</a:t>
            </a:r>
            <a:r>
              <a:rPr lang="zh-CN" altLang="zh-CN" sz="3000" b="1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复数代数形式的加、减运算</a:t>
            </a:r>
            <a:r>
              <a:rPr lang="zh-CN" altLang="zh-CN" sz="3000" b="1" smtClean="0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及其</a:t>
            </a:r>
            <a:endParaRPr lang="en-US" altLang="zh-CN" sz="3000" b="1" smtClean="0">
              <a:solidFill>
                <a:srgbClr val="0444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30000"/>
              </a:lnSpc>
              <a:tabLst>
                <a:tab pos="1252220" algn="l"/>
                <a:tab pos="2249170" algn="l"/>
              </a:tabLst>
            </a:pPr>
            <a:r>
              <a:rPr lang="en-US" altLang="zh-CN" sz="3000" b="1" smtClean="0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zh-CN" sz="3000" b="1" smtClean="0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</a:t>
            </a:r>
            <a:r>
              <a:rPr lang="zh-CN" altLang="zh-CN" sz="3000" b="1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zh-CN" altLang="zh-CN" sz="3000" b="1">
              <a:solidFill>
                <a:srgbClr val="0444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5160113" y="2607470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第七章　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§7.2</a:t>
            </a:r>
            <a:r>
              <a:rPr lang="zh-CN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复数的四则运算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6000" y="476672"/>
            <a:ext cx="11520000" cy="6522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zh-CN" altLang="zh-CN" sz="2600" b="1" kern="10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知识点二　复数加减法的几何意义</a:t>
            </a:r>
            <a:endParaRPr lang="zh-CN" altLang="zh-CN" sz="2600" b="1" kern="10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23392" y="1296635"/>
          <a:ext cx="10945216" cy="5012685"/>
        </p:xfrm>
        <a:graphic>
          <a:graphicData uri="http://schemas.openxmlformats.org/drawingml/2006/table">
            <a:tbl>
              <a:tblPr/>
              <a:tblGrid>
                <a:gridCol w="1967037"/>
                <a:gridCol w="5377779"/>
                <a:gridCol w="3600400"/>
              </a:tblGrid>
              <a:tr h="24203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复数加法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endParaRPr lang="en-US" altLang="zh-CN" sz="2400" kern="10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几何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意义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复数减法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endParaRPr lang="en-US" altLang="zh-CN" sz="2400" kern="10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几何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意义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752725" y="1628800"/>
          <a:ext cx="49053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文档" r:id="rId1" imgW="4911725" imgH="1680845" progId="Word.Document.12">
                  <p:embed/>
                </p:oleObj>
              </mc:Choice>
              <mc:Fallback>
                <p:oleObj name="文档" r:id="rId1" imgW="4911725" imgH="16808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52725" y="1628800"/>
                        <a:ext cx="4905375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2752725" y="4237831"/>
          <a:ext cx="51054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文档" r:id="rId3" imgW="5113020" imgH="1589405" progId="Word.Document.12">
                  <p:embed/>
                </p:oleObj>
              </mc:Choice>
              <mc:Fallback>
                <p:oleObj name="文档" r:id="rId3" imgW="5113020" imgH="15894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2725" y="4237831"/>
                        <a:ext cx="5105400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27" name="Picture 3" descr="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7705" y="1399569"/>
            <a:ext cx="2319354" cy="219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4" descr="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288" y="4293096"/>
            <a:ext cx="2197282" cy="16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6000" y="1593978"/>
            <a:ext cx="11520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两个虚数的和或差可能是实数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在进行复数的加法时，实部与实部相加得实部，虚部与虚部相加得虚部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复数的减法不满足结合律，即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可能不成立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若复数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899" y="195193"/>
            <a:ext cx="11106279" cy="68028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5"/>
          <p:cNvSpPr txBox="1"/>
          <p:nvPr/>
        </p:nvSpPr>
        <p:spPr>
          <a:xfrm>
            <a:off x="838200" y="2428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smtClean="0"/>
              <a:t>思考辨析  判断正误</a:t>
            </a:r>
            <a:endParaRPr lang="zh-CN" altLang="en-US" sz="2400" b="1"/>
          </a:p>
        </p:txBody>
      </p:sp>
      <p:sp>
        <p:nvSpPr>
          <p:cNvPr id="6" name="标题 5"/>
          <p:cNvSpPr txBox="1"/>
          <p:nvPr/>
        </p:nvSpPr>
        <p:spPr>
          <a:xfrm>
            <a:off x="838200" y="5994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  <a:endParaRPr lang="en-US" altLang="zh-CN" sz="160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1231" y="16986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√</a:t>
            </a:r>
            <a:endParaRPr lang="zh-CN" altLang="en-US" sz="2800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67272" y="225934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√</a:t>
            </a:r>
            <a:endParaRPr lang="zh-CN" altLang="en-US" sz="2800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47192" y="279769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×</a:t>
            </a:r>
            <a:endParaRPr lang="zh-CN" altLang="en-US" sz="2800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12101" y="33537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×</a:t>
            </a:r>
            <a:endParaRPr lang="zh-CN" altLang="en-US" sz="2800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1" grpId="0"/>
      <p:bldP spid="11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sz="54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18"/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题型探究</a:t>
            </a:r>
            <a:endParaRPr lang="zh-CN" altLang="en-US" sz="4000" b="1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/>
          <p:cNvSpPr txBox="1"/>
          <p:nvPr/>
        </p:nvSpPr>
        <p:spPr>
          <a:xfrm>
            <a:off x="-21218" y="3519781"/>
            <a:ext cx="138444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</a:t>
            </a:r>
            <a:r>
              <a:rPr kumimoji="0" lang="en-US" altLang="zh-CN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TWO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195856"/>
            <a:ext cx="12190476" cy="5841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21722" y="226466"/>
            <a:ext cx="6748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zh-CN" altLang="zh-CN" sz="2800" b="1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一、复数的加减运算</a:t>
            </a:r>
            <a:endParaRPr lang="zh-CN" altLang="zh-CN" sz="2800" b="1" kern="10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000" y="1483767"/>
            <a:ext cx="11520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kern="10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5i)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4i)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8150" y="3662536"/>
          <a:ext cx="8124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文档" r:id="rId2" imgW="8130540" imgH="995045" progId="Word.Document.12">
                  <p:embed/>
                </p:oleObj>
              </mc:Choice>
              <mc:Fallback>
                <p:oleObj name="文档" r:id="rId2" imgW="8130540" imgH="9950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150" y="3662536"/>
                        <a:ext cx="81248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9856" y="1541474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endParaRPr lang="zh-CN" altLang="en-US" sz="2400">
              <a:solidFill>
                <a:srgbClr val="C00000"/>
              </a:solidFill>
            </a:endParaRPr>
          </a:p>
        </p:txBody>
      </p:sp>
      <p:pic>
        <p:nvPicPr>
          <p:cNvPr id="11" name="答案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22225" y="2431479"/>
          <a:ext cx="812958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文档" r:id="rId5" imgW="8130540" imgH="906780" progId="Word.Document.12">
                  <p:embed/>
                </p:oleObj>
              </mc:Choice>
              <mc:Fallback>
                <p:oleObj name="文档" r:id="rId5" imgW="8130540" imgH="9067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225" y="2431479"/>
                        <a:ext cx="8129587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004670" y="2559571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endParaRPr lang="zh-CN" altLang="en-US" sz="2400">
              <a:solidFill>
                <a:srgbClr val="C00000"/>
              </a:solidFill>
            </a:endParaRPr>
          </a:p>
        </p:txBody>
      </p:sp>
      <p:pic>
        <p:nvPicPr>
          <p:cNvPr id="15" name="解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build="allAtOnce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6000" y="1813054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已知复数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满足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，求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6000" y="2772057"/>
            <a:ext cx="11520000" cy="11609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(5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" name="解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1075858"/>
            <a:ext cx="11449272" cy="4153342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4981" y="971954"/>
            <a:ext cx="1092200" cy="1193800"/>
            <a:chOff x="10740732" y="1514604"/>
            <a:chExt cx="1092200" cy="1193800"/>
          </a:xfrm>
        </p:grpSpPr>
        <p:pic>
          <p:nvPicPr>
            <p:cNvPr id="5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反思感悟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68623" y="2204864"/>
            <a:ext cx="10951249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复数加减法的方法技巧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可把复数运算类比实数运算，若有括号，先计算括号里面的；若没有括号，可以从左到右依次进行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当利用交换律、结合律抵消掉某些项的实部或虚部时，可以利用运算律简化运算，注意正负号法则与实数相同，不能弄错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2060082"/>
            <a:ext cx="12192000" cy="87147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000" y="1297335"/>
            <a:ext cx="11520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b="1" kern="10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6i)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4i)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解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6000" y="2151906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原式＝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4)i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4i.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0096" y="1370419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4i</a:t>
            </a:r>
            <a:endParaRPr lang="zh-CN" altLang="en-US" sz="2400">
              <a:solidFill>
                <a:srgbClr val="C00000"/>
              </a:solidFill>
            </a:endParaRPr>
          </a:p>
        </p:txBody>
      </p:sp>
      <p:pic>
        <p:nvPicPr>
          <p:cNvPr id="8" name="答案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6000" y="3059435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3i)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，则复数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000" y="3933056"/>
            <a:ext cx="11520000" cy="11609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(6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(6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3))i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5i.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10821" y="3131443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5i</a:t>
            </a:r>
            <a:endParaRPr lang="zh-CN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195856"/>
            <a:ext cx="12190476" cy="5841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5719" y="226466"/>
            <a:ext cx="988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zh-CN" altLang="zh-CN" sz="2800" b="1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二、复数加减运算的几何意义</a:t>
            </a:r>
            <a:endParaRPr lang="zh-CN" altLang="zh-CN" sz="2800" b="1" kern="10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000" y="1196752"/>
            <a:ext cx="864032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如图所示，平行四边形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OABC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的顶点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分别对应的复数为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4i.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求：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" name="解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45468" y="2355726"/>
          <a:ext cx="6000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文档" r:id="rId3" imgW="6007735" imgH="861060" progId="Word.Document.12">
                  <p:embed/>
                </p:oleObj>
              </mc:Choice>
              <mc:Fallback>
                <p:oleObj name="文档" r:id="rId3" imgW="6007735" imgH="8610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468" y="2355726"/>
                        <a:ext cx="600075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47675" y="4077072"/>
          <a:ext cx="96012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文档" r:id="rId5" imgW="9613265" imgH="986155" progId="Word.Document.12">
                  <p:embed/>
                </p:oleObj>
              </mc:Choice>
              <mc:Fallback>
                <p:oleObj name="文档" r:id="rId5" imgW="9613265" imgH="9861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675" y="4077072"/>
                        <a:ext cx="960120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47675" y="4806677"/>
          <a:ext cx="96012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文档" r:id="rId7" imgW="9613265" imgH="982980" progId="Word.Document.12">
                  <p:embed/>
                </p:oleObj>
              </mc:Choice>
              <mc:Fallback>
                <p:oleObj name="文档" r:id="rId7" imgW="9613265" imgH="9829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675" y="4806677"/>
                        <a:ext cx="960120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6465" name="Picture 577" descr="E:\原文件\人A2-2\112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2880" y="1038158"/>
            <a:ext cx="2246851" cy="227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36000" y="3568283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对应的复数分别为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4i</a:t>
            </a:r>
            <a:r>
              <a:rPr lang="zh-CN" altLang="zh-CN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1443336"/>
            <a:ext cx="12192000" cy="176722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6418" y="620688"/>
          <a:ext cx="8129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文档" r:id="rId1" imgW="8130540" imgH="868680" progId="Word.Document.12">
                  <p:embed/>
                </p:oleObj>
              </mc:Choice>
              <mc:Fallback>
                <p:oleObj name="文档" r:id="rId1" imgW="8130540" imgH="8686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6418" y="620688"/>
                        <a:ext cx="8129587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解答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26418" y="3354313"/>
          <a:ext cx="8129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文档" r:id="rId4" imgW="8130540" imgH="868680" progId="Word.Document.12">
                  <p:embed/>
                </p:oleObj>
              </mc:Choice>
              <mc:Fallback>
                <p:oleObj name="文档" r:id="rId4" imgW="8130540" imgH="8686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18" y="3354313"/>
                        <a:ext cx="8129587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26418" y="1501155"/>
          <a:ext cx="8129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文档" r:id="rId6" imgW="8130540" imgH="868680" progId="Word.Document.12">
                  <p:embed/>
                </p:oleObj>
              </mc:Choice>
              <mc:Fallback>
                <p:oleObj name="文档" r:id="rId6" imgW="8130540" imgH="8686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418" y="1501155"/>
                        <a:ext cx="8129587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26418" y="2274193"/>
          <a:ext cx="8124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文档" r:id="rId8" imgW="8130540" imgH="869950" progId="Word.Document.12">
                  <p:embed/>
                </p:oleObj>
              </mc:Choice>
              <mc:Fallback>
                <p:oleObj name="文档" r:id="rId8" imgW="8130540" imgH="8699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418" y="2274193"/>
                        <a:ext cx="81248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426418" y="4287738"/>
          <a:ext cx="8124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文档" r:id="rId10" imgW="8130540" imgH="873125" progId="Word.Document.12">
                  <p:embed/>
                </p:oleObj>
              </mc:Choice>
              <mc:Fallback>
                <p:oleObj name="文档" r:id="rId10" imgW="8130540" imgH="8731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418" y="4287738"/>
                        <a:ext cx="81248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26418" y="4938489"/>
          <a:ext cx="8124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文档" r:id="rId12" imgW="8130540" imgH="875030" progId="Word.Document.12">
                  <p:embed/>
                </p:oleObj>
              </mc:Choice>
              <mc:Fallback>
                <p:oleObj name="文档" r:id="rId12" imgW="8130540" imgH="8750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6418" y="4938489"/>
                        <a:ext cx="81248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1084631"/>
            <a:ext cx="11449272" cy="3712521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4981" y="980728"/>
            <a:ext cx="1092200" cy="1193800"/>
            <a:chOff x="10740732" y="1514604"/>
            <a:chExt cx="1092200" cy="1193800"/>
          </a:xfrm>
        </p:grpSpPr>
        <p:pic>
          <p:nvPicPr>
            <p:cNvPr id="5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反思感悟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82512" y="2278431"/>
            <a:ext cx="10826977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向量加法、减法运算的平行四边形法则和三角形法则是复数加法、减法几何意义的依据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利用向量加法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首尾相接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和向量减法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指向被减向量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的特点，在三角形内可求得第三个向量及其对应的复数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向量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对应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的复数是</a:t>
            </a:r>
            <a:r>
              <a:rPr lang="en-US" altLang="zh-CN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i="1" kern="100" baseline="-250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i="1" kern="100" baseline="-250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终点对应的复数减去起点对应的复数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949158" y="3347268"/>
          <a:ext cx="939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文档" r:id="rId2" imgW="941705" imgH="597535" progId="Word.Document.12">
                  <p:embed/>
                </p:oleObj>
              </mc:Choice>
              <mc:Fallback>
                <p:oleObj name="文档" r:id="rId2" imgW="941705" imgH="5975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49158" y="3347268"/>
                        <a:ext cx="93980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1424" y="26064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进门测</a:t>
            </a:r>
            <a:endParaRPr lang="en-US" altLang="zh-CN" sz="3600" b="1" dirty="0"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376" y="90697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高考领航</a:t>
            </a:r>
            <a:r>
              <a:rPr lang="en-US" altLang="zh-CN" sz="3600" dirty="0" smtClean="0"/>
              <a:t>P61</a:t>
            </a:r>
            <a:r>
              <a:rPr lang="zh-CN" altLang="en-US" sz="3600" dirty="0" smtClean="0"/>
              <a:t>过程评价</a:t>
            </a:r>
            <a:r>
              <a:rPr lang="en-US" altLang="zh-CN" sz="3600" dirty="0" smtClean="0"/>
              <a:t>1-4</a:t>
            </a:r>
            <a:endParaRPr lang="zh-CN" altLang="en-US" sz="36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03995" y="1557338"/>
          <a:ext cx="11782425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1" imgW="11803380" imgH="2375535" progId="Word.Document.8">
                  <p:embed/>
                </p:oleObj>
              </mc:Choice>
              <mc:Fallback>
                <p:oleObj name="文档" r:id="rId1" imgW="11803380" imgH="23755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1557338"/>
                        <a:ext cx="11782425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03995" y="3989389"/>
          <a:ext cx="11782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3" imgW="11803380" imgH="593725" progId="Word.Document.8">
                  <p:embed/>
                </p:oleObj>
              </mc:Choice>
              <mc:Fallback>
                <p:oleObj name="文档" r:id="rId3" imgW="11803380" imgH="5937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3989389"/>
                        <a:ext cx="117824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" y="2046995"/>
            <a:ext cx="12192000" cy="245028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76250" y="2511946"/>
          <a:ext cx="109251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文档" r:id="rId1" imgW="10937875" imgH="987425" progId="Word.Document.12">
                  <p:embed/>
                </p:oleObj>
              </mc:Choice>
              <mc:Fallback>
                <p:oleObj name="文档" r:id="rId1" imgW="10937875" imgH="9874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2511946"/>
                        <a:ext cx="109251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36000" y="2045990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ABCD</a:t>
            </a:r>
            <a:r>
              <a:rPr lang="zh-CN" altLang="zh-CN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是平行四边形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6725" y="120030"/>
          <a:ext cx="1122045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文档" r:id="rId3" imgW="11233150" imgH="2174875" progId="Word.Document.12">
                  <p:embed/>
                </p:oleObj>
              </mc:Choice>
              <mc:Fallback>
                <p:oleObj name="文档" r:id="rId3" imgW="11233150" imgH="21748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120030"/>
                        <a:ext cx="1122045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66725" y="3707507"/>
          <a:ext cx="109251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文档" r:id="rId5" imgW="10937875" imgH="986155" progId="Word.Document.12">
                  <p:embed/>
                </p:oleObj>
              </mc:Choice>
              <mc:Fallback>
                <p:oleObj name="文档" r:id="rId5" imgW="10937875" imgH="9861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725" y="3707507"/>
                        <a:ext cx="109251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36000" y="3232026"/>
            <a:ext cx="11520000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" name="解答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466725" y="5204817"/>
          <a:ext cx="57340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文档" r:id="rId8" imgW="5741035" imgH="982980" progId="Word.Document.12">
                  <p:embed/>
                </p:oleObj>
              </mc:Choice>
              <mc:Fallback>
                <p:oleObj name="文档" r:id="rId8" imgW="5741035" imgH="9829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725" y="5204817"/>
                        <a:ext cx="57340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66725" y="4437112"/>
          <a:ext cx="8096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文档" r:id="rId10" imgW="8101330" imgH="841375" progId="Word.Document.12">
                  <p:embed/>
                </p:oleObj>
              </mc:Choice>
              <mc:Fallback>
                <p:oleObj name="文档" r:id="rId10" imgW="8101330" imgH="8413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6725" y="4437112"/>
                        <a:ext cx="80962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66725" y="5714206"/>
          <a:ext cx="87915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文档" r:id="rId12" imgW="8804275" imgH="981710" progId="Word.Document.12">
                  <p:embed/>
                </p:oleObj>
              </mc:Choice>
              <mc:Fallback>
                <p:oleObj name="文档" r:id="rId12" imgW="8804275" imgH="9817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6725" y="5714206"/>
                        <a:ext cx="87915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6574" y="1084631"/>
            <a:ext cx="11449272" cy="421657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4981" y="980728"/>
            <a:ext cx="1092200" cy="1193800"/>
            <a:chOff x="10740732" y="1514604"/>
            <a:chExt cx="1092200" cy="1193800"/>
          </a:xfrm>
        </p:grpSpPr>
        <p:pic>
          <p:nvPicPr>
            <p:cNvPr id="7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83099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素养</a:t>
              </a:r>
              <a:endParaRPr lang="en-US" altLang="zh-CN" sz="2000" b="1" smtClea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评析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631504" y="1219561"/>
            <a:ext cx="10081120" cy="39318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解决此类问题的关键是由题意正确地画出图形，然后根据三角形法则或平行四边形法则借助复数相等即可求解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复数的几何意义包括三个方面：复数的表示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点和向量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、复数的模的几何意义及复数加减运算的几何意义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复数的几何意义充分体现了数形结合这一重要的数学思想方法，即通过几何图形来研究代数问题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利用图形描述、分析数学问题，建立形与数的联系，提升直观想象的数学核心素养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sz="54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18"/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随堂演练</a:t>
            </a:r>
            <a:endParaRPr lang="zh-CN" altLang="en-US" sz="4000" b="1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/>
          <p:cNvSpPr txBox="1"/>
          <p:nvPr/>
        </p:nvSpPr>
        <p:spPr>
          <a:xfrm>
            <a:off x="-58080" y="3519781"/>
            <a:ext cx="145816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</a:t>
            </a:r>
            <a:r>
              <a:rPr kumimoji="0" lang="en-US" altLang="zh-CN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THREE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0" name="解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9851" y="998091"/>
          <a:ext cx="8129587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文档" r:id="rId8" imgW="8130540" imgH="2575560" progId="Word.Document.12">
                  <p:embed/>
                </p:oleObj>
              </mc:Choice>
              <mc:Fallback>
                <p:oleObj name="文档" r:id="rId8" imgW="8130540" imgH="25755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851" y="998091"/>
                        <a:ext cx="8129587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27162" y="3627040"/>
          <a:ext cx="81295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文档" r:id="rId10" imgW="8130540" imgH="955675" progId="Word.Document.12">
                  <p:embed/>
                </p:oleObj>
              </mc:Choice>
              <mc:Fallback>
                <p:oleObj name="文档" r:id="rId10" imgW="8130540" imgH="9556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7162" y="3627040"/>
                        <a:ext cx="8129587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0394" y="258928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2" name="解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36000" y="1211872"/>
            <a:ext cx="11520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		B.1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3i  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	D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3i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980" y="17728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6000" y="3284984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(4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3i.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000" y="1196752"/>
            <a:ext cx="11520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在复平面内对应的点位于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第一象限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	B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第二象限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第三象限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	D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第四象限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000" y="3212976"/>
            <a:ext cx="11520000" cy="11609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7i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在复平面内对应的点位于第四象限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解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sp>
        <p:nvSpPr>
          <p:cNvPr id="14" name="TextBox 35"/>
          <p:cNvSpPr txBox="1"/>
          <p:nvPr/>
        </p:nvSpPr>
        <p:spPr>
          <a:xfrm>
            <a:off x="5068838" y="226508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000" y="1484784"/>
            <a:ext cx="11520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i(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en-US" altLang="zh-CN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∈</a:t>
            </a:r>
            <a:r>
              <a:rPr lang="en-US" altLang="zh-CN" b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，且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000" y="2492896"/>
            <a:ext cx="11520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)i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6i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6" name="解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sp>
        <p:nvSpPr>
          <p:cNvPr id="1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4895" y="1576918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10i</a:t>
            </a:r>
            <a:endParaRPr lang="zh-CN" altLang="en-US" sz="2400">
              <a:solidFill>
                <a:srgbClr val="C000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5163" y="3212792"/>
          <a:ext cx="8129587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文档" r:id="rId8" imgW="8130540" imgH="1260475" progId="Word.Document.12">
                  <p:embed/>
                </p:oleObj>
              </mc:Choice>
              <mc:Fallback>
                <p:oleObj name="文档" r:id="rId8" imgW="8130540" imgH="12604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163" y="3212792"/>
                        <a:ext cx="8129587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336000" y="4220904"/>
            <a:ext cx="11520000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)i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10i.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6000" y="1412776"/>
            <a:ext cx="11520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设平行四边形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ABCD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在复平面内，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为原点，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两点对应的复数分别是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，则点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对应的复数是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8" name="解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063479" y="2050281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2i</a:t>
            </a:r>
            <a:endParaRPr lang="zh-CN" altLang="en-US" sz="2400">
              <a:solidFill>
                <a:srgbClr val="C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57200" y="2847975"/>
          <a:ext cx="81248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文档" r:id="rId8" imgW="8130540" imgH="795655" progId="Word.Document.12">
                  <p:embed/>
                </p:oleObj>
              </mc:Choice>
              <mc:Fallback>
                <p:oleObj name="文档" r:id="rId8" imgW="8130540" imgH="7956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2847975"/>
                        <a:ext cx="81248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36000" y="3645024"/>
            <a:ext cx="11520000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设点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坐标为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，故点</a:t>
            </a:r>
            <a:r>
              <a:rPr lang="en-US" altLang="zh-CN" i="1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对应的复数为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2i.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000" y="1929194"/>
            <a:ext cx="11520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复数代数形式的加减法满足交换律、结合律，复数的减法是加法的逆运算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复数加法的几何意义就是向量加法的平行四边形法则，复数减法的几何意义就是向量减法的三角形法则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8899" y="195193"/>
            <a:ext cx="11106279" cy="68028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5"/>
          <p:cNvSpPr txBox="1"/>
          <p:nvPr/>
        </p:nvSpPr>
        <p:spPr>
          <a:xfrm>
            <a:off x="838200" y="2428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/>
              <a:t>课堂小结</a:t>
            </a:r>
            <a:endParaRPr lang="zh-CN" altLang="en-US" sz="2400" b="1"/>
          </a:p>
        </p:txBody>
      </p:sp>
      <p:sp>
        <p:nvSpPr>
          <p:cNvPr id="14" name="标题 5"/>
          <p:cNvSpPr txBox="1"/>
          <p:nvPr/>
        </p:nvSpPr>
        <p:spPr>
          <a:xfrm>
            <a:off x="838200" y="5994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1424" y="26064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出门练</a:t>
            </a:r>
            <a:endParaRPr lang="en-US" altLang="zh-CN" sz="3200" b="1" dirty="0"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3392" y="1340768"/>
            <a:ext cx="3698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/>
              <a:t>课本</a:t>
            </a:r>
            <a:r>
              <a:rPr lang="en-US" altLang="zh-CN" sz="4400" dirty="0" smtClean="0"/>
              <a:t>P77</a:t>
            </a:r>
            <a:r>
              <a:rPr lang="zh-CN" altLang="en-US" sz="4400" smtClean="0"/>
              <a:t>：</a:t>
            </a:r>
            <a:r>
              <a:rPr lang="en-US" altLang="zh-CN" sz="4400" smtClean="0"/>
              <a:t>1-4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E0E9-FA90-4940-B5C3-053117BC8C1A}" type="slidenum">
              <a:rPr lang="en-US" altLang="zh-CN"/>
            </a:fld>
            <a:endParaRPr lang="en-US" altLang="zh-CN"/>
          </a:p>
        </p:txBody>
      </p:sp>
      <p:graphicFrame>
        <p:nvGraphicFramePr>
          <p:cNvPr id="2062338" name="Object 2"/>
          <p:cNvGraphicFramePr>
            <a:graphicFrameLocks noChangeAspect="1"/>
          </p:cNvGraphicFramePr>
          <p:nvPr/>
        </p:nvGraphicFramePr>
        <p:xfrm>
          <a:off x="203995" y="1341438"/>
          <a:ext cx="117824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1" imgW="11803380" imgH="1781175" progId="Word.Document.8">
                  <p:embed/>
                </p:oleObj>
              </mc:Choice>
              <mc:Fallback>
                <p:oleObj name="文档" r:id="rId1" imgW="11803380" imgH="17811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1341438"/>
                        <a:ext cx="117824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339" name="Object 3"/>
          <p:cNvGraphicFramePr>
            <a:graphicFrameLocks noChangeAspect="1"/>
          </p:cNvGraphicFramePr>
          <p:nvPr/>
        </p:nvGraphicFramePr>
        <p:xfrm>
          <a:off x="203995" y="3197225"/>
          <a:ext cx="117824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3" imgW="11803380" imgH="593725" progId="Word.Document.8">
                  <p:embed/>
                </p:oleObj>
              </mc:Choice>
              <mc:Fallback>
                <p:oleObj name="文档" r:id="rId3" imgW="11803380" imgH="5937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3197225"/>
                        <a:ext cx="117824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直角三角形 164"/>
          <p:cNvSpPr/>
          <p:nvPr/>
        </p:nvSpPr>
        <p:spPr>
          <a:xfrm>
            <a:off x="2205" y="0"/>
            <a:ext cx="6878893" cy="6878893"/>
          </a:xfrm>
          <a:prstGeom prst="rtTriangle">
            <a:avLst/>
          </a:prstGeom>
          <a:blipFill dpi="0" rotWithShape="1">
            <a:blip r:embed="rId1">
              <a:alphaModFix amt="75000"/>
            </a:blip>
            <a:stretch>
              <a:fillRect l="-85702" t="-596" r="-2286" b="-5178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/>
          <a:lstStyle/>
          <a:p>
            <a:pPr algn="ctr" defTabSz="1218565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66" name="任意多边形 2"/>
          <p:cNvSpPr/>
          <p:nvPr/>
        </p:nvSpPr>
        <p:spPr>
          <a:xfrm rot="5400000" flipV="1">
            <a:off x="336694" y="-15768"/>
            <a:ext cx="4575834" cy="4575834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3">
                  <a:lumMod val="60000"/>
                  <a:lumOff val="40000"/>
                </a:srgbClr>
              </a:gs>
              <a:gs pos="77000">
                <a:srgbClr val="00347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/>
          <a:lstStyle/>
          <a:p>
            <a:pPr algn="ctr" defTabSz="1218565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7252" y="206164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  <a:endParaRPr lang="zh-CN" altLang="en-US" sz="4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077700" y="12534900"/>
            <a:ext cx="3429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AF426-CAD0-47CE-B7C3-D7DF590325A6}" type="slidenum">
              <a:rPr lang="en-US" altLang="zh-CN"/>
            </a:fld>
            <a:endParaRPr lang="en-US" altLang="zh-CN"/>
          </a:p>
        </p:txBody>
      </p:sp>
      <p:graphicFrame>
        <p:nvGraphicFramePr>
          <p:cNvPr id="2061317" name="Object 5"/>
          <p:cNvGraphicFramePr>
            <a:graphicFrameLocks noChangeAspect="1"/>
          </p:cNvGraphicFramePr>
          <p:nvPr/>
        </p:nvGraphicFramePr>
        <p:xfrm>
          <a:off x="203995" y="1196975"/>
          <a:ext cx="1178242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1" imgW="11803380" imgH="2566035" progId="Word.Document.8">
                  <p:embed/>
                </p:oleObj>
              </mc:Choice>
              <mc:Fallback>
                <p:oleObj name="文档" r:id="rId1" imgW="11803380" imgH="256603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1196975"/>
                        <a:ext cx="11782425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318" name="Object 6"/>
          <p:cNvGraphicFramePr>
            <a:graphicFrameLocks noChangeAspect="1"/>
          </p:cNvGraphicFramePr>
          <p:nvPr/>
        </p:nvGraphicFramePr>
        <p:xfrm>
          <a:off x="203995" y="3700464"/>
          <a:ext cx="11782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3" imgW="11803380" imgH="593725" progId="Word.Document.8">
                  <p:embed/>
                </p:oleObj>
              </mc:Choice>
              <mc:Fallback>
                <p:oleObj name="文档" r:id="rId3" imgW="11803380" imgH="59372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3700464"/>
                        <a:ext cx="117824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95FB6-AAAE-4158-967B-E6B00A03D781}" type="slidenum">
              <a:rPr lang="en-US" altLang="zh-CN"/>
            </a:fld>
            <a:endParaRPr lang="en-US" altLang="zh-CN"/>
          </a:p>
        </p:txBody>
      </p:sp>
      <p:graphicFrame>
        <p:nvGraphicFramePr>
          <p:cNvPr id="2060290" name="Object 2"/>
          <p:cNvGraphicFramePr>
            <a:graphicFrameLocks noChangeAspect="1"/>
          </p:cNvGraphicFramePr>
          <p:nvPr/>
        </p:nvGraphicFramePr>
        <p:xfrm>
          <a:off x="203995" y="1412876"/>
          <a:ext cx="117824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1" imgW="11803380" imgH="1187450" progId="Word.Document.8">
                  <p:embed/>
                </p:oleObj>
              </mc:Choice>
              <mc:Fallback>
                <p:oleObj name="文档" r:id="rId1" imgW="11803380" imgH="118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1412876"/>
                        <a:ext cx="1178242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291" name="Object 3"/>
          <p:cNvGraphicFramePr>
            <a:graphicFrameLocks noChangeAspect="1"/>
          </p:cNvGraphicFramePr>
          <p:nvPr/>
        </p:nvGraphicFramePr>
        <p:xfrm>
          <a:off x="203995" y="2852738"/>
          <a:ext cx="117824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3" imgW="11803380" imgH="618490" progId="Word.Document.8">
                  <p:embed/>
                </p:oleObj>
              </mc:Choice>
              <mc:Fallback>
                <p:oleObj name="文档" r:id="rId3" imgW="11803380" imgH="61849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2852738"/>
                        <a:ext cx="117824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292" name="Object 4"/>
          <p:cNvGraphicFramePr>
            <a:graphicFrameLocks noChangeAspect="1"/>
          </p:cNvGraphicFramePr>
          <p:nvPr/>
        </p:nvGraphicFramePr>
        <p:xfrm>
          <a:off x="203995" y="3698876"/>
          <a:ext cx="117824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文档" r:id="rId5" imgW="11803380" imgH="595630" progId="Word.Document.8">
                  <p:embed/>
                </p:oleObj>
              </mc:Choice>
              <mc:Fallback>
                <p:oleObj name="文档" r:id="rId5" imgW="11803380" imgH="5956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5" y="3698876"/>
                        <a:ext cx="117824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原创设计师QQ598969553             _1"/>
          <p:cNvSpPr/>
          <p:nvPr/>
        </p:nvSpPr>
        <p:spPr bwMode="auto">
          <a:xfrm>
            <a:off x="0" y="0"/>
            <a:ext cx="723865" cy="98152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原创设计师QQ598969553             _2"/>
          <p:cNvSpPr/>
          <p:nvPr/>
        </p:nvSpPr>
        <p:spPr bwMode="auto">
          <a:xfrm>
            <a:off x="122588" y="260579"/>
            <a:ext cx="581697" cy="79155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982638" y="220161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en-US" altLang="zh-CN" sz="2800" b="1" dirty="0"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原创设计师QQ598969553             _5"/>
          <p:cNvSpPr>
            <a:spLocks noChangeArrowheads="1"/>
          </p:cNvSpPr>
          <p:nvPr/>
        </p:nvSpPr>
        <p:spPr bwMode="auto">
          <a:xfrm>
            <a:off x="981578" y="651565"/>
            <a:ext cx="3025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chemeClr val="bg1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宋体" panose="02010600030101010101" pitchFamily="2" charset="-122"/>
              </a:rPr>
              <a:t>XUEXIMUBIAO</a:t>
            </a:r>
            <a:endParaRPr lang="en-US" altLang="zh-CN" sz="2000">
              <a:solidFill>
                <a:schemeClr val="bg1">
                  <a:lumMod val="75000"/>
                </a:schemeClr>
              </a:solidFill>
              <a:latin typeface="+mj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9256" y="1820566"/>
            <a:ext cx="10307219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掌握复数代数形式的加、减运算法则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理解复数加减法的几何意义，能够利用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数形结合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的思想解题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214856"/>
            <a:ext cx="6816080" cy="2150248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34939" y="3491716"/>
            <a:ext cx="21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NEIRONGSUOYIN</a:t>
            </a: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更多2018年PPT下载：http://www.ppt20.com/u/739134/"/>
          <p:cNvSpPr/>
          <p:nvPr/>
        </p:nvSpPr>
        <p:spPr>
          <a:xfrm>
            <a:off x="414251" y="283494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内容索引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3" name="PA_文本框 8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236059" y="2384344"/>
            <a:ext cx="185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4">
                    <a:lumMod val="20000"/>
                    <a:lumOff val="80000"/>
                  </a:schemeClr>
                </a:solidFill>
              </a:rPr>
              <a:t>知识梳理</a:t>
            </a:r>
            <a:endParaRPr lang="zh-CN" altLang="en-US" sz="28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PA_文本框 9">
            <a:hlinkClick r:id="rId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236059" y="3054084"/>
            <a:ext cx="185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题型探究</a:t>
            </a:r>
            <a:endParaRPr lang="zh-CN" altLang="en-US" sz="28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PA_文本框 10">
            <a:hlinkClick r:id="rId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236059" y="3723824"/>
            <a:ext cx="185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4">
                    <a:lumMod val="20000"/>
                    <a:lumOff val="80000"/>
                  </a:schemeClr>
                </a:solidFill>
              </a:rPr>
              <a:t>随堂演练</a:t>
            </a:r>
            <a:endParaRPr lang="zh-CN" altLang="en-US" sz="28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sz="54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000" b="1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/>
          <p:cNvSpPr txBox="1"/>
          <p:nvPr/>
        </p:nvSpPr>
        <p:spPr>
          <a:xfrm>
            <a:off x="-8301" y="3519781"/>
            <a:ext cx="135861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ONE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答案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36000" y="1644040"/>
            <a:ext cx="11520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运算法则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是任意两个复数，那么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</a:t>
            </a: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加法运算律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对任意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∈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，有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u="sng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u="sng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63891" y="2236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)i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48558" y="2771403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)i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6000" y="952853"/>
            <a:ext cx="11520000" cy="6522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zh-CN" altLang="zh-CN" sz="2600" b="1" kern="10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知识点一　复数代数形式的加减法</a:t>
            </a:r>
            <a:endParaRPr lang="zh-CN" altLang="zh-CN" sz="2600" b="1" kern="10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47481" y="3870573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02901" y="3861047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11" grpId="0"/>
      <p:bldP spid="11" grpId="1"/>
      <p:bldP spid="10" grpId="0"/>
      <p:bldP spid="10" grpId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宽屏</PresentationFormat>
  <Paragraphs>243</Paragraphs>
  <Slides>30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33</vt:i4>
      </vt:variant>
      <vt:variant>
        <vt:lpstr>幻灯片标题</vt:lpstr>
      </vt:variant>
      <vt:variant>
        <vt:i4>30</vt:i4>
      </vt:variant>
    </vt:vector>
  </HeadingPairs>
  <TitlesOfParts>
    <vt:vector size="83" baseType="lpstr">
      <vt:lpstr>Arial</vt:lpstr>
      <vt:lpstr>宋体</vt:lpstr>
      <vt:lpstr>Wingdings</vt:lpstr>
      <vt:lpstr>迷你简菱心</vt:lpstr>
      <vt:lpstr>微软雅黑</vt:lpstr>
      <vt:lpstr>Times New Roman</vt:lpstr>
      <vt:lpstr>Impact</vt:lpstr>
      <vt:lpstr>Courier New</vt:lpstr>
      <vt:lpstr>等线</vt:lpstr>
      <vt:lpstr>Times New Roman</vt:lpstr>
      <vt:lpstr>Arial Unicode MS</vt:lpstr>
      <vt:lpstr>Calibri</vt:lpstr>
      <vt:lpstr>楷体_GB2312</vt:lpstr>
      <vt:lpstr>Broadway</vt:lpstr>
      <vt:lpstr>楷体</vt:lpstr>
      <vt:lpstr>经典繁仿黑</vt:lpstr>
      <vt:lpstr>华文细黑</vt:lpstr>
      <vt:lpstr>黑体</vt:lpstr>
      <vt:lpstr>Arial Black</vt:lpstr>
      <vt:lpstr>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郑鑫</cp:lastModifiedBy>
  <cp:revision>18</cp:revision>
  <cp:lastPrinted>2021-03-23T10:56:00Z</cp:lastPrinted>
  <dcterms:created xsi:type="dcterms:W3CDTF">2021-03-23T10:56:00Z</dcterms:created>
  <dcterms:modified xsi:type="dcterms:W3CDTF">2022-10-10T02:54:52Z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45DED3C560ED4C6C83C82D4B65DE672C</vt:lpwstr>
  </property>
  <property fmtid="{D5CDD505-2E9C-101B-9397-08002B2CF9AE}" pid="7" name="KSOProductBuildVer">
    <vt:lpwstr>2052-11.1.0.7693</vt:lpwstr>
  </property>
</Properties>
</file>