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5" r:id="rId2"/>
  </p:sldMasterIdLst>
  <p:notesMasterIdLst>
    <p:notesMasterId r:id="rId27"/>
  </p:notesMasterIdLst>
  <p:sldIdLst>
    <p:sldId id="303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</p:sldIdLst>
  <p:sldSz cx="9144000" cy="5715000" type="screen16x1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8" d="100"/>
          <a:sy n="118" d="100"/>
        </p:scale>
        <p:origin x="-174" y="-7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2022/10/14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88613" y="1279287"/>
            <a:ext cx="5526519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553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0723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4"/>
            <a:ext cx="9144000" cy="5706173"/>
          </a:xfrm>
          <a:prstGeom prst="rect">
            <a:avLst/>
          </a:prstGeom>
        </p:spPr>
      </p:pic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799211" y="2305049"/>
            <a:ext cx="7545579" cy="11049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矩形 2"/>
          <p:cNvSpPr/>
          <p:nvPr userDrawn="1"/>
        </p:nvSpPr>
        <p:spPr>
          <a:xfrm>
            <a:off x="2928621" y="5439410"/>
            <a:ext cx="3526790" cy="2755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1200" b="1">
                <a:solidFill>
                  <a:schemeClr val="bg1">
                    <a:lumMod val="9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未经原作者允许不得转载本PPT，否则将视为侵权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4"/>
            <a:ext cx="9144000" cy="570617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788F44-F13C-438D-B38E-489A819ECEFB}" type="slidenum">
              <a:rPr lang="en-US" altLang="zh-CN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222517"/>
            <a:ext cx="5181600" cy="1397000"/>
          </a:xfrm>
        </p:spPr>
        <p:txBody>
          <a:bodyPr/>
          <a:lstStyle>
            <a:lvl1pPr>
              <a:defRPr sz="33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8"/>
            <a:ext cx="20574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8"/>
            <a:ext cx="30861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8"/>
            <a:ext cx="20574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4A7E6-11DD-48A0-8B1F-11722EB0FBCC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800692"/>
            <a:ext cx="6063164" cy="1104900"/>
          </a:xfrm>
        </p:spPr>
        <p:txBody>
          <a:bodyPr/>
          <a:lstStyle>
            <a:lvl1pPr>
              <a:defRPr sz="21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5" y="2025717"/>
            <a:ext cx="4785293" cy="685800"/>
          </a:xfrm>
        </p:spPr>
        <p:txBody>
          <a:bodyPr/>
          <a:lstStyle>
            <a:lvl1pPr algn="l">
              <a:defRPr sz="1800">
                <a:latin typeface="+mj-lt"/>
                <a:ea typeface="楷体" panose="02010609060101010101" pitchFamily="49" charset="-122"/>
              </a:defRPr>
            </a:lvl1pPr>
            <a:lvl2pPr algn="l">
              <a:defRPr sz="135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35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35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35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4"/>
            <a:ext cx="9144000" cy="570617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788F44-F13C-438D-B38E-489A819ECEFB}" type="slidenum">
              <a:rPr lang="en-US" altLang="zh-CN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222517"/>
            <a:ext cx="5181600" cy="1397000"/>
          </a:xfrm>
        </p:spPr>
        <p:txBody>
          <a:bodyPr/>
          <a:lstStyle>
            <a:lvl1pPr>
              <a:defRPr sz="33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</a:t>
            </a:r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2931161" y="5434965"/>
            <a:ext cx="3526790" cy="2755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1200" b="1">
                <a:solidFill>
                  <a:schemeClr val="bg1">
                    <a:lumMod val="9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未经原作者允许不得转载本PPT，否则将视为侵权</a:t>
            </a:r>
          </a:p>
        </p:txBody>
      </p:sp>
    </p:spTree>
  </p:cSld>
  <p:clrMapOvr>
    <a:masterClrMapping/>
  </p:clrMapOvr>
  <p:transition>
    <p:checker dir="vert"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8"/>
            <a:ext cx="20574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8"/>
            <a:ext cx="30861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8"/>
            <a:ext cx="20574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4A7E6-11DD-48A0-8B1F-11722EB0FBCC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2022/10/14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4"/>
            <a:ext cx="9144000" cy="5706173"/>
          </a:xfrm>
          <a:prstGeom prst="rect">
            <a:avLst/>
          </a:prstGeom>
        </p:spPr>
      </p:pic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799211" y="2305049"/>
            <a:ext cx="7545579" cy="11049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800692"/>
            <a:ext cx="6063164" cy="1104900"/>
          </a:xfrm>
        </p:spPr>
        <p:txBody>
          <a:bodyPr/>
          <a:lstStyle>
            <a:lvl1pPr>
              <a:defRPr sz="21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5" y="2025717"/>
            <a:ext cx="4785293" cy="685800"/>
          </a:xfrm>
        </p:spPr>
        <p:txBody>
          <a:bodyPr/>
          <a:lstStyle>
            <a:lvl1pPr algn="l">
              <a:defRPr sz="1800">
                <a:latin typeface="+mj-lt"/>
                <a:ea typeface="楷体" panose="02010609060101010101" pitchFamily="49" charset="-122"/>
              </a:defRPr>
            </a:lvl1pPr>
            <a:lvl2pPr algn="l">
              <a:defRPr sz="135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35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35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35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517650"/>
            <a:ext cx="24288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2817813"/>
            <a:ext cx="2298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  <p:sp>
        <p:nvSpPr>
          <p:cNvPr id="3" name="矩形 2"/>
          <p:cNvSpPr/>
          <p:nvPr userDrawn="1"/>
        </p:nvSpPr>
        <p:spPr>
          <a:xfrm>
            <a:off x="2910841" y="5439410"/>
            <a:ext cx="3526790" cy="2755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1200" b="1">
                <a:solidFill>
                  <a:schemeClr val="bg1">
                    <a:lumMod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未经原作者允许不得转载本PPT，否则将视为侵权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checker dir="vert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675"/>
        </a:spcBef>
        <a:spcAft>
          <a:spcPct val="0"/>
        </a:spcAft>
        <a:buFont typeface="Arial" panose="020B0604020202020204" pitchFamily="34" charset="0"/>
        <a:defRPr sz="21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462915" indent="-154305" algn="l" rtl="0" eaLnBrk="1" fontAlgn="base" hangingPunct="1">
        <a:lnSpc>
          <a:spcPct val="90000"/>
        </a:lnSpc>
        <a:spcBef>
          <a:spcPct val="68000"/>
        </a:spcBef>
        <a:spcAft>
          <a:spcPct val="0"/>
        </a:spcAft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rtl="0" eaLnBrk="1" fontAlgn="base" hangingPunct="1">
        <a:lnSpc>
          <a:spcPct val="90000"/>
        </a:lnSpc>
        <a:spcBef>
          <a:spcPct val="68000"/>
        </a:spcBef>
        <a:spcAft>
          <a:spcPct val="0"/>
        </a:spcAft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rtl="0" eaLnBrk="1" fontAlgn="base" hangingPunct="1">
        <a:lnSpc>
          <a:spcPct val="90000"/>
        </a:lnSpc>
        <a:spcBef>
          <a:spcPct val="68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rtl="0" eaLnBrk="1" fontAlgn="base" hangingPunct="1">
        <a:lnSpc>
          <a:spcPct val="90000"/>
        </a:lnSpc>
        <a:spcBef>
          <a:spcPct val="68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lnSpc>
          <a:spcPct val="90000"/>
        </a:lnSpc>
        <a:spcBef>
          <a:spcPct val="68000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lnSpc>
          <a:spcPct val="90000"/>
        </a:lnSpc>
        <a:spcBef>
          <a:spcPct val="68000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lnSpc>
          <a:spcPct val="90000"/>
        </a:lnSpc>
        <a:spcBef>
          <a:spcPct val="68000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lnSpc>
          <a:spcPct val="90000"/>
        </a:lnSpc>
        <a:spcBef>
          <a:spcPct val="68000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517650"/>
            <a:ext cx="24288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2817813"/>
            <a:ext cx="2298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675"/>
        </a:spcBef>
        <a:spcAft>
          <a:spcPct val="0"/>
        </a:spcAft>
        <a:buFont typeface="Arial" panose="020B0604020202020204" pitchFamily="34" charset="0"/>
        <a:defRPr sz="21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462915" indent="-154305" algn="l" rtl="0" eaLnBrk="1" fontAlgn="base" hangingPunct="1">
        <a:lnSpc>
          <a:spcPct val="90000"/>
        </a:lnSpc>
        <a:spcBef>
          <a:spcPct val="68000"/>
        </a:spcBef>
        <a:spcAft>
          <a:spcPct val="0"/>
        </a:spcAft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rtl="0" eaLnBrk="1" fontAlgn="base" hangingPunct="1">
        <a:lnSpc>
          <a:spcPct val="90000"/>
        </a:lnSpc>
        <a:spcBef>
          <a:spcPct val="68000"/>
        </a:spcBef>
        <a:spcAft>
          <a:spcPct val="0"/>
        </a:spcAft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rtl="0" eaLnBrk="1" fontAlgn="base" hangingPunct="1">
        <a:lnSpc>
          <a:spcPct val="90000"/>
        </a:lnSpc>
        <a:spcBef>
          <a:spcPct val="68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rtl="0" eaLnBrk="1" fontAlgn="base" hangingPunct="1">
        <a:lnSpc>
          <a:spcPct val="90000"/>
        </a:lnSpc>
        <a:spcBef>
          <a:spcPct val="68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lnSpc>
          <a:spcPct val="90000"/>
        </a:lnSpc>
        <a:spcBef>
          <a:spcPct val="68000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lnSpc>
          <a:spcPct val="90000"/>
        </a:lnSpc>
        <a:spcBef>
          <a:spcPct val="68000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lnSpc>
          <a:spcPct val="90000"/>
        </a:lnSpc>
        <a:spcBef>
          <a:spcPct val="68000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lnSpc>
          <a:spcPct val="90000"/>
        </a:lnSpc>
        <a:spcBef>
          <a:spcPct val="68000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Unit 2 </a:t>
            </a:r>
            <a:r>
              <a:rPr lang="en-US" altLang="zh-CN" dirty="0"/>
              <a:t>Travelling around</a:t>
            </a:r>
            <a:br>
              <a:rPr lang="en-US" altLang="zh-CN" dirty="0"/>
            </a:br>
            <a:r>
              <a:rPr lang="en-US" altLang="zh-CN" dirty="0"/>
              <a:t>Reading and </a:t>
            </a:r>
            <a:r>
              <a:rPr lang="en-US" altLang="zh-CN" dirty="0" smtClean="0"/>
              <a:t>Thinking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454477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矩形 1"/>
          <p:cNvSpPr>
            <a:spLocks noChangeArrowheads="1"/>
          </p:cNvSpPr>
          <p:nvPr/>
        </p:nvSpPr>
        <p:spPr bwMode="auto">
          <a:xfrm>
            <a:off x="588169" y="867966"/>
            <a:ext cx="137985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latin typeface="+mn-lt"/>
                <a:ea typeface="+mn-ea"/>
              </a:rPr>
              <a:t>4.admire</a:t>
            </a:r>
            <a:r>
              <a:rPr lang="en-US" altLang="zh-CN" sz="1350" b="1">
                <a:latin typeface="+mn-lt"/>
                <a:ea typeface="+mn-ea"/>
              </a:rPr>
              <a:t> </a:t>
            </a:r>
            <a:endParaRPr lang="zh-CN" altLang="en-US" sz="1350" b="1">
              <a:latin typeface="+mn-lt"/>
              <a:ea typeface="+mn-ea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926431" y="808435"/>
          <a:ext cx="5365750" cy="548640"/>
        </p:xfrm>
        <a:graphic>
          <a:graphicData uri="http://schemas.openxmlformats.org/drawingml/2006/table">
            <a:tbl>
              <a:tblPr/>
              <a:tblGrid>
                <a:gridCol w="536575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1" kern="100" dirty="0" err="1" smtClean="0">
                          <a:latin typeface="+mn-lt"/>
                          <a:ea typeface="+mn-ea"/>
                        </a:rPr>
                        <a:t>vt.</a:t>
                      </a:r>
                      <a:r>
                        <a:rPr lang="en-US" sz="2400" b="1" i="1" kern="10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zh-CN" sz="2400" b="1" kern="100" dirty="0">
                          <a:latin typeface="+mn-lt"/>
                          <a:ea typeface="+mn-ea"/>
                        </a:rPr>
                        <a:t>钦佩，赞赏，赞美，</a:t>
                      </a:r>
                      <a:r>
                        <a:rPr lang="zh-CN" sz="2400" b="1" kern="100" dirty="0" smtClean="0">
                          <a:latin typeface="+mn-lt"/>
                          <a:ea typeface="+mn-ea"/>
                        </a:rPr>
                        <a:t>羡慕</a:t>
                      </a:r>
                      <a:endParaRPr lang="zh-CN" sz="2400" b="1" kern="100" dirty="0">
                        <a:latin typeface="+mn-lt"/>
                        <a:ea typeface="+mn-ea"/>
                      </a:endParaRPr>
                    </a:p>
                  </a:txBody>
                  <a:tcPr marL="85716" marR="857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41747" y="1428750"/>
          <a:ext cx="6096000" cy="5486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admiration  </a:t>
                      </a:r>
                      <a:r>
                        <a:rPr lang="en-US" sz="2400" b="1" i="1" kern="100" dirty="0">
                          <a:latin typeface="+mn-lt"/>
                          <a:ea typeface="+mn-ea"/>
                        </a:rPr>
                        <a:t>n.</a:t>
                      </a:r>
                      <a:r>
                        <a:rPr lang="zh-CN" sz="2400" b="1" kern="100" dirty="0">
                          <a:latin typeface="+mn-lt"/>
                          <a:ea typeface="+mn-ea"/>
                        </a:rPr>
                        <a:t>钦佩；受人钦佩的人、物</a:t>
                      </a: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64369" y="2027635"/>
          <a:ext cx="6096000" cy="5486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admire sb. for (doing</a:t>
                      </a: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) </a:t>
                      </a:r>
                      <a:r>
                        <a:rPr lang="en-US" sz="2400" b="1" kern="100" dirty="0" err="1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sth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.  </a:t>
                      </a:r>
                      <a:r>
                        <a:rPr lang="zh-CN" sz="2400" b="1" kern="1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欣赏某人做某事</a:t>
                      </a: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64369" y="2546151"/>
          <a:ext cx="6096000" cy="5486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admire </a:t>
                      </a: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the 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view</a:t>
                      </a:r>
                      <a:r>
                        <a:rPr lang="en-US" sz="2400" b="1" kern="100" baseline="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  </a:t>
                      </a:r>
                      <a:r>
                        <a:rPr lang="zh-CN" sz="2400" b="1" kern="100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欣赏</a:t>
                      </a:r>
                      <a:r>
                        <a:rPr lang="zh-CN" sz="2400" b="1" kern="1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风景</a:t>
                      </a: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4369" y="3093244"/>
          <a:ext cx="6096000" cy="5486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admire </a:t>
                      </a: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the moon </a:t>
                      </a:r>
                      <a:r>
                        <a:rPr lang="zh-CN" sz="2400" b="1" kern="1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赏月</a:t>
                      </a: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64369" y="3627835"/>
          <a:ext cx="6096000" cy="5486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admire </a:t>
                      </a: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his gift  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  </a:t>
                      </a:r>
                      <a:r>
                        <a:rPr lang="zh-CN" sz="2400" b="1" kern="100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欣赏</a:t>
                      </a:r>
                      <a:r>
                        <a:rPr lang="zh-CN" sz="2400" b="1" kern="1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他的才华</a:t>
                      </a: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62000" y="916781"/>
          <a:ext cx="8185150" cy="548640"/>
        </p:xfrm>
        <a:graphic>
          <a:graphicData uri="http://schemas.openxmlformats.org/drawingml/2006/table">
            <a:tbl>
              <a:tblPr/>
              <a:tblGrid>
                <a:gridCol w="818515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err="1">
                          <a:latin typeface="Times New Roman" panose="02020603050405020304"/>
                          <a:ea typeface="宋体" panose="02010600030101010101" pitchFamily="2" charset="-122"/>
                        </a:rPr>
                        <a:t>Eg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Everybody admires him 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______his </a:t>
                      </a: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fine sense of humor.</a:t>
                      </a:r>
                      <a:endParaRPr lang="zh-CN" sz="2400" b="1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85719" marR="857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854773" y="971930"/>
            <a:ext cx="57213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100" dirty="0">
                <a:solidFill>
                  <a:srgbClr val="C00000"/>
                </a:solidFill>
                <a:latin typeface="+mn-lt"/>
                <a:ea typeface="+mn-ea"/>
              </a:rPr>
              <a:t>for</a:t>
            </a:r>
            <a:endParaRPr lang="zh-CN" altLang="en-US" sz="24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39941" name="矩形 3"/>
          <p:cNvSpPr>
            <a:spLocks noChangeArrowheads="1"/>
          </p:cNvSpPr>
          <p:nvPr/>
        </p:nvSpPr>
        <p:spPr bwMode="auto">
          <a:xfrm>
            <a:off x="1371600" y="1700213"/>
            <a:ext cx="6924675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latin typeface="+mn-lt"/>
                <a:ea typeface="+mn-ea"/>
              </a:rPr>
              <a:t>Damaged but not defeated</a:t>
            </a:r>
            <a:r>
              <a:rPr lang="en-US" altLang="zh-CN" sz="2400" b="1" dirty="0" smtClean="0">
                <a:latin typeface="+mn-lt"/>
                <a:ea typeface="+mn-ea"/>
              </a:rPr>
              <a:t>, he </a:t>
            </a:r>
            <a:r>
              <a:rPr lang="en-US" altLang="zh-CN" sz="2400" b="1" dirty="0">
                <a:latin typeface="+mn-lt"/>
                <a:ea typeface="+mn-ea"/>
              </a:rPr>
              <a:t>was still ahead of </a:t>
            </a:r>
            <a:r>
              <a:rPr lang="en-US" altLang="zh-CN" sz="2400" b="1" dirty="0" smtClean="0">
                <a:latin typeface="+mn-lt"/>
                <a:ea typeface="+mn-ea"/>
              </a:rPr>
              <a:t>me. </a:t>
            </a:r>
            <a:r>
              <a:rPr lang="en-US" altLang="zh-CN" sz="2400" b="1" dirty="0">
                <a:latin typeface="+mn-lt"/>
                <a:ea typeface="+mn-ea"/>
              </a:rPr>
              <a:t>I was right to have admire </a:t>
            </a:r>
            <a:r>
              <a:rPr lang="en-US" altLang="zh-CN" sz="2400" b="1" dirty="0" smtClean="0">
                <a:latin typeface="+mn-lt"/>
                <a:ea typeface="+mn-ea"/>
              </a:rPr>
              <a:t>him.</a:t>
            </a:r>
            <a:endParaRPr lang="zh-CN" altLang="en-US" sz="2400" b="1" dirty="0">
              <a:latin typeface="+mn-lt"/>
              <a:ea typeface="+mn-ea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339454" y="2550319"/>
            <a:ext cx="6737747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C00000"/>
                </a:solidFill>
                <a:latin typeface="+mn-lt"/>
                <a:ea typeface="+mn-ea"/>
              </a:rPr>
              <a:t>虽然受伤，但并未被打败，他仍然领先于我 。我敬佩他是正确的</a:t>
            </a:r>
          </a:p>
        </p:txBody>
      </p:sp>
      <p:pic>
        <p:nvPicPr>
          <p:cNvPr id="39943" name="Picture 24" descr="素材中国sccn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341" y="3899297"/>
            <a:ext cx="1465659" cy="1377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矩形 1"/>
          <p:cNvSpPr>
            <a:spLocks noChangeArrowheads="1"/>
          </p:cNvSpPr>
          <p:nvPr/>
        </p:nvSpPr>
        <p:spPr bwMode="auto">
          <a:xfrm>
            <a:off x="608410" y="846535"/>
            <a:ext cx="1647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latin typeface="+mn-lt"/>
                <a:ea typeface="+mn-ea"/>
              </a:rPr>
              <a:t>5.transport</a:t>
            </a:r>
            <a:endParaRPr lang="zh-CN" altLang="en-US" sz="2400">
              <a:latin typeface="+mn-lt"/>
              <a:ea typeface="+mn-ea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265187" y="837173"/>
            <a:ext cx="410146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 dirty="0">
                <a:latin typeface="+mn-lt"/>
                <a:ea typeface="+mn-ea"/>
              </a:rPr>
              <a:t>n</a:t>
            </a:r>
            <a:r>
              <a:rPr lang="en-US" altLang="zh-CN" sz="2400" b="1" dirty="0">
                <a:latin typeface="+mn-lt"/>
                <a:ea typeface="+mn-ea"/>
              </a:rPr>
              <a:t>.</a:t>
            </a:r>
            <a:r>
              <a:rPr lang="zh-CN" altLang="en-US" sz="2400" b="1" dirty="0">
                <a:latin typeface="+mn-lt"/>
                <a:ea typeface="+mn-ea"/>
              </a:rPr>
              <a:t>交通运输系统，运送；运输</a:t>
            </a:r>
            <a:endParaRPr lang="zh-CN" altLang="en-US" sz="2400" dirty="0">
              <a:latin typeface="+mn-lt"/>
              <a:ea typeface="+mn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225680" y="1305304"/>
          <a:ext cx="6096000" cy="5486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1" kern="100" dirty="0" err="1">
                          <a:latin typeface="+mn-lt"/>
                          <a:ea typeface="+mn-ea"/>
                        </a:rPr>
                        <a:t>v</a:t>
                      </a:r>
                      <a:r>
                        <a:rPr lang="en-US" sz="2400" b="1" i="1" kern="100" dirty="0" err="1" smtClean="0">
                          <a:latin typeface="+mn-lt"/>
                          <a:ea typeface="+mn-ea"/>
                        </a:rPr>
                        <a:t>t</a:t>
                      </a:r>
                      <a:r>
                        <a:rPr lang="en-US" sz="2400" b="1" kern="100" dirty="0" smtClean="0">
                          <a:latin typeface="+mn-lt"/>
                          <a:ea typeface="+mn-ea"/>
                        </a:rPr>
                        <a:t> .</a:t>
                      </a:r>
                      <a:r>
                        <a:rPr lang="zh-CN" sz="2400" b="1" kern="100" dirty="0" smtClean="0">
                          <a:latin typeface="+mn-lt"/>
                          <a:ea typeface="+mn-ea"/>
                        </a:rPr>
                        <a:t>运输</a:t>
                      </a:r>
                      <a:r>
                        <a:rPr lang="zh-CN" sz="2400" b="1" kern="100" dirty="0">
                          <a:latin typeface="+mn-lt"/>
                          <a:ea typeface="+mn-ea"/>
                        </a:rPr>
                        <a:t>，运送</a:t>
                      </a: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65547" y="1847850"/>
          <a:ext cx="8142605" cy="3315335"/>
        </p:xfrm>
        <a:graphic>
          <a:graphicData uri="http://schemas.openxmlformats.org/drawingml/2006/table">
            <a:tbl>
              <a:tblPr/>
              <a:tblGrid>
                <a:gridCol w="8142605"/>
              </a:tblGrid>
              <a:tr h="33153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Air /rail/road 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transport</a:t>
                      </a:r>
                      <a:endParaRPr lang="zh-CN" sz="2400" b="1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A means of 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transport</a:t>
                      </a:r>
                      <a:endParaRPr lang="zh-CN" sz="2400" b="1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Public 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transport</a:t>
                      </a:r>
                      <a:endParaRPr lang="zh-CN" sz="2400" b="1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Transport …from ….to 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….</a:t>
                      </a:r>
                      <a:endParaRPr lang="zh-CN" sz="2400" b="1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Transport oil to the 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port</a:t>
                      </a:r>
                      <a:endParaRPr lang="zh-CN" sz="2400" b="1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Transport goods from Beijing to </a:t>
                      </a:r>
                      <a:r>
                        <a:rPr lang="en-US" sz="2400" b="1" kern="100" dirty="0" err="1">
                          <a:latin typeface="Times New Roman" panose="02020603050405020304"/>
                          <a:ea typeface="宋体" panose="02010600030101010101" pitchFamily="2" charset="-122"/>
                        </a:rPr>
                        <a:t>Hongkong</a:t>
                      </a:r>
                      <a:r>
                        <a:rPr lang="en-US" sz="2400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.</a:t>
                      </a:r>
                      <a:endParaRPr lang="zh-CN" sz="24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85726" marR="857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983831" y="1942236"/>
            <a:ext cx="32435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sz="2400" b="1" kern="100" dirty="0">
                <a:latin typeface="+mn-lt"/>
                <a:ea typeface="+mn-ea"/>
              </a:rPr>
              <a:t>空中、铁路、公路运输</a:t>
            </a:r>
            <a:endParaRPr lang="zh-CN" altLang="en-US" sz="2400" b="1" dirty="0">
              <a:latin typeface="+mn-lt"/>
              <a:ea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83831" y="2489218"/>
            <a:ext cx="20193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sz="2400" b="1" kern="100" dirty="0">
                <a:latin typeface="+mn-lt"/>
                <a:ea typeface="+mn-ea"/>
              </a:rPr>
              <a:t>一种交通工具</a:t>
            </a:r>
            <a:endParaRPr lang="zh-CN" altLang="en-US" sz="2400" b="1" dirty="0">
              <a:latin typeface="+mn-lt"/>
              <a:ea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55415" y="3060422"/>
            <a:ext cx="35496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sz="2400" b="1" kern="100" dirty="0">
                <a:latin typeface="+mn-lt"/>
                <a:ea typeface="+mn-ea"/>
              </a:rPr>
              <a:t>公共交通，公共交通工具</a:t>
            </a:r>
            <a:endParaRPr lang="zh-CN" altLang="en-US" sz="2400" b="1" dirty="0">
              <a:latin typeface="+mn-lt"/>
              <a:ea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10075" y="3592958"/>
            <a:ext cx="30861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sz="2400" b="1" kern="100" dirty="0">
                <a:latin typeface="+mn-lt"/>
                <a:ea typeface="+mn-ea"/>
              </a:rPr>
              <a:t>把</a:t>
            </a:r>
            <a:r>
              <a:rPr lang="en-US" sz="2400" b="1" kern="100" dirty="0">
                <a:latin typeface="+mn-lt"/>
                <a:ea typeface="+mn-ea"/>
              </a:rPr>
              <a:t>….</a:t>
            </a:r>
            <a:r>
              <a:rPr lang="zh-CN" sz="2400" b="1" kern="100" dirty="0">
                <a:latin typeface="+mn-lt"/>
                <a:ea typeface="+mn-ea"/>
              </a:rPr>
              <a:t>（从</a:t>
            </a:r>
            <a:r>
              <a:rPr lang="en-US" sz="2400" b="1" kern="100" dirty="0">
                <a:latin typeface="+mn-lt"/>
                <a:ea typeface="+mn-ea"/>
              </a:rPr>
              <a:t>…</a:t>
            </a:r>
            <a:r>
              <a:rPr lang="zh-CN" sz="2400" b="1" kern="100" dirty="0">
                <a:latin typeface="+mn-lt"/>
                <a:ea typeface="+mn-ea"/>
              </a:rPr>
              <a:t>）运往</a:t>
            </a:r>
            <a:r>
              <a:rPr lang="en-US" sz="2400" b="1" kern="100" dirty="0">
                <a:latin typeface="+mn-lt"/>
                <a:ea typeface="+mn-ea"/>
              </a:rPr>
              <a:t>….</a:t>
            </a:r>
            <a:endParaRPr lang="zh-CN" altLang="en-US" sz="2400" b="1" dirty="0">
              <a:latin typeface="+mn-lt"/>
              <a:ea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06905" y="4178609"/>
            <a:ext cx="232537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sz="2400" b="1" kern="100" dirty="0">
                <a:latin typeface="+mn-lt"/>
                <a:ea typeface="+mn-ea"/>
              </a:rPr>
              <a:t>把石油运往港口</a:t>
            </a:r>
            <a:endParaRPr lang="zh-CN" altLang="en-US" sz="2400" b="1" dirty="0">
              <a:latin typeface="+mn-lt"/>
              <a:ea typeface="+mn-ea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88169" y="970360"/>
          <a:ext cx="7477760" cy="3291840"/>
        </p:xfrm>
        <a:graphic>
          <a:graphicData uri="http://schemas.openxmlformats.org/drawingml/2006/table">
            <a:tbl>
              <a:tblPr/>
              <a:tblGrid>
                <a:gridCol w="7477760"/>
              </a:tblGrid>
              <a:tr h="3291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</a:rPr>
                        <a:t>Transport </a:t>
                      </a:r>
                      <a:r>
                        <a:rPr lang="zh-CN" sz="2400" b="1" kern="1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</a:rPr>
                        <a:t>与</a:t>
                      </a:r>
                      <a:r>
                        <a:rPr lang="en-US" sz="2400" b="1" kern="1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</a:rPr>
                        <a:t> traffic</a:t>
                      </a:r>
                      <a:endParaRPr lang="zh-CN" sz="2400" b="1" kern="100" dirty="0">
                        <a:solidFill>
                          <a:srgbClr val="C00000"/>
                        </a:solidFill>
                        <a:latin typeface="+mn-lt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+mn-lt"/>
                          <a:ea typeface="+mn-ea"/>
                        </a:rPr>
                        <a:t>Transport </a:t>
                      </a:r>
                      <a:r>
                        <a:rPr lang="zh-CN" sz="2400" b="1" kern="100" dirty="0">
                          <a:latin typeface="+mn-lt"/>
                          <a:ea typeface="+mn-ea"/>
                        </a:rPr>
                        <a:t>指运输这种行为或运输工具</a:t>
                      </a:r>
                      <a:r>
                        <a:rPr lang="en-US" sz="2400" b="1" kern="100" dirty="0">
                          <a:latin typeface="+mn-lt"/>
                          <a:ea typeface="+mn-ea"/>
                        </a:rPr>
                        <a:t> </a:t>
                      </a:r>
                      <a:endParaRPr lang="zh-CN" sz="2400" b="1" kern="100" dirty="0">
                        <a:latin typeface="+mn-lt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+mn-lt"/>
                          <a:ea typeface="+mn-ea"/>
                        </a:rPr>
                        <a:t>Traffic </a:t>
                      </a:r>
                      <a:r>
                        <a:rPr lang="zh-CN" sz="2400" b="1" kern="100" dirty="0">
                          <a:latin typeface="+mn-lt"/>
                          <a:ea typeface="+mn-ea"/>
                        </a:rPr>
                        <a:t>指街上的行人车辆，侧重数量的多少。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+mn-lt"/>
                          <a:ea typeface="+mn-ea"/>
                        </a:rPr>
                        <a:t>The city’s public </a:t>
                      </a:r>
                      <a:r>
                        <a:rPr lang="en-US" sz="2400" b="1" kern="100" dirty="0" smtClean="0">
                          <a:latin typeface="+mn-lt"/>
                          <a:ea typeface="+mn-ea"/>
                        </a:rPr>
                        <a:t>__________system </a:t>
                      </a:r>
                      <a:r>
                        <a:rPr lang="en-US" sz="2400" b="1" kern="100" dirty="0">
                          <a:latin typeface="+mn-lt"/>
                          <a:ea typeface="+mn-ea"/>
                        </a:rPr>
                        <a:t>is excellent</a:t>
                      </a:r>
                      <a:endParaRPr lang="zh-CN" sz="2400" b="1" kern="100" dirty="0">
                        <a:latin typeface="+mn-lt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+mn-lt"/>
                          <a:ea typeface="+mn-ea"/>
                        </a:rPr>
                        <a:t>My car broke down in the middle of the main street and blocked </a:t>
                      </a:r>
                      <a:r>
                        <a:rPr lang="en-US" sz="2400" b="1" kern="100" dirty="0" smtClean="0">
                          <a:latin typeface="+mn-lt"/>
                          <a:ea typeface="+mn-ea"/>
                        </a:rPr>
                        <a:t>the__________.</a:t>
                      </a:r>
                      <a:endParaRPr lang="zh-CN" sz="2400" b="1" kern="100" dirty="0">
                        <a:latin typeface="+mn-lt"/>
                        <a:ea typeface="+mn-ea"/>
                      </a:endParaRPr>
                    </a:p>
                  </a:txBody>
                  <a:tcPr marL="85722" marR="857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2941439" y="2696766"/>
            <a:ext cx="14192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100" dirty="0">
                <a:solidFill>
                  <a:srgbClr val="C00000"/>
                </a:solidFill>
                <a:latin typeface="Times New Roman" panose="02020603050405020304"/>
                <a:ea typeface="宋体" panose="02010600030101010101" pitchFamily="2" charset="-122"/>
              </a:rPr>
              <a:t>transport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76488" y="3763566"/>
            <a:ext cx="107124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100" dirty="0">
                <a:solidFill>
                  <a:srgbClr val="C00000"/>
                </a:solidFill>
                <a:latin typeface="Times New Roman" panose="02020603050405020304"/>
                <a:ea typeface="宋体" panose="02010600030101010101" pitchFamily="2" charset="-122"/>
              </a:rPr>
              <a:t> traffic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矩形 1"/>
          <p:cNvSpPr>
            <a:spLocks noChangeArrowheads="1"/>
          </p:cNvSpPr>
          <p:nvPr/>
        </p:nvSpPr>
        <p:spPr bwMode="auto">
          <a:xfrm>
            <a:off x="772716" y="1221581"/>
            <a:ext cx="7043738" cy="193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 smtClean="0">
                <a:latin typeface="+mn-lt"/>
                <a:ea typeface="+mn-ea"/>
              </a:rPr>
              <a:t>6.spend  </a:t>
            </a:r>
            <a:r>
              <a:rPr lang="en-US" altLang="zh-CN" sz="2400" b="1" i="1" dirty="0" smtClean="0">
                <a:latin typeface="+mn-lt"/>
                <a:ea typeface="+mn-ea"/>
              </a:rPr>
              <a:t>v</a:t>
            </a:r>
            <a:r>
              <a:rPr lang="en-US" altLang="zh-CN" sz="2400" b="1" i="1" dirty="0">
                <a:latin typeface="+mn-lt"/>
                <a:ea typeface="+mn-ea"/>
              </a:rPr>
              <a:t>.</a:t>
            </a:r>
            <a:r>
              <a:rPr lang="en-US" altLang="zh-CN" sz="2400" b="1" dirty="0" smtClean="0">
                <a:latin typeface="+mn-lt"/>
                <a:ea typeface="+mn-ea"/>
              </a:rPr>
              <a:t> </a:t>
            </a:r>
            <a:r>
              <a:rPr lang="zh-CN" altLang="en-US" sz="2400" b="1" dirty="0">
                <a:latin typeface="+mn-lt"/>
                <a:ea typeface="+mn-ea"/>
              </a:rPr>
              <a:t>花</a:t>
            </a:r>
            <a:r>
              <a:rPr lang="en-US" altLang="zh-CN" sz="2400" b="1" dirty="0">
                <a:latin typeface="+mn-lt"/>
                <a:ea typeface="+mn-ea"/>
              </a:rPr>
              <a:t>(</a:t>
            </a:r>
            <a:r>
              <a:rPr lang="zh-CN" altLang="en-US" sz="2400" b="1" dirty="0">
                <a:latin typeface="+mn-lt"/>
                <a:ea typeface="+mn-ea"/>
              </a:rPr>
              <a:t>钱</a:t>
            </a:r>
            <a:r>
              <a:rPr lang="en-US" altLang="zh-CN" sz="2400" b="1" dirty="0">
                <a:latin typeface="+mn-lt"/>
                <a:ea typeface="+mn-ea"/>
              </a:rPr>
              <a:t>)</a:t>
            </a:r>
            <a:r>
              <a:rPr lang="zh-CN" altLang="en-US" sz="2400" b="1" dirty="0">
                <a:latin typeface="+mn-lt"/>
                <a:ea typeface="+mn-ea"/>
              </a:rPr>
              <a:t>；度过</a:t>
            </a:r>
          </a:p>
          <a:p>
            <a:r>
              <a:rPr lang="en-US" altLang="zh-CN" sz="2400" b="1" dirty="0">
                <a:latin typeface="+mn-lt"/>
                <a:ea typeface="+mn-ea"/>
              </a:rPr>
              <a:t>spend some time/money </a:t>
            </a:r>
            <a:r>
              <a:rPr lang="en-US" altLang="zh-CN" sz="2400" b="1" dirty="0">
                <a:solidFill>
                  <a:srgbClr val="C00000"/>
                </a:solidFill>
                <a:latin typeface="+mn-lt"/>
                <a:ea typeface="+mn-ea"/>
              </a:rPr>
              <a:t>on </a:t>
            </a:r>
            <a:r>
              <a:rPr lang="en-US" altLang="zh-CN" sz="2400" b="1" dirty="0" err="1">
                <a:solidFill>
                  <a:srgbClr val="C00000"/>
                </a:solidFill>
                <a:latin typeface="+mn-lt"/>
                <a:ea typeface="+mn-ea"/>
              </a:rPr>
              <a:t>sth</a:t>
            </a:r>
            <a:r>
              <a:rPr lang="en-US" altLang="zh-CN" sz="2400" b="1" dirty="0">
                <a:solidFill>
                  <a:srgbClr val="C00000"/>
                </a:solidFill>
                <a:latin typeface="+mn-lt"/>
                <a:ea typeface="+mn-ea"/>
              </a:rPr>
              <a:t>/in doing </a:t>
            </a:r>
            <a:r>
              <a:rPr lang="en-US" altLang="zh-CN" sz="2400" b="1" dirty="0" err="1">
                <a:solidFill>
                  <a:srgbClr val="C00000"/>
                </a:solidFill>
                <a:latin typeface="+mn-lt"/>
                <a:ea typeface="+mn-ea"/>
              </a:rPr>
              <a:t>sth</a:t>
            </a:r>
            <a:endParaRPr lang="zh-CN" altLang="en-US" sz="2400" b="1" dirty="0">
              <a:solidFill>
                <a:srgbClr val="C00000"/>
              </a:solidFill>
              <a:latin typeface="+mn-lt"/>
              <a:ea typeface="+mn-ea"/>
            </a:endParaRPr>
          </a:p>
          <a:p>
            <a:r>
              <a:rPr lang="en-US" altLang="zh-CN" sz="2400" b="1" dirty="0" smtClean="0">
                <a:latin typeface="+mn-lt"/>
                <a:ea typeface="+mn-ea"/>
              </a:rPr>
              <a:t>He </a:t>
            </a:r>
            <a:r>
              <a:rPr lang="en-US" altLang="zh-CN" sz="2400" b="1" dirty="0">
                <a:latin typeface="+mn-lt"/>
                <a:ea typeface="+mn-ea"/>
              </a:rPr>
              <a:t>spend too much time____ his study.</a:t>
            </a:r>
            <a:endParaRPr lang="zh-CN" altLang="en-US" sz="2400" b="1" dirty="0">
              <a:latin typeface="+mn-lt"/>
              <a:ea typeface="+mn-ea"/>
            </a:endParaRPr>
          </a:p>
          <a:p>
            <a:r>
              <a:rPr lang="en-US" altLang="zh-CN" sz="2400" b="1" dirty="0">
                <a:latin typeface="+mn-lt"/>
                <a:ea typeface="+mn-ea"/>
              </a:rPr>
              <a:t>We would spend 1500 </a:t>
            </a:r>
            <a:r>
              <a:rPr lang="en-US" altLang="zh-CN" sz="2400" b="1" dirty="0" err="1">
                <a:latin typeface="+mn-lt"/>
                <a:ea typeface="+mn-ea"/>
              </a:rPr>
              <a:t>yuan</a:t>
            </a:r>
            <a:r>
              <a:rPr lang="en-US" altLang="zh-CN" sz="2400" b="1" dirty="0">
                <a:latin typeface="+mn-lt"/>
                <a:ea typeface="+mn-ea"/>
              </a:rPr>
              <a:t> purchasing some books for the needy students in a </a:t>
            </a:r>
            <a:r>
              <a:rPr lang="en-US" altLang="zh-CN" sz="2400" b="1" dirty="0" smtClean="0">
                <a:latin typeface="+mn-lt"/>
                <a:ea typeface="+mn-ea"/>
              </a:rPr>
              <a:t>poverty- </a:t>
            </a:r>
            <a:r>
              <a:rPr lang="en-US" altLang="zh-CN" sz="2400" b="1" dirty="0">
                <a:latin typeface="+mn-lt"/>
                <a:ea typeface="+mn-ea"/>
              </a:rPr>
              <a:t>stricken area.</a:t>
            </a:r>
            <a:endParaRPr lang="zh-CN" altLang="en-US" sz="2400" b="1" dirty="0">
              <a:latin typeface="+mn-lt"/>
              <a:ea typeface="+mn-ea"/>
            </a:endParaRPr>
          </a:p>
        </p:txBody>
      </p:sp>
      <p:sp>
        <p:nvSpPr>
          <p:cNvPr id="43011" name="矩形 2"/>
          <p:cNvSpPr>
            <a:spLocks noChangeArrowheads="1"/>
          </p:cNvSpPr>
          <p:nvPr/>
        </p:nvSpPr>
        <p:spPr bwMode="auto">
          <a:xfrm>
            <a:off x="4063031" y="1960244"/>
            <a:ext cx="504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C00000"/>
                </a:solidFill>
                <a:latin typeface="+mn-lt"/>
                <a:ea typeface="+mn-ea"/>
              </a:rPr>
              <a:t>on</a:t>
            </a:r>
            <a:endParaRPr lang="zh-CN" altLang="en-US" sz="24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43012" name="矩形 3"/>
          <p:cNvSpPr>
            <a:spLocks noChangeArrowheads="1"/>
          </p:cNvSpPr>
          <p:nvPr/>
        </p:nvSpPr>
        <p:spPr bwMode="auto">
          <a:xfrm>
            <a:off x="703660" y="3316344"/>
            <a:ext cx="79082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+mn-lt"/>
                <a:ea typeface="+mn-ea"/>
              </a:rPr>
              <a:t>我们打算花</a:t>
            </a:r>
            <a:r>
              <a:rPr lang="en-US" altLang="zh-CN" sz="2400" b="1" dirty="0">
                <a:latin typeface="+mn-lt"/>
                <a:ea typeface="+mn-ea"/>
              </a:rPr>
              <a:t>1500 </a:t>
            </a:r>
            <a:r>
              <a:rPr lang="zh-CN" altLang="en-US" sz="2400" b="1" dirty="0">
                <a:latin typeface="+mn-lt"/>
                <a:ea typeface="+mn-ea"/>
              </a:rPr>
              <a:t>元给贫困地区需要帮助的学生买一些书。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970485" y="863204"/>
          <a:ext cx="6096000" cy="6172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6172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700" b="1" kern="100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Important phrases </a:t>
                      </a:r>
                      <a:endParaRPr lang="zh-CN" sz="2700" b="1" kern="100" dirty="0">
                        <a:solidFill>
                          <a:srgbClr val="C00000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46485" y="1448991"/>
          <a:ext cx="8696960" cy="3291840"/>
        </p:xfrm>
        <a:graphic>
          <a:graphicData uri="http://schemas.openxmlformats.org/drawingml/2006/table">
            <a:tbl>
              <a:tblPr/>
              <a:tblGrid>
                <a:gridCol w="8696960"/>
              </a:tblGrid>
              <a:tr h="3291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1.Other than </a:t>
                      </a:r>
                      <a:r>
                        <a:rPr lang="zh-CN" sz="2400" b="1" kern="100" dirty="0">
                          <a:latin typeface="+mn-ea"/>
                          <a:ea typeface="+mn-ea"/>
                        </a:rPr>
                        <a:t>除了；除了</a:t>
                      </a:r>
                      <a:r>
                        <a:rPr lang="en-US" sz="2400" b="1" kern="100" dirty="0">
                          <a:latin typeface="+mn-ea"/>
                          <a:ea typeface="+mn-ea"/>
                        </a:rPr>
                        <a:t>….</a:t>
                      </a:r>
                      <a:r>
                        <a:rPr lang="zh-CN" sz="2400" b="1" kern="100" dirty="0">
                          <a:latin typeface="+mn-ea"/>
                          <a:ea typeface="+mn-ea"/>
                        </a:rPr>
                        <a:t>以外（常用于否定结构中）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err="1">
                          <a:latin typeface="Times New Roman" panose="02020603050405020304"/>
                          <a:ea typeface="宋体" panose="02010600030101010101" pitchFamily="2" charset="-122"/>
                        </a:rPr>
                        <a:t>Eg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: There </a:t>
                      </a: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is nobody here other than me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00" dirty="0" smtClean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You </a:t>
                      </a: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can’t get there other than by swimming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400" b="1" kern="100" dirty="0" smtClean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He </a:t>
                      </a: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never speaks to me other than to ask for something.</a:t>
                      </a:r>
                      <a:endParaRPr lang="zh-CN" sz="2400" b="1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85723" marR="857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717193" y="2525316"/>
            <a:ext cx="324358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sz="2400" b="1" kern="100" dirty="0">
                <a:latin typeface="+mn-lt"/>
                <a:ea typeface="楷体" panose="02010609060101010101" pitchFamily="49" charset="-122"/>
              </a:rPr>
              <a:t>除了我这里没有别人。</a:t>
            </a:r>
          </a:p>
        </p:txBody>
      </p:sp>
      <p:sp>
        <p:nvSpPr>
          <p:cNvPr id="6" name="矩形 5"/>
          <p:cNvSpPr/>
          <p:nvPr/>
        </p:nvSpPr>
        <p:spPr>
          <a:xfrm>
            <a:off x="534353" y="3494485"/>
            <a:ext cx="385572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sz="2400" b="1" kern="100" dirty="0">
                <a:latin typeface="+mn-lt"/>
                <a:ea typeface="楷体" panose="02010609060101010101" pitchFamily="49" charset="-122"/>
              </a:rPr>
              <a:t>你只有游泳才能到达那里。</a:t>
            </a:r>
          </a:p>
        </p:txBody>
      </p:sp>
      <p:sp>
        <p:nvSpPr>
          <p:cNvPr id="44040" name="矩形 6"/>
          <p:cNvSpPr>
            <a:spLocks noChangeArrowheads="1"/>
          </p:cNvSpPr>
          <p:nvPr/>
        </p:nvSpPr>
        <p:spPr bwMode="auto">
          <a:xfrm>
            <a:off x="667941" y="4700588"/>
            <a:ext cx="477393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+mn-lt"/>
                <a:ea typeface="楷体" panose="02010609060101010101" pitchFamily="49" charset="-122"/>
              </a:rPr>
              <a:t>他除了向要东西，从不和我说话。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807369" y="622697"/>
          <a:ext cx="6096000" cy="6858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Important sentences.</a:t>
                      </a:r>
                      <a:endParaRPr lang="zh-CN" sz="3000" b="1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13147" y="1015604"/>
          <a:ext cx="8216265" cy="3840480"/>
        </p:xfrm>
        <a:graphic>
          <a:graphicData uri="http://schemas.openxmlformats.org/drawingml/2006/table">
            <a:tbl>
              <a:tblPr/>
              <a:tblGrid>
                <a:gridCol w="8216265"/>
              </a:tblGrid>
              <a:tr h="3840480">
                <a:tc>
                  <a:txBody>
                    <a:bodyPr/>
                    <a:lstStyle/>
                    <a:p>
                      <a:pPr indent="800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400" kern="100" dirty="0" smtClean="0">
                        <a:latin typeface="+mn-lt"/>
                        <a:ea typeface="+mn-ea"/>
                      </a:endParaRPr>
                    </a:p>
                    <a:p>
                      <a:pPr marL="0" marR="0" indent="0" algn="just" defTabSz="91376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 smtClean="0">
                          <a:latin typeface="+mn-lt"/>
                          <a:ea typeface="+mn-ea"/>
                        </a:rPr>
                        <a:t>（</a:t>
                      </a:r>
                      <a:r>
                        <a:rPr lang="zh-CN" altLang="en-US" sz="2400" b="1" kern="100" dirty="0" smtClean="0">
                          <a:latin typeface="+mn-lt"/>
                          <a:ea typeface="+mn-ea"/>
                        </a:rPr>
                        <a:t>教材原句</a:t>
                      </a:r>
                      <a:r>
                        <a:rPr lang="zh-CN" altLang="en-US" sz="2400" b="1" dirty="0" smtClean="0">
                          <a:latin typeface="+mn-lt"/>
                          <a:ea typeface="+mn-ea"/>
                        </a:rPr>
                        <a:t>）</a:t>
                      </a:r>
                      <a:r>
                        <a:rPr lang="en-US" sz="2400" b="1" dirty="0" smtClean="0">
                          <a:latin typeface="+mn-lt"/>
                          <a:ea typeface="+mn-ea"/>
                        </a:rPr>
                        <a:t>Especially </a:t>
                      </a:r>
                      <a:r>
                        <a:rPr lang="en-US" sz="2400" b="1" dirty="0">
                          <a:latin typeface="+mn-lt"/>
                          <a:ea typeface="+mn-ea"/>
                        </a:rPr>
                        <a:t>amazing is the </a:t>
                      </a:r>
                      <a:r>
                        <a:rPr lang="en-US" sz="2400" b="1" dirty="0" smtClean="0">
                          <a:latin typeface="+mn-lt"/>
                          <a:ea typeface="+mn-ea"/>
                        </a:rPr>
                        <a:t>Incas’ dry </a:t>
                      </a:r>
                      <a:r>
                        <a:rPr lang="en-US" sz="2400" b="1" dirty="0">
                          <a:latin typeface="+mn-lt"/>
                          <a:ea typeface="+mn-ea"/>
                        </a:rPr>
                        <a:t>stone method of building.</a:t>
                      </a:r>
                      <a:r>
                        <a:rPr lang="zh-CN" sz="2400" b="1" dirty="0">
                          <a:latin typeface="+mn-lt"/>
                          <a:ea typeface="+mn-ea"/>
                        </a:rPr>
                        <a:t>特别令人惊奇的是印加人的干石建法。 </a:t>
                      </a:r>
                      <a:r>
                        <a:rPr lang="zh-CN" sz="2400" b="1" kern="100" dirty="0">
                          <a:latin typeface="+mn-lt"/>
                          <a:ea typeface="+mn-ea"/>
                        </a:rPr>
                        <a:t>此句为</a:t>
                      </a:r>
                      <a:r>
                        <a:rPr lang="zh-CN" sz="2400" b="1" kern="1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</a:rPr>
                        <a:t>全部倒装</a:t>
                      </a:r>
                      <a:r>
                        <a:rPr lang="zh-CN" sz="2400" b="1" kern="100" dirty="0">
                          <a:latin typeface="+mn-lt"/>
                          <a:ea typeface="+mn-ea"/>
                        </a:rPr>
                        <a:t>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+mn-lt"/>
                          <a:ea typeface="+mn-ea"/>
                        </a:rPr>
                        <a:t>为了保持句子平衡或使上下文衔接更加紧密，可以把</a:t>
                      </a:r>
                      <a:r>
                        <a:rPr lang="zh-CN" sz="2400" b="1" kern="1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</a:rPr>
                        <a:t>介词短语、形容词、或分词</a:t>
                      </a:r>
                      <a:r>
                        <a:rPr lang="zh-CN" sz="2400" b="1" kern="100" dirty="0">
                          <a:latin typeface="+mn-lt"/>
                          <a:ea typeface="+mn-ea"/>
                        </a:rPr>
                        <a:t>提于句首，并</a:t>
                      </a:r>
                      <a:r>
                        <a:rPr lang="zh-CN" sz="2400" b="1" kern="100" dirty="0" smtClean="0">
                          <a:latin typeface="+mn-lt"/>
                          <a:ea typeface="+mn-ea"/>
                        </a:rPr>
                        <a:t>把</a:t>
                      </a:r>
                      <a:r>
                        <a:rPr lang="zh-CN" altLang="en-US" sz="2400" b="1" kern="100" dirty="0" smtClean="0">
                          <a:latin typeface="+mn-lt"/>
                          <a:ea typeface="+mn-ea"/>
                        </a:rPr>
                        <a:t>句子</a:t>
                      </a:r>
                      <a:r>
                        <a:rPr lang="zh-CN" sz="2400" b="1" kern="100" dirty="0" smtClean="0">
                          <a:latin typeface="+mn-lt"/>
                          <a:ea typeface="+mn-ea"/>
                        </a:rPr>
                        <a:t>的</a:t>
                      </a:r>
                      <a:r>
                        <a:rPr lang="zh-CN" sz="2400" b="1" kern="100" dirty="0">
                          <a:latin typeface="+mn-lt"/>
                          <a:ea typeface="+mn-ea"/>
                        </a:rPr>
                        <a:t>主语和谓语全部倒装。</a:t>
                      </a: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98885" y="950119"/>
          <a:ext cx="7706360" cy="3108960"/>
        </p:xfrm>
        <a:graphic>
          <a:graphicData uri="http://schemas.openxmlformats.org/drawingml/2006/table">
            <a:tbl>
              <a:tblPr/>
              <a:tblGrid>
                <a:gridCol w="7706360"/>
              </a:tblGrid>
              <a:tr h="31089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err="1">
                          <a:latin typeface="+mn-lt"/>
                          <a:ea typeface="+mn-ea"/>
                        </a:rPr>
                        <a:t>Eg</a:t>
                      </a:r>
                      <a:r>
                        <a:rPr lang="en-US" sz="2400" b="1" kern="100" dirty="0" smtClean="0">
                          <a:latin typeface="+mn-lt"/>
                          <a:ea typeface="+mn-ea"/>
                        </a:rPr>
                        <a:t>: </a:t>
                      </a:r>
                      <a:r>
                        <a:rPr lang="en-US" sz="2400" b="1" i="1" kern="1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</a:rPr>
                        <a:t>On </a:t>
                      </a:r>
                      <a:r>
                        <a:rPr lang="en-US" sz="2400" b="1" kern="100" dirty="0">
                          <a:latin typeface="+mn-lt"/>
                          <a:ea typeface="+mn-ea"/>
                        </a:rPr>
                        <a:t>her left sat her husband.</a:t>
                      </a:r>
                      <a:endParaRPr lang="zh-CN" sz="2400" b="1" kern="100" dirty="0">
                        <a:latin typeface="+mn-lt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1" kern="1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</a:rPr>
                        <a:t>Present </a:t>
                      </a:r>
                      <a:r>
                        <a:rPr lang="en-US" sz="2400" b="1" i="1" kern="1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</a:rPr>
                        <a:t>at the meeting </a:t>
                      </a:r>
                      <a:r>
                        <a:rPr lang="en-US" sz="2400" b="1" kern="100" dirty="0">
                          <a:latin typeface="+mn-lt"/>
                          <a:ea typeface="+mn-ea"/>
                        </a:rPr>
                        <a:t>are some great scientists.</a:t>
                      </a:r>
                      <a:endParaRPr lang="zh-CN" sz="2400" b="1" kern="100" dirty="0">
                        <a:latin typeface="+mn-lt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+mn-lt"/>
                          <a:ea typeface="+mn-ea"/>
                        </a:rPr>
                        <a:t>练一练</a:t>
                      </a:r>
                      <a:r>
                        <a:rPr lang="zh-CN" sz="2400" b="1" kern="100" dirty="0">
                          <a:latin typeface="+mn-lt"/>
                          <a:ea typeface="+mn-ea"/>
                        </a:rPr>
                        <a:t>：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+mn-lt"/>
                          <a:ea typeface="+mn-ea"/>
                        </a:rPr>
                        <a:t>教材原句</a:t>
                      </a:r>
                    </a:p>
                    <a:p>
                      <a:pPr algn="l"/>
                      <a:r>
                        <a:rPr lang="en-US" sz="2400" b="1" dirty="0">
                          <a:latin typeface="+mn-lt"/>
                          <a:ea typeface="+mn-ea"/>
                        </a:rPr>
                        <a:t>At the meeting place of the Yangtze  River and Jialing river </a:t>
                      </a:r>
                      <a:r>
                        <a:rPr lang="en-US" sz="2400" b="1" dirty="0" smtClean="0">
                          <a:latin typeface="+mn-lt"/>
                          <a:ea typeface="+mn-ea"/>
                        </a:rPr>
                        <a:t>______(</a:t>
                      </a:r>
                      <a:r>
                        <a:rPr lang="en-US" sz="2400" b="1" dirty="0">
                          <a:latin typeface="+mn-lt"/>
                          <a:ea typeface="+mn-ea"/>
                        </a:rPr>
                        <a:t>lie)Chongqing</a:t>
                      </a:r>
                      <a:r>
                        <a:rPr lang="en-US" sz="2400" b="1" dirty="0" smtClean="0">
                          <a:latin typeface="+mn-lt"/>
                          <a:ea typeface="+mn-ea"/>
                        </a:rPr>
                        <a:t>, one </a:t>
                      </a:r>
                      <a:r>
                        <a:rPr lang="en-US" sz="2400" b="1" dirty="0">
                          <a:latin typeface="+mn-lt"/>
                          <a:ea typeface="+mn-ea"/>
                        </a:rPr>
                        <a:t>of the ten largest cities in China. </a:t>
                      </a:r>
                      <a:endParaRPr lang="zh-CN" sz="2400" b="1" dirty="0">
                        <a:latin typeface="+mn-lt"/>
                        <a:ea typeface="+mn-ea"/>
                      </a:endParaRPr>
                    </a:p>
                  </a:txBody>
                  <a:tcPr marL="85722" marR="857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412081" y="3309938"/>
            <a:ext cx="7581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latin typeface="+mn-lt"/>
              </a:rPr>
              <a:t> </a:t>
            </a:r>
            <a:r>
              <a:rPr lang="en-US" altLang="zh-CN" sz="2400" b="1" i="1" dirty="0">
                <a:solidFill>
                  <a:srgbClr val="C00000"/>
                </a:solidFill>
                <a:latin typeface="+mn-lt"/>
              </a:rPr>
              <a:t>lies</a:t>
            </a:r>
            <a:r>
              <a:rPr lang="zh-CN" altLang="zh-CN" sz="2400" b="1" dirty="0">
                <a:latin typeface="+mn-lt"/>
              </a:rPr>
              <a:t> </a:t>
            </a:r>
            <a:endParaRPr lang="zh-CN" altLang="en-US" sz="2400" dirty="0">
              <a:latin typeface="+mn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矩形 3"/>
          <p:cNvSpPr>
            <a:spLocks noChangeArrowheads="1"/>
          </p:cNvSpPr>
          <p:nvPr/>
        </p:nvSpPr>
        <p:spPr bwMode="auto">
          <a:xfrm>
            <a:off x="707231" y="765461"/>
            <a:ext cx="7706916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 dirty="0">
                <a:latin typeface="+mn-lt"/>
                <a:ea typeface="+mn-ea"/>
              </a:rPr>
              <a:t>2. </a:t>
            </a:r>
            <a:r>
              <a:rPr lang="en-US" altLang="zh-CN" sz="2100" b="1" dirty="0" smtClean="0">
                <a:latin typeface="+mn-lt"/>
                <a:ea typeface="+mn-ea"/>
              </a:rPr>
              <a:t>(</a:t>
            </a:r>
            <a:r>
              <a:rPr lang="zh-CN" altLang="en-US" sz="2100" b="1" dirty="0">
                <a:latin typeface="+mn-lt"/>
                <a:ea typeface="+mn-ea"/>
              </a:rPr>
              <a:t>教材原句</a:t>
            </a:r>
            <a:r>
              <a:rPr lang="en-US" altLang="zh-CN" sz="2100" b="1" dirty="0">
                <a:latin typeface="+mn-lt"/>
                <a:ea typeface="+mn-ea"/>
              </a:rPr>
              <a:t>)    It is for it is for this reason that Spanish </a:t>
            </a:r>
            <a:endParaRPr lang="zh-CN" altLang="en-US" sz="2100" b="1" dirty="0">
              <a:latin typeface="+mn-lt"/>
              <a:ea typeface="+mn-ea"/>
            </a:endParaRPr>
          </a:p>
          <a:p>
            <a:r>
              <a:rPr lang="en-US" altLang="zh-CN" sz="2100" b="1" dirty="0">
                <a:latin typeface="+mn-lt"/>
                <a:ea typeface="+mn-ea"/>
              </a:rPr>
              <a:t>i</a:t>
            </a:r>
            <a:r>
              <a:rPr lang="en-US" altLang="zh-CN" sz="2100" b="1" dirty="0" smtClean="0">
                <a:latin typeface="+mn-lt"/>
                <a:ea typeface="+mn-ea"/>
              </a:rPr>
              <a:t>s </a:t>
            </a:r>
            <a:r>
              <a:rPr lang="en-US" altLang="zh-CN" sz="2100" b="1" dirty="0">
                <a:latin typeface="+mn-lt"/>
                <a:ea typeface="+mn-ea"/>
              </a:rPr>
              <a:t>the main official language of Peru.</a:t>
            </a:r>
            <a:endParaRPr lang="zh-CN" altLang="en-US" sz="2100" b="1" dirty="0">
              <a:latin typeface="+mn-lt"/>
              <a:ea typeface="+mn-ea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34603" y="1567682"/>
          <a:ext cx="8142605" cy="960120"/>
        </p:xfrm>
        <a:graphic>
          <a:graphicData uri="http://schemas.openxmlformats.org/drawingml/2006/table">
            <a:tbl>
              <a:tblPr/>
              <a:tblGrid>
                <a:gridCol w="8142605"/>
              </a:tblGrid>
              <a:tr h="960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100" b="1" kern="100" dirty="0">
                          <a:latin typeface="+mn-lt"/>
                          <a:ea typeface="+mn-ea"/>
                        </a:rPr>
                        <a:t>本句是强调句式，强调了原因状语</a:t>
                      </a:r>
                      <a:r>
                        <a:rPr lang="en-US" sz="2100" b="1" kern="100" dirty="0">
                          <a:latin typeface="+mn-lt"/>
                          <a:ea typeface="+mn-ea"/>
                        </a:rPr>
                        <a:t>for this reason.</a:t>
                      </a:r>
                      <a:endParaRPr lang="zh-CN" sz="2100" b="1" kern="100" dirty="0">
                        <a:latin typeface="+mn-lt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100" b="1" kern="100" dirty="0">
                          <a:latin typeface="+mn-lt"/>
                          <a:ea typeface="+mn-ea"/>
                        </a:rPr>
                        <a:t>强调句式结构：</a:t>
                      </a:r>
                    </a:p>
                  </a:txBody>
                  <a:tcPr marL="85726" marR="857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34603" y="2521416"/>
          <a:ext cx="8509000" cy="2361565"/>
        </p:xfrm>
        <a:graphic>
          <a:graphicData uri="http://schemas.openxmlformats.org/drawingml/2006/table">
            <a:tbl>
              <a:tblPr/>
              <a:tblGrid>
                <a:gridCol w="8509000"/>
              </a:tblGrid>
              <a:tr h="236156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100" b="1" kern="100" dirty="0" smtClean="0">
                          <a:latin typeface="+mn-lt"/>
                          <a:ea typeface="+mn-ea"/>
                        </a:rPr>
                        <a:t>1)It </a:t>
                      </a:r>
                      <a:r>
                        <a:rPr lang="en-US" sz="2100" b="1" kern="100" dirty="0">
                          <a:latin typeface="+mn-lt"/>
                          <a:ea typeface="+mn-ea"/>
                        </a:rPr>
                        <a:t>is +</a:t>
                      </a:r>
                      <a:r>
                        <a:rPr lang="zh-CN" sz="2100" b="1" kern="100" dirty="0">
                          <a:latin typeface="+mn-lt"/>
                          <a:ea typeface="+mn-ea"/>
                        </a:rPr>
                        <a:t>被强调部分</a:t>
                      </a:r>
                      <a:r>
                        <a:rPr lang="en-US" sz="2100" b="1" kern="100" dirty="0">
                          <a:latin typeface="+mn-lt"/>
                          <a:ea typeface="+mn-ea"/>
                        </a:rPr>
                        <a:t>+that /who +</a:t>
                      </a:r>
                      <a:r>
                        <a:rPr lang="zh-CN" sz="2100" b="1" kern="100" dirty="0">
                          <a:latin typeface="+mn-lt"/>
                          <a:ea typeface="+mn-ea"/>
                        </a:rPr>
                        <a:t>剩余部分。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dirty="0">
                          <a:latin typeface="+mn-lt"/>
                          <a:ea typeface="+mn-ea"/>
                        </a:rPr>
                        <a:t>2)</a:t>
                      </a:r>
                      <a:r>
                        <a:rPr lang="zh-CN" sz="2100" b="1" kern="100" dirty="0">
                          <a:latin typeface="+mn-lt"/>
                          <a:ea typeface="+mn-ea"/>
                        </a:rPr>
                        <a:t>强调句式的一般疑问句：</a:t>
                      </a:r>
                      <a:r>
                        <a:rPr lang="en-US" sz="2100" b="1" kern="100" dirty="0">
                          <a:latin typeface="+mn-lt"/>
                          <a:ea typeface="+mn-ea"/>
                        </a:rPr>
                        <a:t>Is/was +it+</a:t>
                      </a:r>
                      <a:r>
                        <a:rPr lang="zh-CN" sz="2100" b="1" kern="100" dirty="0">
                          <a:latin typeface="+mn-lt"/>
                          <a:ea typeface="+mn-ea"/>
                        </a:rPr>
                        <a:t>被强调部分</a:t>
                      </a:r>
                      <a:r>
                        <a:rPr lang="en-US" sz="2100" b="1" kern="100" dirty="0">
                          <a:latin typeface="+mn-lt"/>
                          <a:ea typeface="+mn-ea"/>
                        </a:rPr>
                        <a:t>+that/who+</a:t>
                      </a:r>
                      <a:r>
                        <a:rPr lang="zh-CN" sz="2100" b="1" kern="100" dirty="0">
                          <a:latin typeface="+mn-lt"/>
                          <a:ea typeface="+mn-ea"/>
                        </a:rPr>
                        <a:t>剩余部分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dirty="0">
                          <a:latin typeface="+mn-lt"/>
                          <a:ea typeface="+mn-ea"/>
                        </a:rPr>
                        <a:t>3)</a:t>
                      </a:r>
                      <a:r>
                        <a:rPr lang="zh-CN" sz="2100" b="1" kern="100" dirty="0">
                          <a:latin typeface="+mn-lt"/>
                          <a:ea typeface="+mn-ea"/>
                        </a:rPr>
                        <a:t>强调句式的特殊疑问句：疑问词</a:t>
                      </a:r>
                      <a:r>
                        <a:rPr lang="en-US" sz="2100" b="1" kern="100" dirty="0">
                          <a:latin typeface="+mn-lt"/>
                          <a:ea typeface="+mn-ea"/>
                        </a:rPr>
                        <a:t>+is/was it that….?</a:t>
                      </a:r>
                      <a:endParaRPr lang="zh-CN" sz="2100" b="1" kern="100" dirty="0">
                        <a:latin typeface="+mn-lt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dirty="0">
                          <a:latin typeface="+mn-lt"/>
                          <a:ea typeface="+mn-ea"/>
                        </a:rPr>
                        <a:t>4)</a:t>
                      </a:r>
                      <a:r>
                        <a:rPr lang="zh-CN" sz="2100" b="1" kern="100" dirty="0">
                          <a:latin typeface="+mn-lt"/>
                          <a:ea typeface="+mn-ea"/>
                        </a:rPr>
                        <a:t>强调</a:t>
                      </a:r>
                      <a:r>
                        <a:rPr lang="en-US" sz="2100" b="1" kern="100" dirty="0">
                          <a:latin typeface="+mn-lt"/>
                          <a:ea typeface="+mn-ea"/>
                        </a:rPr>
                        <a:t>until </a:t>
                      </a:r>
                      <a:r>
                        <a:rPr lang="zh-CN" sz="2100" b="1" kern="100" dirty="0">
                          <a:latin typeface="+mn-lt"/>
                          <a:ea typeface="+mn-ea"/>
                        </a:rPr>
                        <a:t>的强调句 ：</a:t>
                      </a:r>
                      <a:r>
                        <a:rPr lang="en-US" sz="2100" b="1" kern="100" dirty="0">
                          <a:latin typeface="+mn-lt"/>
                          <a:ea typeface="+mn-ea"/>
                        </a:rPr>
                        <a:t>It is /was not until ….that ….</a:t>
                      </a:r>
                      <a:endParaRPr lang="zh-CN" sz="2100" b="1" kern="100" dirty="0">
                        <a:latin typeface="+mn-lt"/>
                        <a:ea typeface="+mn-ea"/>
                      </a:endParaRPr>
                    </a:p>
                  </a:txBody>
                  <a:tcPr marL="85721" marR="857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7345" y="4419626"/>
          <a:ext cx="8077200" cy="960120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960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100" b="1" kern="1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</a:rPr>
                        <a:t>注：在强调句式中，引导词用</a:t>
                      </a:r>
                      <a:r>
                        <a:rPr lang="en-US" sz="2100" b="1" kern="1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</a:rPr>
                        <a:t>that</a:t>
                      </a:r>
                      <a:r>
                        <a:rPr lang="zh-CN" sz="2100" b="1" kern="1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</a:rPr>
                        <a:t>。如被强调部分指人，可用</a:t>
                      </a:r>
                      <a:r>
                        <a:rPr lang="en-US" sz="2100" b="1" kern="1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</a:rPr>
                        <a:t>who</a:t>
                      </a:r>
                      <a:r>
                        <a:rPr lang="zh-CN" sz="2100" b="1" kern="1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</a:rPr>
                        <a:t>，其他一律用</a:t>
                      </a:r>
                      <a:r>
                        <a:rPr lang="en-US" sz="2100" b="1" kern="1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</a:rPr>
                        <a:t>that.</a:t>
                      </a:r>
                      <a:endParaRPr lang="zh-CN" sz="2100" b="1" kern="100" dirty="0">
                        <a:latin typeface="+mn-lt"/>
                        <a:ea typeface="+mn-ea"/>
                      </a:endParaRP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75085" y="964406"/>
          <a:ext cx="8305800" cy="3360420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33604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1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练一练：把下列句式变为强调句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100" b="1" u="sng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When</a:t>
                      </a:r>
                      <a:r>
                        <a:rPr lang="en-US" sz="2100" b="1" u="none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sz="21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did you meet Mr. Smith?</a:t>
                      </a:r>
                      <a:endParaRPr lang="zh-CN" sz="2100" b="1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100" b="1" u="sng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I</a:t>
                      </a:r>
                      <a:r>
                        <a:rPr lang="en-US" sz="21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 am against this plan.</a:t>
                      </a:r>
                      <a:endParaRPr lang="zh-CN" sz="2100" b="1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1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My father didn’t come home </a:t>
                      </a:r>
                      <a:r>
                        <a:rPr lang="en-US" sz="2100" b="1" u="sng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until </a:t>
                      </a:r>
                      <a:r>
                        <a:rPr lang="en-US" sz="2100" b="1" u="sng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12 o’clock </a:t>
                      </a:r>
                      <a:r>
                        <a:rPr lang="en-US" sz="2100" b="1" u="sng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last night.</a:t>
                      </a:r>
                      <a:endParaRPr lang="zh-CN" sz="2100" b="1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Answers</a:t>
                      </a:r>
                      <a:r>
                        <a:rPr lang="en-US" sz="21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: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CN" sz="2100" kern="100" dirty="0" smtClean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1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939528" y="2990850"/>
            <a:ext cx="4820920" cy="41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100" b="1" kern="100" dirty="0">
                <a:latin typeface="Times New Roman" panose="02020603050405020304"/>
                <a:ea typeface="宋体" panose="02010600030101010101" pitchFamily="2" charset="-122"/>
              </a:rPr>
              <a:t>1)When was it that you meet Mr</a:t>
            </a:r>
            <a:r>
              <a:rPr lang="en-US" sz="2100" b="1" kern="100" dirty="0" smtClean="0">
                <a:latin typeface="Times New Roman" panose="02020603050405020304"/>
                <a:ea typeface="宋体" panose="02010600030101010101" pitchFamily="2" charset="-122"/>
              </a:rPr>
              <a:t>. Smith</a:t>
            </a:r>
            <a:r>
              <a:rPr lang="en-US" sz="2100" b="1" kern="100" dirty="0">
                <a:latin typeface="Times New Roman" panose="02020603050405020304"/>
                <a:ea typeface="宋体" panose="02010600030101010101" pitchFamily="2" charset="-122"/>
              </a:rPr>
              <a:t>?</a:t>
            </a:r>
            <a:endParaRPr lang="zh-CN" altLang="en-US" sz="2100" b="1" dirty="0"/>
          </a:p>
        </p:txBody>
      </p:sp>
      <p:sp>
        <p:nvSpPr>
          <p:cNvPr id="4" name="矩形 3"/>
          <p:cNvSpPr/>
          <p:nvPr/>
        </p:nvSpPr>
        <p:spPr>
          <a:xfrm>
            <a:off x="1939528" y="3383265"/>
            <a:ext cx="4578350" cy="41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100" b="1" kern="100" dirty="0" smtClean="0">
                <a:latin typeface="Times New Roman" panose="02020603050405020304"/>
                <a:ea typeface="宋体" panose="02010600030101010101" pitchFamily="2" charset="-122"/>
              </a:rPr>
              <a:t>2)It </a:t>
            </a:r>
            <a:r>
              <a:rPr lang="en-US" sz="2100" b="1" kern="100" dirty="0">
                <a:latin typeface="Times New Roman" panose="02020603050405020304"/>
                <a:ea typeface="宋体" panose="02010600030101010101" pitchFamily="2" charset="-122"/>
              </a:rPr>
              <a:t>is </a:t>
            </a:r>
            <a:r>
              <a:rPr lang="en-US" sz="2100" b="1" kern="100" dirty="0" smtClean="0">
                <a:latin typeface="Times New Roman" panose="02020603050405020304"/>
                <a:ea typeface="宋体" panose="02010600030101010101" pitchFamily="2" charset="-122"/>
              </a:rPr>
              <a:t>I that /who am </a:t>
            </a:r>
            <a:r>
              <a:rPr lang="en-US" sz="2100" b="1" kern="100" dirty="0">
                <a:latin typeface="Times New Roman" panose="02020603050405020304"/>
                <a:ea typeface="宋体" panose="02010600030101010101" pitchFamily="2" charset="-122"/>
              </a:rPr>
              <a:t>against this plan.</a:t>
            </a:r>
            <a:endParaRPr lang="zh-CN" altLang="en-US" sz="2100" b="1" dirty="0"/>
          </a:p>
        </p:txBody>
      </p:sp>
      <p:sp>
        <p:nvSpPr>
          <p:cNvPr id="5" name="矩形 4"/>
          <p:cNvSpPr/>
          <p:nvPr/>
        </p:nvSpPr>
        <p:spPr>
          <a:xfrm>
            <a:off x="1926431" y="3740944"/>
            <a:ext cx="7217569" cy="1060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100" b="1" kern="100" dirty="0">
                <a:latin typeface="Times New Roman" panose="02020603050405020304"/>
                <a:ea typeface="宋体" panose="02010600030101010101" pitchFamily="2" charset="-122"/>
              </a:rPr>
              <a:t>3)It was not until 12 o’clock last night that my father came home.</a:t>
            </a:r>
            <a:endParaRPr lang="zh-CN" sz="2100" b="1" kern="100" dirty="0">
              <a:latin typeface="Times New Roman" panose="020206030504050203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9"/>
          <p:cNvSpPr>
            <a:spLocks noChangeArrowheads="1"/>
          </p:cNvSpPr>
          <p:nvPr/>
        </p:nvSpPr>
        <p:spPr bwMode="auto">
          <a:xfrm>
            <a:off x="740569" y="1885950"/>
            <a:ext cx="7304485" cy="304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2400" b="1" dirty="0"/>
              <a:t>CUSCO is a popular </a:t>
            </a:r>
            <a:r>
              <a:rPr lang="en-US" altLang="zh-CN" sz="2400" b="1" dirty="0" err="1"/>
              <a:t>d_________for</a:t>
            </a:r>
            <a:r>
              <a:rPr lang="en-US" altLang="zh-CN" sz="2400" b="1" dirty="0"/>
              <a:t> tourists</a:t>
            </a:r>
            <a:r>
              <a:rPr lang="en-US" altLang="zh-CN" sz="2400" b="1" dirty="0" smtClean="0"/>
              <a:t>, because </a:t>
            </a:r>
            <a:r>
              <a:rPr lang="en-US" altLang="zh-CN" sz="2400" b="1" dirty="0"/>
              <a:t>of its </a:t>
            </a:r>
            <a:r>
              <a:rPr lang="en-US" altLang="zh-CN" sz="2400" b="1" dirty="0" err="1"/>
              <a:t>u</a:t>
            </a:r>
            <a:r>
              <a:rPr lang="en-US" altLang="zh-CN" sz="2400" b="1" dirty="0" err="1" smtClean="0"/>
              <a:t>__________place</a:t>
            </a:r>
            <a:r>
              <a:rPr lang="en-US" altLang="zh-CN" sz="2400" b="1" dirty="0" smtClean="0"/>
              <a:t> </a:t>
            </a:r>
            <a:r>
              <a:rPr lang="en-US" altLang="zh-CN" sz="2400" b="1" dirty="0"/>
              <a:t>in the history of South </a:t>
            </a:r>
            <a:r>
              <a:rPr lang="en-US" altLang="zh-CN" sz="2400" b="1" dirty="0" err="1"/>
              <a:t>America.Cusco</a:t>
            </a:r>
            <a:r>
              <a:rPr lang="en-US" altLang="zh-CN" sz="2400" b="1" dirty="0"/>
              <a:t> was the capital of the city of the Inca E</a:t>
            </a:r>
            <a:r>
              <a:rPr lang="en-US" altLang="zh-CN" sz="2400" b="1" dirty="0" smtClean="0"/>
              <a:t>________, the </a:t>
            </a:r>
            <a:r>
              <a:rPr lang="en-US" altLang="zh-CN" sz="2400" b="1" dirty="0"/>
              <a:t>most powerful empire in South American until 1500s. There are two especially interesting things to </a:t>
            </a:r>
            <a:r>
              <a:rPr lang="en-US" altLang="zh-CN" sz="2400" b="1" dirty="0" err="1"/>
              <a:t>a___________about</a:t>
            </a:r>
            <a:r>
              <a:rPr lang="en-US" altLang="zh-CN" sz="2400" b="1" dirty="0"/>
              <a:t> the Inca </a:t>
            </a:r>
            <a:r>
              <a:rPr lang="en-US" altLang="zh-CN" sz="2400" b="1" dirty="0" err="1"/>
              <a:t>Empire.The</a:t>
            </a:r>
            <a:r>
              <a:rPr lang="en-US" altLang="zh-CN" sz="2400" b="1" dirty="0"/>
              <a:t> first is the roads and </a:t>
            </a:r>
            <a:r>
              <a:rPr lang="en-US" altLang="zh-CN" sz="2400" b="1" dirty="0" err="1"/>
              <a:t>p____________they</a:t>
            </a:r>
            <a:r>
              <a:rPr lang="en-US" altLang="zh-CN" sz="2400" b="1" dirty="0"/>
              <a:t> built to connect their important cities.</a:t>
            </a:r>
            <a:endParaRPr lang="zh-CN" altLang="en-US" sz="2400" b="1" dirty="0"/>
          </a:p>
        </p:txBody>
      </p:sp>
      <p:sp>
        <p:nvSpPr>
          <p:cNvPr id="29699" name="矩形 10"/>
          <p:cNvSpPr>
            <a:spLocks noChangeArrowheads="1"/>
          </p:cNvSpPr>
          <p:nvPr/>
        </p:nvSpPr>
        <p:spPr bwMode="auto">
          <a:xfrm>
            <a:off x="675085" y="1156097"/>
            <a:ext cx="7935515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solidFill>
                  <a:srgbClr val="C00000"/>
                </a:solidFill>
              </a:rPr>
              <a:t>Complete the passage with the correct forms of the new words from the two texts.</a:t>
            </a:r>
            <a:endParaRPr lang="zh-CN" altLang="en-US" sz="2100" b="1">
              <a:solidFill>
                <a:srgbClr val="C00000"/>
              </a:solidFill>
            </a:endParaRPr>
          </a:p>
        </p:txBody>
      </p:sp>
      <p:pic>
        <p:nvPicPr>
          <p:cNvPr id="29700" name="Picture 24" descr="素材中国sccn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341" y="3899297"/>
            <a:ext cx="1465659" cy="1377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图片 1" descr="组48325同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79860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文本框 7"/>
          <p:cNvSpPr txBox="1">
            <a:spLocks noChangeArrowheads="1"/>
          </p:cNvSpPr>
          <p:nvPr/>
        </p:nvSpPr>
        <p:spPr bwMode="auto">
          <a:xfrm>
            <a:off x="622697" y="834629"/>
            <a:ext cx="107569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   </a:t>
            </a:r>
            <a:r>
              <a:rPr lang="en-US" altLang="zh-CN" b="1">
                <a:solidFill>
                  <a:srgbClr val="EF7509"/>
                </a:solidFill>
                <a:latin typeface="Times New Roman" panose="02020603050405020304" charset="0"/>
                <a:ea typeface="思源黑体 CN Heavy" pitchFamily="34" charset="-122"/>
                <a:cs typeface="Times New Roman" panose="02020603050405020304" charset="0"/>
              </a:rPr>
              <a:t>Drills</a:t>
            </a:r>
            <a:endParaRPr lang="zh-CN" altLang="en-US" b="1">
              <a:solidFill>
                <a:srgbClr val="EF7509"/>
              </a:solidFill>
              <a:latin typeface="Times New Roman" panose="02020603050405020304" charset="0"/>
              <a:ea typeface="思源黑体 CN Heavy" pitchFamily="34" charset="-122"/>
              <a:cs typeface="Times New Roman" panose="0202060305040502030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36169" y="1864519"/>
            <a:ext cx="1414463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</a:rPr>
              <a:t>estination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94247" y="2250281"/>
            <a:ext cx="141565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</a:rPr>
              <a:t>nique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82254" y="2996803"/>
            <a:ext cx="14144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</a:rPr>
              <a:t>mpire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93369" y="3714750"/>
            <a:ext cx="14144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</a:rPr>
              <a:t>dmire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545931" y="4068366"/>
            <a:ext cx="1415654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</a:rPr>
              <a:t>aths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53616" y="975122"/>
          <a:ext cx="8390255" cy="2743200"/>
        </p:xfrm>
        <a:graphic>
          <a:graphicData uri="http://schemas.openxmlformats.org/drawingml/2006/table">
            <a:tbl>
              <a:tblPr/>
              <a:tblGrid>
                <a:gridCol w="8390255"/>
              </a:tblGrid>
              <a:tr h="2743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solidFill>
                            <a:srgbClr val="C00000"/>
                          </a:solidFill>
                          <a:latin typeface="+mn-lt"/>
                          <a:ea typeface="楷体" panose="02010609060101010101" pitchFamily="49" charset="-122"/>
                        </a:rPr>
                        <a:t>注：在强调句</a:t>
                      </a:r>
                      <a:r>
                        <a:rPr lang="zh-CN" sz="3000" b="1" kern="100" dirty="0" smtClean="0">
                          <a:solidFill>
                            <a:srgbClr val="C00000"/>
                          </a:solidFill>
                          <a:latin typeface="+mn-lt"/>
                          <a:ea typeface="楷体" panose="02010609060101010101" pitchFamily="49" charset="-122"/>
                        </a:rPr>
                        <a:t>中</a:t>
                      </a:r>
                      <a:r>
                        <a:rPr lang="zh-CN" altLang="en-US" sz="3000" b="1" kern="100" dirty="0" smtClean="0">
                          <a:solidFill>
                            <a:srgbClr val="C00000"/>
                          </a:solidFill>
                          <a:latin typeface="+mn-lt"/>
                          <a:ea typeface="楷体" panose="02010609060101010101" pitchFamily="49" charset="-122"/>
                        </a:rPr>
                        <a:t>，</a:t>
                      </a:r>
                      <a:r>
                        <a:rPr lang="zh-CN" sz="3000" b="1" kern="100" dirty="0" smtClean="0">
                          <a:solidFill>
                            <a:srgbClr val="C00000"/>
                          </a:solidFill>
                          <a:latin typeface="+mn-lt"/>
                          <a:ea typeface="楷体" panose="02010609060101010101" pitchFamily="49" charset="-122"/>
                        </a:rPr>
                        <a:t>无论</a:t>
                      </a:r>
                      <a:r>
                        <a:rPr lang="zh-CN" sz="3000" b="1" kern="100" dirty="0">
                          <a:solidFill>
                            <a:srgbClr val="C00000"/>
                          </a:solidFill>
                          <a:latin typeface="+mn-lt"/>
                          <a:ea typeface="楷体" panose="02010609060101010101" pitchFamily="49" charset="-122"/>
                        </a:rPr>
                        <a:t>被强调部分是人还是物，是单数还是复数，</a:t>
                      </a:r>
                      <a:r>
                        <a:rPr lang="en-US" sz="3000" b="1" kern="100" dirty="0" smtClean="0">
                          <a:solidFill>
                            <a:srgbClr val="C00000"/>
                          </a:solidFill>
                          <a:latin typeface="+mn-lt"/>
                          <a:ea typeface="楷体" panose="02010609060101010101" pitchFamily="49" charset="-122"/>
                        </a:rPr>
                        <a:t>be</a:t>
                      </a:r>
                      <a:r>
                        <a:rPr lang="zh-CN" sz="3000" b="1" kern="100" dirty="0" smtClean="0">
                          <a:solidFill>
                            <a:srgbClr val="C00000"/>
                          </a:solidFill>
                          <a:latin typeface="+mn-lt"/>
                          <a:ea typeface="楷体" panose="02010609060101010101" pitchFamily="49" charset="-122"/>
                        </a:rPr>
                        <a:t>动词</a:t>
                      </a:r>
                      <a:r>
                        <a:rPr lang="zh-CN" sz="3000" b="1" kern="100" dirty="0">
                          <a:solidFill>
                            <a:srgbClr val="C00000"/>
                          </a:solidFill>
                          <a:latin typeface="+mn-lt"/>
                          <a:ea typeface="楷体" panose="02010609060101010101" pitchFamily="49" charset="-122"/>
                        </a:rPr>
                        <a:t>一律用</a:t>
                      </a:r>
                      <a:r>
                        <a:rPr lang="en-US" sz="3000" b="1" kern="100" dirty="0">
                          <a:solidFill>
                            <a:srgbClr val="C00000"/>
                          </a:solidFill>
                          <a:latin typeface="+mn-lt"/>
                          <a:ea typeface="楷体" panose="02010609060101010101" pitchFamily="49" charset="-122"/>
                        </a:rPr>
                        <a:t>is/was</a:t>
                      </a:r>
                      <a:r>
                        <a:rPr lang="zh-CN" sz="3000" b="1" kern="100" dirty="0">
                          <a:solidFill>
                            <a:srgbClr val="C00000"/>
                          </a:solidFill>
                          <a:latin typeface="+mn-lt"/>
                          <a:ea typeface="楷体" panose="02010609060101010101" pitchFamily="49" charset="-122"/>
                        </a:rPr>
                        <a:t>的形式。如果原句是过去时，就用</a:t>
                      </a:r>
                      <a:r>
                        <a:rPr lang="en-US" sz="3000" b="1" kern="100" dirty="0">
                          <a:solidFill>
                            <a:srgbClr val="C00000"/>
                          </a:solidFill>
                          <a:latin typeface="+mn-lt"/>
                          <a:ea typeface="楷体" panose="02010609060101010101" pitchFamily="49" charset="-122"/>
                        </a:rPr>
                        <a:t>was,</a:t>
                      </a:r>
                      <a:r>
                        <a:rPr lang="zh-CN" sz="3000" b="1" kern="100" dirty="0">
                          <a:solidFill>
                            <a:srgbClr val="C00000"/>
                          </a:solidFill>
                          <a:latin typeface="+mn-lt"/>
                          <a:ea typeface="楷体" panose="02010609060101010101" pitchFamily="49" charset="-122"/>
                        </a:rPr>
                        <a:t>如果是现在时，就用</a:t>
                      </a:r>
                      <a:r>
                        <a:rPr lang="en-US" sz="3000" b="1" kern="100" dirty="0">
                          <a:solidFill>
                            <a:srgbClr val="C00000"/>
                          </a:solidFill>
                          <a:latin typeface="+mn-lt"/>
                          <a:ea typeface="楷体" panose="02010609060101010101" pitchFamily="49" charset="-122"/>
                        </a:rPr>
                        <a:t>is.</a:t>
                      </a:r>
                      <a:endParaRPr lang="zh-CN" sz="3000" b="1" kern="1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85728" marR="857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4"/>
          <p:cNvSpPr txBox="1">
            <a:spLocks noChangeArrowheads="1"/>
          </p:cNvSpPr>
          <p:nvPr/>
        </p:nvSpPr>
        <p:spPr bwMode="auto">
          <a:xfrm>
            <a:off x="544116" y="1406581"/>
            <a:ext cx="8436769" cy="439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200"/>
              </a:lnSpc>
            </a:pPr>
            <a:r>
              <a:rPr lang="en-US" altLang="zh-CN" sz="2100" b="1" dirty="0">
                <a:latin typeface="+mn-lt"/>
              </a:rPr>
              <a:t>1.China’s image is improving </a:t>
            </a:r>
            <a:r>
              <a:rPr lang="en-US" altLang="zh-CN" sz="2100" b="1" dirty="0" smtClean="0">
                <a:latin typeface="+mn-lt"/>
              </a:rPr>
              <a:t>steadily, with </a:t>
            </a:r>
            <a:r>
              <a:rPr lang="en-US" altLang="zh-CN" sz="2100" b="1" dirty="0">
                <a:latin typeface="+mn-lt"/>
              </a:rPr>
              <a:t>more </a:t>
            </a:r>
            <a:r>
              <a:rPr lang="en-US" altLang="zh-CN" sz="2100" b="1" dirty="0" smtClean="0">
                <a:latin typeface="+mn-lt"/>
              </a:rPr>
              <a:t>countries___________ (</a:t>
            </a:r>
            <a:r>
              <a:rPr lang="en-US" altLang="zh-CN" sz="2100" b="1" dirty="0" err="1" smtClean="0">
                <a:latin typeface="+mn-lt"/>
              </a:rPr>
              <a:t>recognise</a:t>
            </a:r>
            <a:r>
              <a:rPr lang="en-US" altLang="zh-CN" sz="2100" b="1" dirty="0" smtClean="0">
                <a:latin typeface="+mn-lt"/>
              </a:rPr>
              <a:t>)its </a:t>
            </a:r>
            <a:r>
              <a:rPr lang="en-US" altLang="zh-CN" sz="2100" b="1" dirty="0">
                <a:latin typeface="+mn-lt"/>
              </a:rPr>
              <a:t>role in international affairs</a:t>
            </a:r>
            <a:r>
              <a:rPr lang="en-US" altLang="zh-CN" sz="2100" b="1" dirty="0" smtClean="0">
                <a:latin typeface="+mn-lt"/>
              </a:rPr>
              <a:t>.</a:t>
            </a:r>
            <a:endParaRPr lang="en-US" altLang="zh-CN" sz="2100" b="1" dirty="0">
              <a:latin typeface="+mn-lt"/>
            </a:endParaRPr>
          </a:p>
          <a:p>
            <a:pPr>
              <a:lnSpc>
                <a:spcPts val="4200"/>
              </a:lnSpc>
            </a:pPr>
            <a:r>
              <a:rPr lang="en-US" altLang="zh-CN" sz="2100" b="1" dirty="0">
                <a:latin typeface="+mn-lt"/>
              </a:rPr>
              <a:t>2.They spent four years in Beijing _________(study)medicine.</a:t>
            </a:r>
          </a:p>
          <a:p>
            <a:pPr>
              <a:lnSpc>
                <a:spcPts val="4200"/>
              </a:lnSpc>
            </a:pPr>
            <a:r>
              <a:rPr lang="en-US" altLang="zh-CN" sz="2100" b="1" dirty="0">
                <a:latin typeface="+mn-lt"/>
              </a:rPr>
              <a:t>3. The car is quite </a:t>
            </a:r>
            <a:r>
              <a:rPr lang="en-US" altLang="zh-CN" sz="2100" b="1" dirty="0" smtClean="0">
                <a:latin typeface="+mn-lt"/>
              </a:rPr>
              <a:t>small, _________(</a:t>
            </a:r>
            <a:r>
              <a:rPr lang="en-US" altLang="zh-CN" sz="2100" b="1" dirty="0">
                <a:latin typeface="+mn-lt"/>
              </a:rPr>
              <a:t>especial)if you have children.</a:t>
            </a:r>
          </a:p>
          <a:p>
            <a:pPr>
              <a:lnSpc>
                <a:spcPts val="4200"/>
              </a:lnSpc>
            </a:pPr>
            <a:r>
              <a:rPr lang="en-US" altLang="zh-CN" sz="2100" b="1" dirty="0">
                <a:latin typeface="+mn-lt"/>
              </a:rPr>
              <a:t>4.Next to our house ____________________(</a:t>
            </a:r>
            <a:r>
              <a:rPr lang="zh-CN" altLang="en-US" sz="2100" b="1" dirty="0">
                <a:latin typeface="+mn-lt"/>
              </a:rPr>
              <a:t>是两个花园</a:t>
            </a:r>
            <a:r>
              <a:rPr lang="en-US" altLang="zh-CN" sz="2100" b="1" dirty="0">
                <a:latin typeface="+mn-lt"/>
              </a:rPr>
              <a:t>).</a:t>
            </a:r>
          </a:p>
          <a:p>
            <a:pPr>
              <a:lnSpc>
                <a:spcPts val="4200"/>
              </a:lnSpc>
            </a:pPr>
            <a:r>
              <a:rPr lang="en-US" altLang="zh-CN" sz="2100" b="1" dirty="0">
                <a:latin typeface="+mn-lt"/>
              </a:rPr>
              <a:t>5. Especially beautiful in the village_________________________</a:t>
            </a:r>
          </a:p>
          <a:p>
            <a:pPr>
              <a:lnSpc>
                <a:spcPts val="4200"/>
              </a:lnSpc>
            </a:pPr>
            <a:r>
              <a:rPr lang="en-US" altLang="zh-CN" sz="2100" b="1" dirty="0">
                <a:latin typeface="+mn-lt"/>
              </a:rPr>
              <a:t>(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是墙上的绘画</a:t>
            </a:r>
            <a:r>
              <a:rPr lang="en-US" altLang="zh-CN" sz="2100" b="1" dirty="0">
                <a:latin typeface="+mn-lt"/>
              </a:rPr>
              <a:t>).</a:t>
            </a:r>
          </a:p>
          <a:p>
            <a:pPr>
              <a:lnSpc>
                <a:spcPts val="4200"/>
              </a:lnSpc>
            </a:pPr>
            <a:r>
              <a:rPr lang="en-US" altLang="zh-CN" sz="2100" b="1" dirty="0">
                <a:latin typeface="+mn-lt"/>
              </a:rPr>
              <a:t>6.We spent 3 hours waiting in the rain because______ you.</a:t>
            </a:r>
            <a:endParaRPr lang="zh-CN" altLang="en-US" sz="2100" b="1" dirty="0">
              <a:latin typeface="+mn-lt"/>
            </a:endParaRPr>
          </a:p>
        </p:txBody>
      </p:sp>
      <p:pic>
        <p:nvPicPr>
          <p:cNvPr id="50179" name="图片 1" descr="组48325同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79860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文本框 7"/>
          <p:cNvSpPr txBox="1">
            <a:spLocks noChangeArrowheads="1"/>
          </p:cNvSpPr>
          <p:nvPr/>
        </p:nvSpPr>
        <p:spPr bwMode="auto">
          <a:xfrm>
            <a:off x="649416" y="811657"/>
            <a:ext cx="113919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EF7509"/>
                </a:solidFill>
                <a:latin typeface="+mn-lt"/>
                <a:ea typeface="思源黑体 CN Heavy" pitchFamily="34" charset="-122"/>
                <a:cs typeface="Times New Roman" panose="02020603050405020304" charset="0"/>
              </a:rPr>
              <a:t>Exercise</a:t>
            </a:r>
            <a:endParaRPr lang="zh-CN" altLang="en-US" sz="2100" b="1" dirty="0">
              <a:solidFill>
                <a:srgbClr val="EF7509"/>
              </a:solidFill>
              <a:latin typeface="+mn-lt"/>
              <a:ea typeface="思源黑体 CN Heavy" pitchFamily="34" charset="-122"/>
              <a:cs typeface="Times New Roman" panose="0202060305040502030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290197" y="1406582"/>
            <a:ext cx="2188369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 dirty="0" err="1">
                <a:solidFill>
                  <a:srgbClr val="C00000"/>
                </a:solidFill>
                <a:latin typeface="+mn-lt"/>
              </a:rPr>
              <a:t>recognising</a:t>
            </a:r>
            <a:endParaRPr lang="zh-CN" altLang="en-US" sz="21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68428" y="2221706"/>
            <a:ext cx="1415654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 dirty="0">
                <a:solidFill>
                  <a:srgbClr val="C00000"/>
                </a:solidFill>
                <a:latin typeface="+mn-lt"/>
              </a:rPr>
              <a:t>studying</a:t>
            </a:r>
            <a:endParaRPr lang="zh-CN" altLang="en-US" sz="21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52763" y="2991732"/>
            <a:ext cx="2721769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 dirty="0">
                <a:solidFill>
                  <a:srgbClr val="C00000"/>
                </a:solidFill>
                <a:latin typeface="+mn-lt"/>
              </a:rPr>
              <a:t>are /lie two gardens</a:t>
            </a:r>
            <a:endParaRPr lang="zh-CN" altLang="en-US" sz="21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461146" y="2599317"/>
            <a:ext cx="1415654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 dirty="0">
                <a:solidFill>
                  <a:srgbClr val="C00000"/>
                </a:solidFill>
                <a:latin typeface="+mn-lt"/>
              </a:rPr>
              <a:t>especially</a:t>
            </a:r>
            <a:endParaRPr lang="zh-CN" altLang="en-US" sz="21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795243" y="3414117"/>
            <a:ext cx="4174331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 dirty="0">
                <a:solidFill>
                  <a:srgbClr val="C00000"/>
                </a:solidFill>
                <a:latin typeface="+mn-lt"/>
              </a:rPr>
              <a:t>are  the paintings on the </a:t>
            </a:r>
            <a:r>
              <a:rPr lang="en-US" altLang="zh-CN" sz="2100" b="1" dirty="0" smtClean="0">
                <a:solidFill>
                  <a:srgbClr val="C00000"/>
                </a:solidFill>
                <a:latin typeface="+mn-lt"/>
              </a:rPr>
              <a:t>wall</a:t>
            </a:r>
            <a:endParaRPr lang="zh-CN" altLang="en-US" sz="21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16241" y="4220067"/>
            <a:ext cx="49530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 dirty="0">
                <a:solidFill>
                  <a:srgbClr val="C00000"/>
                </a:solidFill>
                <a:latin typeface="+mn-lt"/>
              </a:rPr>
              <a:t>of</a:t>
            </a:r>
            <a:endParaRPr lang="zh-CN" altLang="en-US" sz="21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图片 1" descr="组48325同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79860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文本框 7"/>
          <p:cNvSpPr txBox="1">
            <a:spLocks noChangeArrowheads="1"/>
          </p:cNvSpPr>
          <p:nvPr/>
        </p:nvSpPr>
        <p:spPr bwMode="auto">
          <a:xfrm>
            <a:off x="652463" y="811657"/>
            <a:ext cx="130937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EF7509"/>
                </a:solidFill>
                <a:latin typeface="+mn-lt"/>
                <a:ea typeface="思源黑体 CN Heavy" pitchFamily="34" charset="-122"/>
                <a:cs typeface="Times New Roman" panose="02020603050405020304" charset="0"/>
              </a:rPr>
              <a:t>Summary</a:t>
            </a:r>
            <a:endParaRPr lang="zh-CN" altLang="en-US" sz="2100" b="1" dirty="0">
              <a:solidFill>
                <a:srgbClr val="EF7509"/>
              </a:solidFill>
              <a:latin typeface="+mn-lt"/>
              <a:ea typeface="思源黑体 CN Heavy" pitchFamily="34" charset="-122"/>
              <a:cs typeface="Times New Roman" panose="02020603050405020304" charset="0"/>
            </a:endParaRPr>
          </a:p>
        </p:txBody>
      </p: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892969" y="1657350"/>
            <a:ext cx="7456885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b="1" dirty="0">
                <a:solidFill>
                  <a:srgbClr val="C00000"/>
                </a:solidFill>
                <a:latin typeface="+mn-lt"/>
              </a:rPr>
              <a:t>1.Study some important words and </a:t>
            </a:r>
            <a:r>
              <a:rPr lang="en-US" altLang="zh-CN" sz="2100" b="1" dirty="0" err="1">
                <a:solidFill>
                  <a:srgbClr val="C00000"/>
                </a:solidFill>
                <a:latin typeface="+mn-lt"/>
              </a:rPr>
              <a:t>phases</a:t>
            </a:r>
            <a:r>
              <a:rPr lang="en-US" altLang="zh-CN" sz="2100" b="1" dirty="0">
                <a:solidFill>
                  <a:srgbClr val="C00000"/>
                </a:solidFill>
                <a:latin typeface="+mn-lt"/>
              </a:rPr>
              <a:t> about travelling.</a:t>
            </a:r>
          </a:p>
          <a:p>
            <a:r>
              <a:rPr lang="en-US" altLang="zh-CN" sz="2100" b="1" dirty="0">
                <a:solidFill>
                  <a:srgbClr val="C00000"/>
                </a:solidFill>
                <a:latin typeface="+mn-lt"/>
              </a:rPr>
              <a:t>2. Know some useful information about Peru.</a:t>
            </a:r>
          </a:p>
          <a:p>
            <a:r>
              <a:rPr lang="en-US" altLang="zh-CN" sz="2100" b="1" dirty="0">
                <a:solidFill>
                  <a:srgbClr val="C00000"/>
                </a:solidFill>
                <a:latin typeface="+mn-lt"/>
              </a:rPr>
              <a:t>3. Know some difficult structures </a:t>
            </a:r>
            <a:endParaRPr lang="zh-CN" altLang="en-US" sz="21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图片 1" descr="组48325同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79860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文本框 7"/>
          <p:cNvSpPr txBox="1">
            <a:spLocks noChangeArrowheads="1"/>
          </p:cNvSpPr>
          <p:nvPr/>
        </p:nvSpPr>
        <p:spPr bwMode="auto">
          <a:xfrm>
            <a:off x="472401" y="796267"/>
            <a:ext cx="1456690" cy="47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2100" b="1" dirty="0">
                <a:solidFill>
                  <a:srgbClr val="FF7124"/>
                </a:solidFill>
                <a:latin typeface="+mn-lt"/>
              </a:rPr>
              <a:t>Homework</a:t>
            </a:r>
          </a:p>
        </p:txBody>
      </p:sp>
      <p:sp>
        <p:nvSpPr>
          <p:cNvPr id="52229" name="TextBox 4"/>
          <p:cNvSpPr txBox="1">
            <a:spLocks noChangeArrowheads="1"/>
          </p:cNvSpPr>
          <p:nvPr/>
        </p:nvSpPr>
        <p:spPr bwMode="auto">
          <a:xfrm>
            <a:off x="701741" y="2475310"/>
            <a:ext cx="3930253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 dirty="0">
                <a:latin typeface="+mn-lt"/>
              </a:rPr>
              <a:t>Write a passage about traveling.</a:t>
            </a:r>
            <a:endParaRPr lang="zh-CN" altLang="en-US" sz="2100" b="1" dirty="0">
              <a:latin typeface="+mn-lt"/>
            </a:endParaRPr>
          </a:p>
        </p:txBody>
      </p:sp>
      <p:pic>
        <p:nvPicPr>
          <p:cNvPr id="52230" name="Picture 2" descr="http://img95.699pic.com/photo/40107/2090.gif_wh86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5591" y="982266"/>
            <a:ext cx="4195763" cy="4196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40569" y="889397"/>
          <a:ext cx="7979410" cy="3840480"/>
        </p:xfrm>
        <a:graphic>
          <a:graphicData uri="http://schemas.openxmlformats.org/drawingml/2006/table">
            <a:tbl>
              <a:tblPr/>
              <a:tblGrid>
                <a:gridCol w="7979410"/>
              </a:tblGrid>
              <a:tr h="3840480">
                <a:tc>
                  <a:txBody>
                    <a:bodyPr/>
                    <a:lstStyle/>
                    <a:p>
                      <a:pPr marL="266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These Inca roads were made up of two north-south highways and many small roads crossing the mountains east to west. The roads were for Inca soldiers and their o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______. Second</a:t>
                      </a: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, the Inca built wonderful cities full of amazing architecture—but there were no markets in these cities. One of the interesting questions of history is how the Incas lived without shopping!</a:t>
                      </a:r>
                      <a:endParaRPr lang="zh-CN" sz="2400" b="1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85728" marR="857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21569" y="2626519"/>
            <a:ext cx="14144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</a:rPr>
              <a:t>fficials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图片 1" descr="组48325同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79860"/>
            <a:ext cx="2246710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文本框 7"/>
          <p:cNvSpPr txBox="1">
            <a:spLocks noChangeArrowheads="1"/>
          </p:cNvSpPr>
          <p:nvPr/>
        </p:nvSpPr>
        <p:spPr bwMode="auto">
          <a:xfrm>
            <a:off x="776288" y="834629"/>
            <a:ext cx="180213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EF7509"/>
                </a:solidFill>
                <a:latin typeface="Times New Roman" panose="02020603050405020304" charset="0"/>
                <a:ea typeface="思源黑体 CN Heavy" pitchFamily="34" charset="-122"/>
                <a:cs typeface="Times New Roman" panose="02020603050405020304" charset="0"/>
              </a:rPr>
              <a:t>Language points</a:t>
            </a:r>
            <a:endParaRPr lang="zh-CN" altLang="en-US" b="1">
              <a:solidFill>
                <a:srgbClr val="EF7509"/>
              </a:solidFill>
              <a:latin typeface="Times New Roman" panose="02020603050405020304" charset="0"/>
              <a:ea typeface="思源黑体 CN Heavy" pitchFamily="34" charset="-122"/>
              <a:cs typeface="Times New Roman" panose="02020603050405020304" charset="0"/>
            </a:endParaRPr>
          </a:p>
        </p:txBody>
      </p:sp>
      <p:sp>
        <p:nvSpPr>
          <p:cNvPr id="32773" name="矩形 4"/>
          <p:cNvSpPr>
            <a:spLocks noChangeArrowheads="1"/>
          </p:cNvSpPr>
          <p:nvPr/>
        </p:nvSpPr>
        <p:spPr bwMode="auto">
          <a:xfrm>
            <a:off x="695325" y="1466850"/>
            <a:ext cx="190436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/>
              <a:t>1.Narrow </a:t>
            </a:r>
            <a:r>
              <a:rPr lang="en-US" altLang="zh-CN" sz="2400" b="1" dirty="0" err="1"/>
              <a:t>adj</a:t>
            </a:r>
            <a:r>
              <a:rPr lang="en-US" altLang="zh-CN" sz="2400" b="1" dirty="0"/>
              <a:t> </a:t>
            </a:r>
            <a:endParaRPr lang="zh-CN" altLang="en-US" sz="2400" b="1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753916" y="1418035"/>
          <a:ext cx="6096000" cy="10972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0972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狭窄的，（心胸，视野）狭隘的</a:t>
                      </a:r>
                      <a:r>
                        <a:rPr lang="zh-CN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；</a:t>
                      </a:r>
                      <a:endParaRPr lang="zh-CN" sz="2400" b="1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434198" y="1809470"/>
          <a:ext cx="2687955" cy="548640"/>
        </p:xfrm>
        <a:graphic>
          <a:graphicData uri="http://schemas.openxmlformats.org/drawingml/2006/table">
            <a:tbl>
              <a:tblPr/>
              <a:tblGrid>
                <a:gridCol w="2687955"/>
              </a:tblGrid>
              <a:tr h="5486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err="1">
                          <a:latin typeface="Times New Roman" panose="02020603050405020304"/>
                          <a:ea typeface="宋体" panose="02010600030101010101" pitchFamily="2" charset="-122"/>
                        </a:rPr>
                        <a:t>vi&amp;vt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使变窄</a:t>
                      </a:r>
                    </a:p>
                  </a:txBody>
                  <a:tcPr marL="85714" marR="857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322" name="矩形 7"/>
          <p:cNvSpPr>
            <a:spLocks noChangeArrowheads="1"/>
          </p:cNvSpPr>
          <p:nvPr/>
        </p:nvSpPr>
        <p:spPr bwMode="auto">
          <a:xfrm>
            <a:off x="4107656" y="2522935"/>
            <a:ext cx="1628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 err="1"/>
              <a:t>adv</a:t>
            </a:r>
            <a:r>
              <a:rPr lang="en-US" altLang="zh-CN" sz="2400" b="1" dirty="0"/>
              <a:t> </a:t>
            </a:r>
            <a:r>
              <a:rPr lang="zh-CN" altLang="en-US" sz="2400" b="1" dirty="0"/>
              <a:t>勉强地</a:t>
            </a:r>
          </a:p>
        </p:txBody>
      </p:sp>
      <p:sp>
        <p:nvSpPr>
          <p:cNvPr id="32779" name="矩形 8"/>
          <p:cNvSpPr>
            <a:spLocks noChangeArrowheads="1"/>
          </p:cNvSpPr>
          <p:nvPr/>
        </p:nvSpPr>
        <p:spPr bwMode="auto">
          <a:xfrm>
            <a:off x="892969" y="2478881"/>
            <a:ext cx="135699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/>
              <a:t>Narrowly</a:t>
            </a:r>
            <a:endParaRPr lang="zh-CN" altLang="en-US" sz="2400" b="1"/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256485" y="2984897"/>
          <a:ext cx="2774950" cy="480060"/>
        </p:xfrm>
        <a:graphic>
          <a:graphicData uri="http://schemas.openxmlformats.org/drawingml/2006/table">
            <a:tbl>
              <a:tblPr/>
              <a:tblGrid>
                <a:gridCol w="2774950"/>
              </a:tblGrid>
              <a:tr h="4800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1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九死一生</a:t>
                      </a:r>
                    </a:p>
                  </a:txBody>
                  <a:tcPr marL="85709" marR="857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2782" name="矩形 10"/>
          <p:cNvSpPr>
            <a:spLocks noChangeArrowheads="1"/>
          </p:cNvSpPr>
          <p:nvPr/>
        </p:nvSpPr>
        <p:spPr bwMode="auto">
          <a:xfrm>
            <a:off x="854869" y="2980135"/>
            <a:ext cx="225869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/>
              <a:t>a narrow escape</a:t>
            </a:r>
            <a:endParaRPr lang="zh-CN" altLang="en-US" sz="2400" b="1"/>
          </a:p>
        </p:txBody>
      </p:sp>
      <p:sp>
        <p:nvSpPr>
          <p:cNvPr id="13327" name="矩形 11"/>
          <p:cNvSpPr>
            <a:spLocks noChangeArrowheads="1"/>
          </p:cNvSpPr>
          <p:nvPr/>
        </p:nvSpPr>
        <p:spPr bwMode="auto">
          <a:xfrm>
            <a:off x="4514850" y="3481388"/>
            <a:ext cx="79502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/>
              <a:t>险胜</a:t>
            </a:r>
          </a:p>
        </p:txBody>
      </p:sp>
      <p:sp>
        <p:nvSpPr>
          <p:cNvPr id="32784" name="矩形 12"/>
          <p:cNvSpPr>
            <a:spLocks noChangeArrowheads="1"/>
          </p:cNvSpPr>
          <p:nvPr/>
        </p:nvSpPr>
        <p:spPr bwMode="auto">
          <a:xfrm>
            <a:off x="851297" y="3458766"/>
            <a:ext cx="232600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/>
              <a:t>a narrow victory </a:t>
            </a:r>
            <a:endParaRPr lang="zh-CN" altLang="en-US" sz="2400" b="1"/>
          </a:p>
        </p:txBody>
      </p:sp>
      <p:sp>
        <p:nvSpPr>
          <p:cNvPr id="13329" name="矩形 13"/>
          <p:cNvSpPr>
            <a:spLocks noChangeArrowheads="1"/>
          </p:cNvSpPr>
          <p:nvPr/>
        </p:nvSpPr>
        <p:spPr bwMode="auto">
          <a:xfrm>
            <a:off x="4354116" y="3981450"/>
            <a:ext cx="117030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/>
              <a:t> 狭义上</a:t>
            </a:r>
          </a:p>
        </p:txBody>
      </p:sp>
      <p:sp>
        <p:nvSpPr>
          <p:cNvPr id="32786" name="矩形 14"/>
          <p:cNvSpPr>
            <a:spLocks noChangeArrowheads="1"/>
          </p:cNvSpPr>
          <p:nvPr/>
        </p:nvSpPr>
        <p:spPr bwMode="auto">
          <a:xfrm>
            <a:off x="826294" y="3894535"/>
            <a:ext cx="248094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/>
              <a:t>in a narrow sense </a:t>
            </a:r>
            <a:endParaRPr lang="zh-CN" altLang="en-US" sz="2400" b="1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7" grpId="0"/>
      <p:bldP spid="133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2"/>
          <p:cNvSpPr>
            <a:spLocks noChangeArrowheads="1"/>
          </p:cNvSpPr>
          <p:nvPr/>
        </p:nvSpPr>
        <p:spPr bwMode="auto">
          <a:xfrm>
            <a:off x="572691" y="1184672"/>
            <a:ext cx="3703955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/>
              <a:t>narrow the gap  between ….and</a:t>
            </a:r>
            <a:endParaRPr lang="zh-CN" altLang="en-US" sz="2100" b="1"/>
          </a:p>
        </p:txBody>
      </p:sp>
      <p:sp>
        <p:nvSpPr>
          <p:cNvPr id="14339" name="矩形 3"/>
          <p:cNvSpPr>
            <a:spLocks noChangeArrowheads="1"/>
          </p:cNvSpPr>
          <p:nvPr/>
        </p:nvSpPr>
        <p:spPr bwMode="auto">
          <a:xfrm>
            <a:off x="4561285" y="1227535"/>
            <a:ext cx="277749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/>
              <a:t>缩小</a:t>
            </a:r>
            <a:r>
              <a:rPr lang="en-US" altLang="zh-CN" sz="2100" b="1"/>
              <a:t>…</a:t>
            </a:r>
            <a:r>
              <a:rPr lang="zh-CN" altLang="en-US" sz="2100" b="1"/>
              <a:t>与</a:t>
            </a:r>
            <a:r>
              <a:rPr lang="en-US" altLang="zh-CN" sz="2100" b="1"/>
              <a:t>….</a:t>
            </a:r>
            <a:r>
              <a:rPr lang="zh-CN" altLang="en-US" sz="2100" b="1"/>
              <a:t>之间的差距</a:t>
            </a:r>
          </a:p>
        </p:txBody>
      </p:sp>
      <p:sp>
        <p:nvSpPr>
          <p:cNvPr id="33796" name="矩形 4"/>
          <p:cNvSpPr>
            <a:spLocks noChangeArrowheads="1"/>
          </p:cNvSpPr>
          <p:nvPr/>
        </p:nvSpPr>
        <p:spPr bwMode="auto">
          <a:xfrm>
            <a:off x="701279" y="1674019"/>
            <a:ext cx="1704975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/>
              <a:t>Narrow down</a:t>
            </a:r>
            <a:endParaRPr lang="zh-CN" altLang="en-US" sz="2100" b="1"/>
          </a:p>
        </p:txBody>
      </p:sp>
      <p:sp>
        <p:nvSpPr>
          <p:cNvPr id="14341" name="矩形 5"/>
          <p:cNvSpPr>
            <a:spLocks noChangeArrowheads="1"/>
          </p:cNvSpPr>
          <p:nvPr/>
        </p:nvSpPr>
        <p:spPr bwMode="auto">
          <a:xfrm>
            <a:off x="4757738" y="1652588"/>
            <a:ext cx="232664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/>
              <a:t>减少，缩小，限制</a:t>
            </a:r>
          </a:p>
        </p:txBody>
      </p:sp>
      <p:sp>
        <p:nvSpPr>
          <p:cNvPr id="33798" name="矩形 6"/>
          <p:cNvSpPr>
            <a:spLocks noChangeArrowheads="1"/>
          </p:cNvSpPr>
          <p:nvPr/>
        </p:nvSpPr>
        <p:spPr bwMode="auto">
          <a:xfrm>
            <a:off x="597694" y="2099072"/>
            <a:ext cx="202819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/>
              <a:t>Narrowly escape</a:t>
            </a:r>
            <a:endParaRPr lang="zh-CN" altLang="en-US" sz="2100" b="1"/>
          </a:p>
        </p:txBody>
      </p:sp>
      <p:sp>
        <p:nvSpPr>
          <p:cNvPr id="14343" name="矩形 7"/>
          <p:cNvSpPr>
            <a:spLocks noChangeArrowheads="1"/>
          </p:cNvSpPr>
          <p:nvPr/>
        </p:nvSpPr>
        <p:spPr bwMode="auto">
          <a:xfrm>
            <a:off x="5201841" y="2087166"/>
            <a:ext cx="152273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/>
              <a:t>勉强地逃脱</a:t>
            </a:r>
          </a:p>
        </p:txBody>
      </p:sp>
      <p:sp>
        <p:nvSpPr>
          <p:cNvPr id="33800" name="矩形 8"/>
          <p:cNvSpPr>
            <a:spLocks noChangeArrowheads="1"/>
          </p:cNvSpPr>
          <p:nvPr/>
        </p:nvSpPr>
        <p:spPr bwMode="auto">
          <a:xfrm>
            <a:off x="594122" y="2577703"/>
            <a:ext cx="2407285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/>
              <a:t>Narrow-minded  adj</a:t>
            </a:r>
            <a:endParaRPr lang="zh-CN" altLang="en-US" sz="2100" b="1"/>
          </a:p>
        </p:txBody>
      </p:sp>
      <p:sp>
        <p:nvSpPr>
          <p:cNvPr id="14345" name="矩形 9"/>
          <p:cNvSpPr>
            <a:spLocks noChangeArrowheads="1"/>
          </p:cNvSpPr>
          <p:nvPr/>
        </p:nvSpPr>
        <p:spPr bwMode="auto">
          <a:xfrm>
            <a:off x="5247085" y="2556272"/>
            <a:ext cx="1583055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/>
              <a:t> 心胸狭窄的</a:t>
            </a:r>
          </a:p>
        </p:txBody>
      </p:sp>
      <p:sp>
        <p:nvSpPr>
          <p:cNvPr id="33802" name="矩形 10"/>
          <p:cNvSpPr>
            <a:spLocks noChangeArrowheads="1"/>
          </p:cNvSpPr>
          <p:nvPr/>
        </p:nvSpPr>
        <p:spPr bwMode="auto">
          <a:xfrm>
            <a:off x="740569" y="3153966"/>
            <a:ext cx="6905625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 dirty="0"/>
              <a:t>They planned to narrow the gap between import and export.</a:t>
            </a:r>
            <a:endParaRPr lang="zh-CN" altLang="en-US" sz="2100" b="1" dirty="0"/>
          </a:p>
        </p:txBody>
      </p:sp>
      <p:sp>
        <p:nvSpPr>
          <p:cNvPr id="14347" name="矩形 11"/>
          <p:cNvSpPr>
            <a:spLocks noChangeArrowheads="1"/>
          </p:cNvSpPr>
          <p:nvPr/>
        </p:nvSpPr>
        <p:spPr bwMode="auto">
          <a:xfrm>
            <a:off x="689372" y="3568303"/>
            <a:ext cx="420243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>
                <a:solidFill>
                  <a:srgbClr val="C00000"/>
                </a:solidFill>
              </a:rPr>
              <a:t>他们计划缩小进出口之间的差距。</a:t>
            </a:r>
          </a:p>
        </p:txBody>
      </p:sp>
      <p:sp>
        <p:nvSpPr>
          <p:cNvPr id="33804" name="矩形 12"/>
          <p:cNvSpPr>
            <a:spLocks noChangeArrowheads="1"/>
          </p:cNvSpPr>
          <p:nvPr/>
        </p:nvSpPr>
        <p:spPr bwMode="auto">
          <a:xfrm>
            <a:off x="760810" y="3927872"/>
            <a:ext cx="565023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/>
              <a:t>There are easy ways to narrow down your choice.</a:t>
            </a:r>
            <a:endParaRPr lang="zh-CN" altLang="en-US" sz="2100" b="1"/>
          </a:p>
        </p:txBody>
      </p:sp>
      <p:sp>
        <p:nvSpPr>
          <p:cNvPr id="14349" name="矩形 13"/>
          <p:cNvSpPr>
            <a:spLocks noChangeArrowheads="1"/>
          </p:cNvSpPr>
          <p:nvPr/>
        </p:nvSpPr>
        <p:spPr bwMode="auto">
          <a:xfrm>
            <a:off x="776288" y="4308872"/>
            <a:ext cx="420243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 dirty="0">
                <a:solidFill>
                  <a:srgbClr val="C00000"/>
                </a:solidFill>
              </a:rPr>
              <a:t>有简单的方法来缩小你的选择范围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1" grpId="0"/>
      <p:bldP spid="14343" grpId="0"/>
      <p:bldP spid="14345" grpId="0"/>
      <p:bldP spid="14347" grpId="0"/>
      <p:bldP spid="143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1"/>
          <p:cNvSpPr>
            <a:spLocks noChangeArrowheads="1"/>
          </p:cNvSpPr>
          <p:nvPr/>
        </p:nvSpPr>
        <p:spPr bwMode="auto">
          <a:xfrm>
            <a:off x="926306" y="1009650"/>
            <a:ext cx="440182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/>
              <a:t>The car narrowly missed a cyclist.</a:t>
            </a:r>
            <a:endParaRPr lang="zh-CN" altLang="en-US" sz="2400" b="1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70347" y="1504950"/>
          <a:ext cx="6096000" cy="5486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汽车差点儿撞上一位骑自行车的人</a:t>
                      </a:r>
                      <a:r>
                        <a:rPr lang="zh-CN" sz="2400" kern="100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。</a:t>
                      </a: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4821" name="矩形 3"/>
          <p:cNvSpPr>
            <a:spLocks noChangeArrowheads="1"/>
          </p:cNvSpPr>
          <p:nvPr/>
        </p:nvSpPr>
        <p:spPr bwMode="auto">
          <a:xfrm>
            <a:off x="879872" y="2163366"/>
            <a:ext cx="725297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/>
              <a:t>He had to narrow his eyes in the strong light of the sun. </a:t>
            </a:r>
            <a:endParaRPr lang="zh-CN" altLang="en-US" sz="2400" b="1" dirty="0"/>
          </a:p>
        </p:txBody>
      </p:sp>
      <p:sp>
        <p:nvSpPr>
          <p:cNvPr id="15366" name="矩形 4"/>
          <p:cNvSpPr>
            <a:spLocks noChangeArrowheads="1"/>
          </p:cNvSpPr>
          <p:nvPr/>
        </p:nvSpPr>
        <p:spPr bwMode="auto">
          <a:xfrm>
            <a:off x="940594" y="2740819"/>
            <a:ext cx="477393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C00000"/>
                </a:solidFill>
              </a:rPr>
              <a:t>在强烈的阳光下，他只得眯眼睛。</a:t>
            </a:r>
          </a:p>
        </p:txBody>
      </p:sp>
      <p:pic>
        <p:nvPicPr>
          <p:cNvPr id="34823" name="Picture 24" descr="素材中国sccn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341" y="3899297"/>
            <a:ext cx="1465659" cy="1377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1"/>
          <p:cNvSpPr>
            <a:spLocks noChangeArrowheads="1"/>
          </p:cNvSpPr>
          <p:nvPr/>
        </p:nvSpPr>
        <p:spPr bwMode="auto">
          <a:xfrm>
            <a:off x="546497" y="988219"/>
            <a:ext cx="317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latin typeface="+mn-lt"/>
                <a:ea typeface="+mn-ea"/>
              </a:rPr>
              <a:t>2.recoginise /recognize </a:t>
            </a:r>
            <a:endParaRPr lang="zh-CN" altLang="en-US" sz="2400" b="1" dirty="0">
              <a:latin typeface="+mn-lt"/>
              <a:ea typeface="+mn-ea"/>
            </a:endParaRPr>
          </a:p>
        </p:txBody>
      </p:sp>
      <p:sp>
        <p:nvSpPr>
          <p:cNvPr id="16387" name="矩形 2"/>
          <p:cNvSpPr>
            <a:spLocks noChangeArrowheads="1"/>
          </p:cNvSpPr>
          <p:nvPr/>
        </p:nvSpPr>
        <p:spPr bwMode="auto">
          <a:xfrm>
            <a:off x="4275591" y="998934"/>
            <a:ext cx="34632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 dirty="0" err="1" smtClean="0">
                <a:latin typeface="+mn-lt"/>
                <a:ea typeface="+mn-ea"/>
              </a:rPr>
              <a:t>vt.</a:t>
            </a:r>
            <a:r>
              <a:rPr lang="en-US" altLang="zh-CN" sz="2400" b="1" i="1" dirty="0" smtClean="0">
                <a:latin typeface="+mn-lt"/>
                <a:ea typeface="+mn-ea"/>
              </a:rPr>
              <a:t> </a:t>
            </a:r>
            <a:r>
              <a:rPr lang="zh-CN" altLang="en-US" sz="2400" b="1" dirty="0">
                <a:latin typeface="+mn-ea"/>
                <a:ea typeface="+mn-ea"/>
              </a:rPr>
              <a:t>辨别出；承认</a:t>
            </a:r>
            <a:r>
              <a:rPr lang="en-US" altLang="zh-CN" sz="2400" b="1" dirty="0">
                <a:latin typeface="+mn-ea"/>
                <a:ea typeface="+mn-ea"/>
              </a:rPr>
              <a:t>,</a:t>
            </a:r>
            <a:r>
              <a:rPr lang="zh-CN" altLang="en-US" sz="2400" b="1" dirty="0">
                <a:latin typeface="+mn-ea"/>
                <a:ea typeface="+mn-ea"/>
              </a:rPr>
              <a:t>意识到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87004" y="1520230"/>
          <a:ext cx="6096000" cy="5486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recognition </a:t>
                      </a:r>
                      <a:r>
                        <a:rPr lang="en-US" sz="2400" b="1" i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n.</a:t>
                      </a:r>
                      <a:r>
                        <a:rPr lang="zh-CN" sz="2400" b="1" kern="1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认出，认识 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U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5846" name="矩形 4"/>
          <p:cNvSpPr>
            <a:spLocks noChangeArrowheads="1"/>
          </p:cNvSpPr>
          <p:nvPr/>
        </p:nvSpPr>
        <p:spPr bwMode="auto">
          <a:xfrm>
            <a:off x="787004" y="2160356"/>
            <a:ext cx="29133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latin typeface="+mn-lt"/>
                <a:ea typeface="+mn-ea"/>
              </a:rPr>
              <a:t>recognize </a:t>
            </a:r>
            <a:r>
              <a:rPr lang="en-US" altLang="zh-CN" sz="2400" b="1" dirty="0" smtClean="0">
                <a:latin typeface="+mn-lt"/>
                <a:ea typeface="+mn-ea"/>
              </a:rPr>
              <a:t>…by</a:t>
            </a:r>
            <a:r>
              <a:rPr lang="en-US" altLang="zh-CN" sz="2400" b="1" dirty="0">
                <a:latin typeface="+mn-lt"/>
                <a:ea typeface="+mn-ea"/>
              </a:rPr>
              <a:t>/ from</a:t>
            </a:r>
            <a:endParaRPr lang="zh-CN" altLang="en-US" sz="2400" b="1" dirty="0">
              <a:latin typeface="+mn-lt"/>
              <a:ea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336293" y="2100010"/>
          <a:ext cx="6096000" cy="62801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6280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+mj-ea"/>
                          <a:ea typeface="+mj-ea"/>
                        </a:rPr>
                        <a:t>通过</a:t>
                      </a:r>
                      <a:r>
                        <a:rPr lang="en-US" sz="2400" b="1" kern="100" dirty="0" smtClean="0">
                          <a:latin typeface="+mj-ea"/>
                          <a:ea typeface="+mj-ea"/>
                        </a:rPr>
                        <a:t>…</a:t>
                      </a:r>
                      <a:r>
                        <a:rPr lang="en-US" altLang="zh-CN" sz="2400" b="1" kern="100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</a:t>
                      </a:r>
                      <a:r>
                        <a:rPr lang="zh-CN" sz="2400" b="1" kern="100" dirty="0" smtClean="0">
                          <a:latin typeface="+mj-ea"/>
                          <a:ea typeface="+mj-ea"/>
                        </a:rPr>
                        <a:t>认出</a:t>
                      </a:r>
                      <a:endParaRPr lang="zh-CN" sz="2400" b="1" kern="100" dirty="0">
                        <a:latin typeface="+mj-ea"/>
                        <a:ea typeface="+mj-ea"/>
                      </a:endParaRP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87004" y="2747757"/>
          <a:ext cx="3667760" cy="548640"/>
        </p:xfrm>
        <a:graphic>
          <a:graphicData uri="http://schemas.openxmlformats.org/drawingml/2006/table">
            <a:tbl>
              <a:tblPr/>
              <a:tblGrid>
                <a:gridCol w="366776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recognize …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as </a:t>
                      </a:r>
                      <a:r>
                        <a:rPr lang="zh-CN" sz="2400" b="1" kern="100" dirty="0" smtClean="0">
                          <a:latin typeface="+mn-ea"/>
                          <a:ea typeface="+mn-ea"/>
                        </a:rPr>
                        <a:t>把</a:t>
                      </a:r>
                      <a:r>
                        <a:rPr lang="en-US" sz="2400" b="1" kern="100" dirty="0">
                          <a:latin typeface="+mn-ea"/>
                          <a:ea typeface="+mn-ea"/>
                        </a:rPr>
                        <a:t>…</a:t>
                      </a:r>
                      <a:r>
                        <a:rPr lang="zh-CN" sz="2400" b="1" kern="100" dirty="0">
                          <a:latin typeface="+mn-ea"/>
                          <a:ea typeface="+mn-ea"/>
                        </a:rPr>
                        <a:t>看做</a:t>
                      </a:r>
                    </a:p>
                  </a:txBody>
                  <a:tcPr marL="85721" marR="857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87004" y="3391019"/>
          <a:ext cx="5198745" cy="720725"/>
        </p:xfrm>
        <a:graphic>
          <a:graphicData uri="http://schemas.openxmlformats.org/drawingml/2006/table">
            <a:tbl>
              <a:tblPr/>
              <a:tblGrid>
                <a:gridCol w="5198745"/>
              </a:tblGrid>
              <a:tr h="720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latin typeface="+mn-lt"/>
                          <a:ea typeface="楷体" panose="02010609060101010101" pitchFamily="49" charset="-122"/>
                        </a:rPr>
                        <a:t>be </a:t>
                      </a:r>
                      <a:r>
                        <a:rPr lang="en-US" sz="2400" b="1" kern="100" dirty="0">
                          <a:latin typeface="+mn-lt"/>
                          <a:ea typeface="楷体" panose="02010609060101010101" pitchFamily="49" charset="-122"/>
                        </a:rPr>
                        <a:t>recognize as </a:t>
                      </a:r>
                      <a:r>
                        <a:rPr lang="zh-CN" sz="2400" b="1" kern="100" dirty="0">
                          <a:latin typeface="+mn-ea"/>
                          <a:ea typeface="+mn-ea"/>
                        </a:rPr>
                        <a:t>被</a:t>
                      </a:r>
                      <a:r>
                        <a:rPr lang="en-US" sz="2400" b="1" kern="100" dirty="0" smtClean="0">
                          <a:latin typeface="+mn-ea"/>
                          <a:ea typeface="+mn-ea"/>
                        </a:rPr>
                        <a:t>…</a:t>
                      </a:r>
                      <a:r>
                        <a:rPr lang="zh-CN" sz="2400" b="1" kern="100" dirty="0" smtClean="0">
                          <a:latin typeface="+mn-ea"/>
                          <a:ea typeface="+mn-ea"/>
                        </a:rPr>
                        <a:t>看做</a:t>
                      </a:r>
                      <a:r>
                        <a:rPr lang="zh-CN" sz="2400" b="1" kern="100" dirty="0">
                          <a:latin typeface="+mn-ea"/>
                          <a:ea typeface="+mn-ea"/>
                        </a:rPr>
                        <a:t>，被认为</a:t>
                      </a:r>
                    </a:p>
                  </a:txBody>
                  <a:tcPr marL="85733" marR="85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482454" y="2617065"/>
          <a:ext cx="6096000" cy="5486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类似：</a:t>
                      </a:r>
                      <a:r>
                        <a:rPr lang="en-US" sz="2400" b="1" kern="100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consider …as</a:t>
                      </a:r>
                      <a:endParaRPr lang="zh-CN" sz="2400" b="1" kern="100" dirty="0">
                        <a:solidFill>
                          <a:srgbClr val="C00000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399" name="矩形 9"/>
          <p:cNvSpPr>
            <a:spLocks noChangeArrowheads="1"/>
          </p:cNvSpPr>
          <p:nvPr/>
        </p:nvSpPr>
        <p:spPr bwMode="auto">
          <a:xfrm>
            <a:off x="6462647" y="3123277"/>
            <a:ext cx="145542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C00000"/>
                </a:solidFill>
                <a:latin typeface="+mn-lt"/>
                <a:ea typeface="+mn-ea"/>
              </a:rPr>
              <a:t>treat </a:t>
            </a:r>
            <a:r>
              <a:rPr lang="en-US" altLang="zh-CN" sz="2400" b="1" dirty="0" smtClean="0">
                <a:solidFill>
                  <a:srgbClr val="C00000"/>
                </a:solidFill>
                <a:latin typeface="+mn-lt"/>
                <a:ea typeface="+mn-ea"/>
              </a:rPr>
              <a:t>…as</a:t>
            </a:r>
            <a:endParaRPr lang="zh-CN" altLang="en-US" sz="24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16400" name="矩形 10"/>
          <p:cNvSpPr>
            <a:spLocks noChangeArrowheads="1"/>
          </p:cNvSpPr>
          <p:nvPr/>
        </p:nvSpPr>
        <p:spPr bwMode="auto">
          <a:xfrm>
            <a:off x="6462647" y="3561859"/>
            <a:ext cx="170942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C00000"/>
                </a:solidFill>
                <a:latin typeface="+mn-lt"/>
                <a:ea typeface="+mn-ea"/>
              </a:rPr>
              <a:t>regard …as</a:t>
            </a:r>
            <a:endParaRPr lang="zh-CN" altLang="en-US" sz="24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16401" name="矩形 11"/>
          <p:cNvSpPr>
            <a:spLocks noChangeArrowheads="1"/>
          </p:cNvSpPr>
          <p:nvPr/>
        </p:nvSpPr>
        <p:spPr bwMode="auto">
          <a:xfrm>
            <a:off x="6462647" y="3998036"/>
            <a:ext cx="185991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C00000"/>
                </a:solidFill>
                <a:latin typeface="+mn-lt"/>
                <a:ea typeface="+mn-ea"/>
              </a:rPr>
              <a:t>think of …as</a:t>
            </a:r>
            <a:endParaRPr lang="zh-CN" altLang="en-US" sz="24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6462647" y="4335769"/>
          <a:ext cx="6096000" cy="5486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look on ….as</a:t>
                      </a:r>
                      <a:endParaRPr lang="zh-CN" sz="2400" b="1" kern="100" dirty="0">
                        <a:solidFill>
                          <a:srgbClr val="C00000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787004" y="4111754"/>
          <a:ext cx="6096000" cy="5486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It is recognized that </a:t>
                      </a:r>
                      <a:r>
                        <a:rPr lang="en-US" altLang="zh-CN" sz="2400" b="1" kern="100" dirty="0" smtClean="0">
                          <a:latin typeface="+mn-lt"/>
                          <a:ea typeface="宋体" panose="02010600030101010101" pitchFamily="2" charset="-122"/>
                        </a:rPr>
                        <a:t>…</a:t>
                      </a:r>
                      <a:r>
                        <a:rPr lang="zh-CN" sz="2400" b="1" kern="100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人们</a:t>
                      </a:r>
                      <a:r>
                        <a:rPr lang="zh-CN" sz="2400" b="1" kern="1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意识到</a:t>
                      </a:r>
                      <a:r>
                        <a:rPr lang="en-US" sz="2400" b="1" kern="100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</a:t>
                      </a:r>
                      <a:r>
                        <a:rPr lang="en-US" altLang="zh-CN" sz="2400" b="1" kern="100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</a:t>
                      </a:r>
                      <a:endParaRPr lang="zh-CN" sz="2400" b="1" kern="1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99" grpId="0"/>
      <p:bldP spid="16400" grpId="0"/>
      <p:bldP spid="164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1"/>
          <p:cNvSpPr>
            <a:spLocks noChangeArrowheads="1"/>
          </p:cNvSpPr>
          <p:nvPr/>
        </p:nvSpPr>
        <p:spPr bwMode="auto">
          <a:xfrm>
            <a:off x="740569" y="819150"/>
            <a:ext cx="7978379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 err="1">
                <a:latin typeface="+mn-lt"/>
                <a:ea typeface="+mn-ea"/>
              </a:rPr>
              <a:t>Eg</a:t>
            </a:r>
            <a:r>
              <a:rPr lang="en-US" altLang="zh-CN" sz="2400" b="1" dirty="0" smtClean="0">
                <a:latin typeface="+mn-lt"/>
                <a:ea typeface="+mn-ea"/>
              </a:rPr>
              <a:t>: Since </a:t>
            </a:r>
            <a:r>
              <a:rPr lang="en-US" altLang="zh-CN" sz="2400" b="1" dirty="0">
                <a:latin typeface="+mn-lt"/>
                <a:ea typeface="+mn-ea"/>
              </a:rPr>
              <a:t>1958</a:t>
            </a:r>
            <a:r>
              <a:rPr lang="en-US" altLang="zh-CN" sz="2400" b="1" dirty="0" smtClean="0">
                <a:latin typeface="+mn-lt"/>
                <a:ea typeface="+mn-ea"/>
              </a:rPr>
              <a:t>, they </a:t>
            </a:r>
            <a:r>
              <a:rPr lang="en-US" altLang="zh-CN" sz="2400" b="1" dirty="0">
                <a:latin typeface="+mn-lt"/>
                <a:ea typeface="+mn-ea"/>
              </a:rPr>
              <a:t>have been recognized as the national theatre of </a:t>
            </a:r>
            <a:r>
              <a:rPr lang="en-US" altLang="zh-CN" sz="2400" b="1" dirty="0" err="1">
                <a:latin typeface="+mn-lt"/>
                <a:ea typeface="+mn-ea"/>
              </a:rPr>
              <a:t>Isreal</a:t>
            </a:r>
            <a:r>
              <a:rPr lang="en-US" altLang="zh-CN" sz="2400" b="1" dirty="0">
                <a:latin typeface="+mn-lt"/>
                <a:ea typeface="+mn-ea"/>
              </a:rPr>
              <a:t>.</a:t>
            </a:r>
            <a:endParaRPr lang="zh-CN" altLang="en-US" sz="2400" b="1" dirty="0">
              <a:latin typeface="+mn-lt"/>
              <a:ea typeface="+mn-ea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84239" y="1662441"/>
          <a:ext cx="7477760" cy="577215"/>
        </p:xfrm>
        <a:graphic>
          <a:graphicData uri="http://schemas.openxmlformats.org/drawingml/2006/table">
            <a:tbl>
              <a:tblPr/>
              <a:tblGrid>
                <a:gridCol w="7477760"/>
              </a:tblGrid>
              <a:tr h="5772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+mn-lt"/>
                          <a:ea typeface="+mn-ea"/>
                        </a:rPr>
                        <a:t>自</a:t>
                      </a:r>
                      <a:r>
                        <a:rPr lang="en-US" sz="2400" b="1" kern="100" dirty="0">
                          <a:latin typeface="+mn-lt"/>
                          <a:ea typeface="+mn-ea"/>
                        </a:rPr>
                        <a:t>1958</a:t>
                      </a:r>
                      <a:r>
                        <a:rPr lang="zh-CN" sz="2400" b="1" kern="100" dirty="0">
                          <a:latin typeface="+mn-lt"/>
                          <a:ea typeface="+mn-ea"/>
                        </a:rPr>
                        <a:t>年以来，它们被公认是以色列的国家剧院。</a:t>
                      </a:r>
                    </a:p>
                  </a:txBody>
                  <a:tcPr marL="85722" marR="857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6869" name="矩形 3"/>
          <p:cNvSpPr>
            <a:spLocks noChangeArrowheads="1"/>
          </p:cNvSpPr>
          <p:nvPr/>
        </p:nvSpPr>
        <p:spPr bwMode="auto">
          <a:xfrm>
            <a:off x="740569" y="2359880"/>
            <a:ext cx="7816453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 smtClean="0">
                <a:latin typeface="+mn-lt"/>
                <a:ea typeface="+mn-ea"/>
              </a:rPr>
              <a:t>_______________ in </a:t>
            </a:r>
            <a:r>
              <a:rPr lang="en-US" altLang="zh-CN" sz="2400" b="1" dirty="0">
                <a:latin typeface="+mn-lt"/>
                <a:ea typeface="+mn-ea"/>
              </a:rPr>
              <a:t>public has brought her much trouble, so she is always wearing dark glasses to avoid it.</a:t>
            </a:r>
            <a:endParaRPr lang="zh-CN" altLang="en-US" sz="2400" b="1" dirty="0">
              <a:latin typeface="+mn-lt"/>
              <a:ea typeface="+mn-ea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42950" y="3165642"/>
            <a:ext cx="769620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+mn-lt"/>
                <a:ea typeface="+mn-ea"/>
              </a:rPr>
              <a:t>在公共场所被认出来给她带来很多麻烦，所以她总是戴着墨镜以免被认出。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740569" y="2317517"/>
            <a:ext cx="252222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350" b="1" dirty="0">
                <a:latin typeface="+mn-lt"/>
                <a:ea typeface="+mn-ea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+mn-lt"/>
                <a:ea typeface="+mn-ea"/>
              </a:rPr>
              <a:t>Being recognized </a:t>
            </a:r>
            <a:endParaRPr lang="zh-CN" altLang="en-US" sz="24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95933" y="3964186"/>
          <a:ext cx="7590155" cy="1097280"/>
        </p:xfrm>
        <a:graphic>
          <a:graphicData uri="http://schemas.openxmlformats.org/drawingml/2006/table">
            <a:tbl>
              <a:tblPr/>
              <a:tblGrid>
                <a:gridCol w="7590155"/>
              </a:tblGrid>
              <a:tr h="10972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It is widely 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recognized</a:t>
                      </a:r>
                      <a:r>
                        <a:rPr lang="en-US" sz="2400" b="1" kern="100" baseline="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_____ extensive </a:t>
                      </a: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deforestation contributed to heavy summer flooding.</a:t>
                      </a:r>
                      <a:endParaRPr lang="zh-CN" sz="2400" b="1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85719" marR="857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4423397" y="3964186"/>
            <a:ext cx="7080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100" dirty="0">
                <a:solidFill>
                  <a:srgbClr val="C00000"/>
                </a:solidFill>
                <a:latin typeface="+mn-lt"/>
                <a:ea typeface="+mn-ea"/>
              </a:rPr>
              <a:t>that</a:t>
            </a:r>
            <a:endParaRPr lang="zh-CN" altLang="en-US" sz="24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88169" y="666750"/>
          <a:ext cx="6096000" cy="5486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3.destination </a:t>
                      </a:r>
                      <a:r>
                        <a:rPr lang="en-US" sz="2400" b="1" i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n.</a:t>
                      </a:r>
                      <a:r>
                        <a:rPr lang="zh-CN" sz="2400" b="1" kern="1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目的地；终点</a:t>
                      </a: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7892" name="矩形 2"/>
          <p:cNvSpPr>
            <a:spLocks noChangeArrowheads="1"/>
          </p:cNvSpPr>
          <p:nvPr/>
        </p:nvSpPr>
        <p:spPr bwMode="auto">
          <a:xfrm>
            <a:off x="829671" y="1176605"/>
            <a:ext cx="2867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latin typeface="+mn-lt"/>
                <a:ea typeface="+mn-ea"/>
              </a:rPr>
              <a:t>a tourist destination </a:t>
            </a:r>
            <a:endParaRPr lang="zh-CN" altLang="en-US" sz="2400" b="1" dirty="0">
              <a:latin typeface="+mn-lt"/>
              <a:ea typeface="+mn-ea"/>
            </a:endParaRPr>
          </a:p>
        </p:txBody>
      </p:sp>
      <p:sp>
        <p:nvSpPr>
          <p:cNvPr id="37893" name="矩形 3"/>
          <p:cNvSpPr>
            <a:spLocks noChangeArrowheads="1"/>
          </p:cNvSpPr>
          <p:nvPr/>
        </p:nvSpPr>
        <p:spPr bwMode="auto">
          <a:xfrm>
            <a:off x="829671" y="1607507"/>
            <a:ext cx="396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latin typeface="+mn-lt"/>
                <a:ea typeface="+mn-ea"/>
              </a:rPr>
              <a:t>popular holiday destinations </a:t>
            </a:r>
            <a:endParaRPr lang="zh-CN" altLang="en-US" sz="2400" b="1" dirty="0">
              <a:latin typeface="+mn-lt"/>
              <a:ea typeface="+mn-ea"/>
            </a:endParaRPr>
          </a:p>
        </p:txBody>
      </p:sp>
      <p:sp>
        <p:nvSpPr>
          <p:cNvPr id="37894" name="矩形 4"/>
          <p:cNvSpPr>
            <a:spLocks noChangeArrowheads="1"/>
          </p:cNvSpPr>
          <p:nvPr/>
        </p:nvSpPr>
        <p:spPr bwMode="auto">
          <a:xfrm>
            <a:off x="829671" y="2064707"/>
            <a:ext cx="418909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latin typeface="+mn-lt"/>
                <a:ea typeface="+mn-ea"/>
              </a:rPr>
              <a:t>arrive at/ reach the destination</a:t>
            </a:r>
            <a:endParaRPr lang="zh-CN" altLang="en-US" sz="2400" b="1" dirty="0">
              <a:latin typeface="+mn-lt"/>
              <a:ea typeface="+mn-ea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918347" y="1219691"/>
            <a:ext cx="178943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+mn-lt"/>
                <a:ea typeface="+mn-ea"/>
              </a:rPr>
              <a:t> 旅游目的地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706881" y="1627912"/>
            <a:ext cx="293751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+mn-lt"/>
                <a:ea typeface="+mn-ea"/>
              </a:rPr>
              <a:t>受欢迎的度假目的地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000775" y="2084354"/>
            <a:ext cx="171323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+mn-lt"/>
                <a:ea typeface="+mn-ea"/>
              </a:rPr>
              <a:t>到达目的地</a:t>
            </a:r>
          </a:p>
        </p:txBody>
      </p:sp>
      <p:sp>
        <p:nvSpPr>
          <p:cNvPr id="37898" name="矩形 9"/>
          <p:cNvSpPr>
            <a:spLocks noChangeArrowheads="1"/>
          </p:cNvSpPr>
          <p:nvPr/>
        </p:nvSpPr>
        <p:spPr bwMode="auto">
          <a:xfrm>
            <a:off x="829671" y="2524228"/>
            <a:ext cx="532511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latin typeface="+mn-lt"/>
                <a:ea typeface="+mn-ea"/>
              </a:rPr>
              <a:t>They seemed bent on their </a:t>
            </a:r>
            <a:r>
              <a:rPr lang="en-US" altLang="zh-CN" sz="2400" b="1" dirty="0" smtClean="0">
                <a:latin typeface="+mn-lt"/>
                <a:ea typeface="+mn-ea"/>
              </a:rPr>
              <a:t>destinations.</a:t>
            </a:r>
            <a:endParaRPr lang="zh-CN" altLang="en-US" sz="2400" b="1" dirty="0">
              <a:latin typeface="+mn-lt"/>
              <a:ea typeface="+mn-ea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773954" y="2932942"/>
          <a:ext cx="6096000" cy="5486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他们一心要到达目的地。</a:t>
                      </a: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773954" y="3433004"/>
          <a:ext cx="8108950" cy="1097280"/>
        </p:xfrm>
        <a:graphic>
          <a:graphicData uri="http://schemas.openxmlformats.org/drawingml/2006/table">
            <a:tbl>
              <a:tblPr/>
              <a:tblGrid>
                <a:gridCol w="8108950"/>
              </a:tblGrid>
              <a:tr h="10972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And the town is fast becoming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__________________________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latin typeface="Times New Roman" panose="02020603050405020304"/>
                          <a:ea typeface="宋体" panose="02010600030101010101" pitchFamily="2" charset="-122"/>
                        </a:rPr>
                        <a:t>for </a:t>
                      </a: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people in Asia.</a:t>
                      </a:r>
                      <a:endParaRPr lang="zh-CN" sz="2400" b="1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85719" marR="857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782148" y="3472891"/>
            <a:ext cx="416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C00000"/>
                </a:solidFill>
                <a:latin typeface="+mn-lt"/>
                <a:ea typeface="+mn-ea"/>
              </a:rPr>
              <a:t>a popular weekend </a:t>
            </a:r>
            <a:r>
              <a:rPr lang="en-US" altLang="zh-CN" sz="2400" b="1" dirty="0" smtClean="0">
                <a:solidFill>
                  <a:srgbClr val="C00000"/>
                </a:solidFill>
                <a:latin typeface="+mn-lt"/>
                <a:ea typeface="+mn-ea"/>
              </a:rPr>
              <a:t>destination</a:t>
            </a:r>
            <a:endParaRPr lang="zh-CN" altLang="en-US" sz="2400" b="1" dirty="0">
              <a:latin typeface="+mn-lt"/>
              <a:ea typeface="+mn-ea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773954" y="4580500"/>
            <a:ext cx="72224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+mn-lt"/>
                <a:ea typeface="+mn-ea"/>
              </a:rPr>
              <a:t>这个城镇正迅速变成欧洲人欢迎的周末度假目的地。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4" grpId="0"/>
    </p:bldLst>
  </p:timing>
</p:sld>
</file>

<file path=ppt/theme/theme1.xml><?xml version="1.0" encoding="utf-8"?>
<a:theme xmlns:a="http://schemas.openxmlformats.org/drawingml/2006/main" name="1_英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英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1393</Words>
  <Application>Microsoft Office PowerPoint</Application>
  <PresentationFormat>全屏显示(16:10)</PresentationFormat>
  <Paragraphs>169</Paragraphs>
  <Slides>24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26" baseType="lpstr">
      <vt:lpstr>1_英语</vt:lpstr>
      <vt:lpstr>英语</vt:lpstr>
      <vt:lpstr>Unit 2 Travelling around Reading and Thinking（2）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苌宇慧</cp:lastModifiedBy>
  <cp:revision>7</cp:revision>
  <dcterms:created xsi:type="dcterms:W3CDTF">2020-05-11T03:17:00Z</dcterms:created>
  <dcterms:modified xsi:type="dcterms:W3CDTF">2022-10-14T01:04:16Z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2052-11.1.0.7693</vt:lpwstr>
  </property>
</Properties>
</file>