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8" r:id="rId3"/>
    <p:sldId id="268" r:id="rId5"/>
    <p:sldId id="532" r:id="rId6"/>
    <p:sldId id="513" r:id="rId7"/>
    <p:sldId id="535" r:id="rId8"/>
    <p:sldId id="534" r:id="rId9"/>
    <p:sldId id="537" r:id="rId10"/>
    <p:sldId id="538" r:id="rId11"/>
    <p:sldId id="509" r:id="rId12"/>
    <p:sldId id="540" r:id="rId13"/>
    <p:sldId id="539" r:id="rId14"/>
    <p:sldId id="541" r:id="rId15"/>
    <p:sldId id="542" r:id="rId16"/>
    <p:sldId id="530" r:id="rId17"/>
    <p:sldId id="52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64D"/>
    <a:srgbClr val="CB8C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4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C843-177E-47C0-9761-C1694A3D12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B2150-27F9-4482-81F1-14B3EAD7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CBEF-5267-4D0F-963B-0BA594DC9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403F-6EA8-4635-B592-65B214136AA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17" y="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95850" y="0"/>
            <a:ext cx="2400300" cy="4667250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7419222" y="3398998"/>
            <a:ext cx="1523840" cy="344327"/>
          </a:xfrm>
          <a:custGeom>
            <a:avLst/>
            <a:gdLst>
              <a:gd name="connsiteX0" fmla="*/ 0 w 3256547"/>
              <a:gd name="connsiteY0" fmla="*/ 1122947 h 1122947"/>
              <a:gd name="connsiteX1" fmla="*/ 1122947 w 3256547"/>
              <a:gd name="connsiteY1" fmla="*/ 288758 h 1122947"/>
              <a:gd name="connsiteX2" fmla="*/ 1507958 w 3256547"/>
              <a:gd name="connsiteY2" fmla="*/ 946484 h 1122947"/>
              <a:gd name="connsiteX3" fmla="*/ 2502568 w 3256547"/>
              <a:gd name="connsiteY3" fmla="*/ 0 h 1122947"/>
              <a:gd name="connsiteX4" fmla="*/ 3256547 w 3256547"/>
              <a:gd name="connsiteY4" fmla="*/ 1106905 h 1122947"/>
              <a:gd name="connsiteX0-1" fmla="*/ 0 w 3256547"/>
              <a:gd name="connsiteY0-2" fmla="*/ 1122947 h 1122947"/>
              <a:gd name="connsiteX1-3" fmla="*/ 1122947 w 3256547"/>
              <a:gd name="connsiteY1-4" fmla="*/ 288758 h 1122947"/>
              <a:gd name="connsiteX2-5" fmla="*/ 1507958 w 3256547"/>
              <a:gd name="connsiteY2-6" fmla="*/ 946484 h 1122947"/>
              <a:gd name="connsiteX3-7" fmla="*/ 2502568 w 3256547"/>
              <a:gd name="connsiteY3-8" fmla="*/ 0 h 1122947"/>
              <a:gd name="connsiteX4-9" fmla="*/ 3256547 w 3256547"/>
              <a:gd name="connsiteY4-10" fmla="*/ 1106905 h 1122947"/>
              <a:gd name="connsiteX0-11" fmla="*/ 0 w 3256547"/>
              <a:gd name="connsiteY0-12" fmla="*/ 1122947 h 1122947"/>
              <a:gd name="connsiteX1-13" fmla="*/ 1122947 w 3256547"/>
              <a:gd name="connsiteY1-14" fmla="*/ 288758 h 1122947"/>
              <a:gd name="connsiteX2-15" fmla="*/ 1507958 w 3256547"/>
              <a:gd name="connsiteY2-16" fmla="*/ 946484 h 1122947"/>
              <a:gd name="connsiteX3-17" fmla="*/ 2502568 w 3256547"/>
              <a:gd name="connsiteY3-18" fmla="*/ 0 h 1122947"/>
              <a:gd name="connsiteX4-19" fmla="*/ 3256547 w 3256547"/>
              <a:gd name="connsiteY4-20" fmla="*/ 1106905 h 1122947"/>
              <a:gd name="connsiteX0-21" fmla="*/ 0 w 3256547"/>
              <a:gd name="connsiteY0-22" fmla="*/ 1124023 h 1124023"/>
              <a:gd name="connsiteX1-23" fmla="*/ 1122947 w 3256547"/>
              <a:gd name="connsiteY1-24" fmla="*/ 289834 h 1124023"/>
              <a:gd name="connsiteX2-25" fmla="*/ 1507958 w 3256547"/>
              <a:gd name="connsiteY2-26" fmla="*/ 947560 h 1124023"/>
              <a:gd name="connsiteX3-27" fmla="*/ 2502568 w 3256547"/>
              <a:gd name="connsiteY3-28" fmla="*/ 1076 h 1124023"/>
              <a:gd name="connsiteX4-29" fmla="*/ 3256547 w 3256547"/>
              <a:gd name="connsiteY4-30" fmla="*/ 1107981 h 1124023"/>
              <a:gd name="connsiteX0-31" fmla="*/ 0 w 3256547"/>
              <a:gd name="connsiteY0-32" fmla="*/ 1123571 h 1123571"/>
              <a:gd name="connsiteX1-33" fmla="*/ 1122947 w 3256547"/>
              <a:gd name="connsiteY1-34" fmla="*/ 289382 h 1123571"/>
              <a:gd name="connsiteX2-35" fmla="*/ 1689470 w 3256547"/>
              <a:gd name="connsiteY2-36" fmla="*/ 936431 h 1123571"/>
              <a:gd name="connsiteX3-37" fmla="*/ 2502568 w 3256547"/>
              <a:gd name="connsiteY3-38" fmla="*/ 624 h 1123571"/>
              <a:gd name="connsiteX4-39" fmla="*/ 3256547 w 3256547"/>
              <a:gd name="connsiteY4-40" fmla="*/ 1107529 h 1123571"/>
              <a:gd name="connsiteX0-41" fmla="*/ 0 w 3256547"/>
              <a:gd name="connsiteY0-42" fmla="*/ 1123571 h 1123571"/>
              <a:gd name="connsiteX1-43" fmla="*/ 1122947 w 3256547"/>
              <a:gd name="connsiteY1-44" fmla="*/ 289382 h 1123571"/>
              <a:gd name="connsiteX2-45" fmla="*/ 1689470 w 3256547"/>
              <a:gd name="connsiteY2-46" fmla="*/ 936431 h 1123571"/>
              <a:gd name="connsiteX3-47" fmla="*/ 2502568 w 3256547"/>
              <a:gd name="connsiteY3-48" fmla="*/ 624 h 1123571"/>
              <a:gd name="connsiteX4-49" fmla="*/ 3256547 w 3256547"/>
              <a:gd name="connsiteY4-50" fmla="*/ 1107529 h 1123571"/>
              <a:gd name="connsiteX0-51" fmla="*/ 0 w 3256547"/>
              <a:gd name="connsiteY0-52" fmla="*/ 1102257 h 1102257"/>
              <a:gd name="connsiteX1-53" fmla="*/ 1122947 w 3256547"/>
              <a:gd name="connsiteY1-54" fmla="*/ 268068 h 1102257"/>
              <a:gd name="connsiteX2-55" fmla="*/ 1689470 w 3256547"/>
              <a:gd name="connsiteY2-56" fmla="*/ 915117 h 1102257"/>
              <a:gd name="connsiteX3-57" fmla="*/ 2694758 w 3256547"/>
              <a:gd name="connsiteY3-58" fmla="*/ 665 h 1102257"/>
              <a:gd name="connsiteX4-59" fmla="*/ 3256547 w 3256547"/>
              <a:gd name="connsiteY4-60" fmla="*/ 1086215 h 1102257"/>
              <a:gd name="connsiteX0-61" fmla="*/ 0 w 3544832"/>
              <a:gd name="connsiteY0-62" fmla="*/ 1102105 h 1102105"/>
              <a:gd name="connsiteX1-63" fmla="*/ 1122947 w 3544832"/>
              <a:gd name="connsiteY1-64" fmla="*/ 267916 h 1102105"/>
              <a:gd name="connsiteX2-65" fmla="*/ 1689470 w 3544832"/>
              <a:gd name="connsiteY2-66" fmla="*/ 914965 h 1102105"/>
              <a:gd name="connsiteX3-67" fmla="*/ 2694758 w 3544832"/>
              <a:gd name="connsiteY3-68" fmla="*/ 513 h 1102105"/>
              <a:gd name="connsiteX4-69" fmla="*/ 3544832 w 3544832"/>
              <a:gd name="connsiteY4-70" fmla="*/ 1064709 h 1102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44832" h="1102105">
                <a:moveTo>
                  <a:pt x="0" y="1102105"/>
                </a:moveTo>
                <a:cubicBezTo>
                  <a:pt x="374316" y="824042"/>
                  <a:pt x="841369" y="299106"/>
                  <a:pt x="1122947" y="267916"/>
                </a:cubicBezTo>
                <a:cubicBezTo>
                  <a:pt x="1404525" y="236726"/>
                  <a:pt x="1427502" y="959532"/>
                  <a:pt x="1689470" y="914965"/>
                </a:cubicBezTo>
                <a:cubicBezTo>
                  <a:pt x="1951438" y="870398"/>
                  <a:pt x="2385531" y="-24444"/>
                  <a:pt x="2694758" y="513"/>
                </a:cubicBezTo>
                <a:cubicBezTo>
                  <a:pt x="3003985" y="25470"/>
                  <a:pt x="3293506" y="695741"/>
                  <a:pt x="3544832" y="1064709"/>
                </a:cubicBezTo>
              </a:path>
            </a:pathLst>
          </a:custGeom>
          <a:gradFill flip="none" rotWithShape="1">
            <a:gsLst>
              <a:gs pos="50000">
                <a:srgbClr val="2B564D">
                  <a:alpha val="69000"/>
                </a:srgbClr>
              </a:gs>
              <a:gs pos="0">
                <a:srgbClr val="2B564D"/>
              </a:gs>
              <a:gs pos="100000">
                <a:srgbClr val="2B564D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3486150" y="5214262"/>
            <a:ext cx="1625898" cy="367388"/>
          </a:xfrm>
          <a:custGeom>
            <a:avLst/>
            <a:gdLst>
              <a:gd name="connsiteX0" fmla="*/ 0 w 3256547"/>
              <a:gd name="connsiteY0" fmla="*/ 1122947 h 1122947"/>
              <a:gd name="connsiteX1" fmla="*/ 1122947 w 3256547"/>
              <a:gd name="connsiteY1" fmla="*/ 288758 h 1122947"/>
              <a:gd name="connsiteX2" fmla="*/ 1507958 w 3256547"/>
              <a:gd name="connsiteY2" fmla="*/ 946484 h 1122947"/>
              <a:gd name="connsiteX3" fmla="*/ 2502568 w 3256547"/>
              <a:gd name="connsiteY3" fmla="*/ 0 h 1122947"/>
              <a:gd name="connsiteX4" fmla="*/ 3256547 w 3256547"/>
              <a:gd name="connsiteY4" fmla="*/ 1106905 h 1122947"/>
              <a:gd name="connsiteX0-1" fmla="*/ 0 w 3256547"/>
              <a:gd name="connsiteY0-2" fmla="*/ 1122947 h 1122947"/>
              <a:gd name="connsiteX1-3" fmla="*/ 1122947 w 3256547"/>
              <a:gd name="connsiteY1-4" fmla="*/ 288758 h 1122947"/>
              <a:gd name="connsiteX2-5" fmla="*/ 1507958 w 3256547"/>
              <a:gd name="connsiteY2-6" fmla="*/ 946484 h 1122947"/>
              <a:gd name="connsiteX3-7" fmla="*/ 2502568 w 3256547"/>
              <a:gd name="connsiteY3-8" fmla="*/ 0 h 1122947"/>
              <a:gd name="connsiteX4-9" fmla="*/ 3256547 w 3256547"/>
              <a:gd name="connsiteY4-10" fmla="*/ 1106905 h 1122947"/>
              <a:gd name="connsiteX0-11" fmla="*/ 0 w 3256547"/>
              <a:gd name="connsiteY0-12" fmla="*/ 1122947 h 1122947"/>
              <a:gd name="connsiteX1-13" fmla="*/ 1122947 w 3256547"/>
              <a:gd name="connsiteY1-14" fmla="*/ 288758 h 1122947"/>
              <a:gd name="connsiteX2-15" fmla="*/ 1507958 w 3256547"/>
              <a:gd name="connsiteY2-16" fmla="*/ 946484 h 1122947"/>
              <a:gd name="connsiteX3-17" fmla="*/ 2502568 w 3256547"/>
              <a:gd name="connsiteY3-18" fmla="*/ 0 h 1122947"/>
              <a:gd name="connsiteX4-19" fmla="*/ 3256547 w 3256547"/>
              <a:gd name="connsiteY4-20" fmla="*/ 1106905 h 1122947"/>
              <a:gd name="connsiteX0-21" fmla="*/ 0 w 3256547"/>
              <a:gd name="connsiteY0-22" fmla="*/ 1124023 h 1124023"/>
              <a:gd name="connsiteX1-23" fmla="*/ 1122947 w 3256547"/>
              <a:gd name="connsiteY1-24" fmla="*/ 289834 h 1124023"/>
              <a:gd name="connsiteX2-25" fmla="*/ 1507958 w 3256547"/>
              <a:gd name="connsiteY2-26" fmla="*/ 947560 h 1124023"/>
              <a:gd name="connsiteX3-27" fmla="*/ 2502568 w 3256547"/>
              <a:gd name="connsiteY3-28" fmla="*/ 1076 h 1124023"/>
              <a:gd name="connsiteX4-29" fmla="*/ 3256547 w 3256547"/>
              <a:gd name="connsiteY4-30" fmla="*/ 1107981 h 1124023"/>
              <a:gd name="connsiteX0-31" fmla="*/ 0 w 3256547"/>
              <a:gd name="connsiteY0-32" fmla="*/ 1123571 h 1123571"/>
              <a:gd name="connsiteX1-33" fmla="*/ 1122947 w 3256547"/>
              <a:gd name="connsiteY1-34" fmla="*/ 289382 h 1123571"/>
              <a:gd name="connsiteX2-35" fmla="*/ 1689470 w 3256547"/>
              <a:gd name="connsiteY2-36" fmla="*/ 936431 h 1123571"/>
              <a:gd name="connsiteX3-37" fmla="*/ 2502568 w 3256547"/>
              <a:gd name="connsiteY3-38" fmla="*/ 624 h 1123571"/>
              <a:gd name="connsiteX4-39" fmla="*/ 3256547 w 3256547"/>
              <a:gd name="connsiteY4-40" fmla="*/ 1107529 h 1123571"/>
              <a:gd name="connsiteX0-41" fmla="*/ 0 w 3256547"/>
              <a:gd name="connsiteY0-42" fmla="*/ 1123571 h 1123571"/>
              <a:gd name="connsiteX1-43" fmla="*/ 1122947 w 3256547"/>
              <a:gd name="connsiteY1-44" fmla="*/ 289382 h 1123571"/>
              <a:gd name="connsiteX2-45" fmla="*/ 1689470 w 3256547"/>
              <a:gd name="connsiteY2-46" fmla="*/ 936431 h 1123571"/>
              <a:gd name="connsiteX3-47" fmla="*/ 2502568 w 3256547"/>
              <a:gd name="connsiteY3-48" fmla="*/ 624 h 1123571"/>
              <a:gd name="connsiteX4-49" fmla="*/ 3256547 w 3256547"/>
              <a:gd name="connsiteY4-50" fmla="*/ 1107529 h 1123571"/>
              <a:gd name="connsiteX0-51" fmla="*/ 0 w 3256547"/>
              <a:gd name="connsiteY0-52" fmla="*/ 1102257 h 1102257"/>
              <a:gd name="connsiteX1-53" fmla="*/ 1122947 w 3256547"/>
              <a:gd name="connsiteY1-54" fmla="*/ 268068 h 1102257"/>
              <a:gd name="connsiteX2-55" fmla="*/ 1689470 w 3256547"/>
              <a:gd name="connsiteY2-56" fmla="*/ 915117 h 1102257"/>
              <a:gd name="connsiteX3-57" fmla="*/ 2694758 w 3256547"/>
              <a:gd name="connsiteY3-58" fmla="*/ 665 h 1102257"/>
              <a:gd name="connsiteX4-59" fmla="*/ 3256547 w 3256547"/>
              <a:gd name="connsiteY4-60" fmla="*/ 1086215 h 1102257"/>
              <a:gd name="connsiteX0-61" fmla="*/ 0 w 3544832"/>
              <a:gd name="connsiteY0-62" fmla="*/ 1102105 h 1102105"/>
              <a:gd name="connsiteX1-63" fmla="*/ 1122947 w 3544832"/>
              <a:gd name="connsiteY1-64" fmla="*/ 267916 h 1102105"/>
              <a:gd name="connsiteX2-65" fmla="*/ 1689470 w 3544832"/>
              <a:gd name="connsiteY2-66" fmla="*/ 914965 h 1102105"/>
              <a:gd name="connsiteX3-67" fmla="*/ 2694758 w 3544832"/>
              <a:gd name="connsiteY3-68" fmla="*/ 513 h 1102105"/>
              <a:gd name="connsiteX4-69" fmla="*/ 3544832 w 3544832"/>
              <a:gd name="connsiteY4-70" fmla="*/ 1064709 h 1102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44832" h="1102105">
                <a:moveTo>
                  <a:pt x="0" y="1102105"/>
                </a:moveTo>
                <a:cubicBezTo>
                  <a:pt x="374316" y="824042"/>
                  <a:pt x="841369" y="299106"/>
                  <a:pt x="1122947" y="267916"/>
                </a:cubicBezTo>
                <a:cubicBezTo>
                  <a:pt x="1404525" y="236726"/>
                  <a:pt x="1427502" y="959532"/>
                  <a:pt x="1689470" y="914965"/>
                </a:cubicBezTo>
                <a:cubicBezTo>
                  <a:pt x="1951438" y="870398"/>
                  <a:pt x="2385531" y="-24444"/>
                  <a:pt x="2694758" y="513"/>
                </a:cubicBezTo>
                <a:cubicBezTo>
                  <a:pt x="3003985" y="25470"/>
                  <a:pt x="3293506" y="695741"/>
                  <a:pt x="3544832" y="1064709"/>
                </a:cubicBezTo>
              </a:path>
            </a:pathLst>
          </a:custGeom>
          <a:gradFill flip="none" rotWithShape="1">
            <a:gsLst>
              <a:gs pos="50000">
                <a:srgbClr val="2B564D">
                  <a:alpha val="69000"/>
                </a:srgbClr>
              </a:gs>
              <a:gs pos="0">
                <a:srgbClr val="2B564D"/>
              </a:gs>
              <a:gs pos="100000">
                <a:srgbClr val="2B564D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932"/>
            <a:ext cx="4510233" cy="31492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58166" y="271123"/>
            <a:ext cx="1675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WenyueType GutiFangsong (Non-Co" pitchFamily="2" charset="-122"/>
                <a:ea typeface="WenyueType GutiFangsong (Non-Co" pitchFamily="2" charset="-122"/>
              </a:rPr>
              <a:t>归园田居</a:t>
            </a:r>
            <a:endParaRPr lang="zh-CN" altLang="en-US" sz="6600" dirty="0">
              <a:solidFill>
                <a:schemeClr val="bg1"/>
              </a:solidFill>
              <a:latin typeface="WenyueType GutiFangsong (Non-Co" pitchFamily="2" charset="-122"/>
              <a:ea typeface="WenyueType GutiFangsong (Non-Co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81767" y="1641526"/>
            <a:ext cx="1062822" cy="1378919"/>
            <a:chOff x="9112509" y="2958408"/>
            <a:chExt cx="1062822" cy="1378919"/>
          </a:xfrm>
        </p:grpSpPr>
        <p:grpSp>
          <p:nvGrpSpPr>
            <p:cNvPr id="12" name="组合 11"/>
            <p:cNvGrpSpPr/>
            <p:nvPr/>
          </p:nvGrpSpPr>
          <p:grpSpPr>
            <a:xfrm>
              <a:off x="9112509" y="2958408"/>
              <a:ext cx="439802" cy="1378919"/>
              <a:chOff x="7994184" y="2923670"/>
              <a:chExt cx="439802" cy="137891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994184" y="2923670"/>
                <a:ext cx="423329" cy="42332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994184" y="3401450"/>
                <a:ext cx="423329" cy="42332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8010657" y="3879260"/>
                <a:ext cx="423329" cy="42332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112509" y="2975033"/>
              <a:ext cx="1062822" cy="1327556"/>
              <a:chOff x="8000233" y="2965081"/>
              <a:chExt cx="1062822" cy="132755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000233" y="2965081"/>
                <a:ext cx="1045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ea typeface="金桥繁隶书" pitchFamily="2" charset="-122"/>
                  </a:rPr>
                  <a:t>陶</a:t>
                </a:r>
                <a:endParaRPr lang="zh-CN" altLang="en-US" dirty="0">
                  <a:ea typeface="金桥繁隶书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007759" y="3435238"/>
                <a:ext cx="1045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ea typeface="金桥繁隶书" pitchFamily="2" charset="-122"/>
                  </a:rPr>
                  <a:t>渊</a:t>
                </a:r>
                <a:endParaRPr lang="zh-CN" altLang="en-US" dirty="0">
                  <a:ea typeface="金桥繁隶书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017143" y="3923305"/>
                <a:ext cx="1045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ea typeface="金桥繁隶书" pitchFamily="2" charset="-122"/>
                  </a:rPr>
                  <a:t>明</a:t>
                </a:r>
                <a:endParaRPr lang="zh-CN" altLang="en-US" dirty="0">
                  <a:ea typeface="金桥繁隶书" pitchFamily="2" charset="-122"/>
                </a:endParaRPr>
              </a:p>
            </p:txBody>
          </p:sp>
        </p:grpSp>
      </p:grpSp>
      <p:sp>
        <p:nvSpPr>
          <p:cNvPr id="20" name="任意多边形: 形状 6"/>
          <p:cNvSpPr/>
          <p:nvPr/>
        </p:nvSpPr>
        <p:spPr>
          <a:xfrm>
            <a:off x="9506747" y="2504573"/>
            <a:ext cx="1523840" cy="344327"/>
          </a:xfrm>
          <a:custGeom>
            <a:avLst/>
            <a:gdLst>
              <a:gd name="connsiteX0" fmla="*/ 0 w 3256547"/>
              <a:gd name="connsiteY0" fmla="*/ 1122947 h 1122947"/>
              <a:gd name="connsiteX1" fmla="*/ 1122947 w 3256547"/>
              <a:gd name="connsiteY1" fmla="*/ 288758 h 1122947"/>
              <a:gd name="connsiteX2" fmla="*/ 1507958 w 3256547"/>
              <a:gd name="connsiteY2" fmla="*/ 946484 h 1122947"/>
              <a:gd name="connsiteX3" fmla="*/ 2502568 w 3256547"/>
              <a:gd name="connsiteY3" fmla="*/ 0 h 1122947"/>
              <a:gd name="connsiteX4" fmla="*/ 3256547 w 3256547"/>
              <a:gd name="connsiteY4" fmla="*/ 1106905 h 1122947"/>
              <a:gd name="connsiteX0-1" fmla="*/ 0 w 3256547"/>
              <a:gd name="connsiteY0-2" fmla="*/ 1122947 h 1122947"/>
              <a:gd name="connsiteX1-3" fmla="*/ 1122947 w 3256547"/>
              <a:gd name="connsiteY1-4" fmla="*/ 288758 h 1122947"/>
              <a:gd name="connsiteX2-5" fmla="*/ 1507958 w 3256547"/>
              <a:gd name="connsiteY2-6" fmla="*/ 946484 h 1122947"/>
              <a:gd name="connsiteX3-7" fmla="*/ 2502568 w 3256547"/>
              <a:gd name="connsiteY3-8" fmla="*/ 0 h 1122947"/>
              <a:gd name="connsiteX4-9" fmla="*/ 3256547 w 3256547"/>
              <a:gd name="connsiteY4-10" fmla="*/ 1106905 h 1122947"/>
              <a:gd name="connsiteX0-11" fmla="*/ 0 w 3256547"/>
              <a:gd name="connsiteY0-12" fmla="*/ 1122947 h 1122947"/>
              <a:gd name="connsiteX1-13" fmla="*/ 1122947 w 3256547"/>
              <a:gd name="connsiteY1-14" fmla="*/ 288758 h 1122947"/>
              <a:gd name="connsiteX2-15" fmla="*/ 1507958 w 3256547"/>
              <a:gd name="connsiteY2-16" fmla="*/ 946484 h 1122947"/>
              <a:gd name="connsiteX3-17" fmla="*/ 2502568 w 3256547"/>
              <a:gd name="connsiteY3-18" fmla="*/ 0 h 1122947"/>
              <a:gd name="connsiteX4-19" fmla="*/ 3256547 w 3256547"/>
              <a:gd name="connsiteY4-20" fmla="*/ 1106905 h 1122947"/>
              <a:gd name="connsiteX0-21" fmla="*/ 0 w 3256547"/>
              <a:gd name="connsiteY0-22" fmla="*/ 1124023 h 1124023"/>
              <a:gd name="connsiteX1-23" fmla="*/ 1122947 w 3256547"/>
              <a:gd name="connsiteY1-24" fmla="*/ 289834 h 1124023"/>
              <a:gd name="connsiteX2-25" fmla="*/ 1507958 w 3256547"/>
              <a:gd name="connsiteY2-26" fmla="*/ 947560 h 1124023"/>
              <a:gd name="connsiteX3-27" fmla="*/ 2502568 w 3256547"/>
              <a:gd name="connsiteY3-28" fmla="*/ 1076 h 1124023"/>
              <a:gd name="connsiteX4-29" fmla="*/ 3256547 w 3256547"/>
              <a:gd name="connsiteY4-30" fmla="*/ 1107981 h 1124023"/>
              <a:gd name="connsiteX0-31" fmla="*/ 0 w 3256547"/>
              <a:gd name="connsiteY0-32" fmla="*/ 1123571 h 1123571"/>
              <a:gd name="connsiteX1-33" fmla="*/ 1122947 w 3256547"/>
              <a:gd name="connsiteY1-34" fmla="*/ 289382 h 1123571"/>
              <a:gd name="connsiteX2-35" fmla="*/ 1689470 w 3256547"/>
              <a:gd name="connsiteY2-36" fmla="*/ 936431 h 1123571"/>
              <a:gd name="connsiteX3-37" fmla="*/ 2502568 w 3256547"/>
              <a:gd name="connsiteY3-38" fmla="*/ 624 h 1123571"/>
              <a:gd name="connsiteX4-39" fmla="*/ 3256547 w 3256547"/>
              <a:gd name="connsiteY4-40" fmla="*/ 1107529 h 1123571"/>
              <a:gd name="connsiteX0-41" fmla="*/ 0 w 3256547"/>
              <a:gd name="connsiteY0-42" fmla="*/ 1123571 h 1123571"/>
              <a:gd name="connsiteX1-43" fmla="*/ 1122947 w 3256547"/>
              <a:gd name="connsiteY1-44" fmla="*/ 289382 h 1123571"/>
              <a:gd name="connsiteX2-45" fmla="*/ 1689470 w 3256547"/>
              <a:gd name="connsiteY2-46" fmla="*/ 936431 h 1123571"/>
              <a:gd name="connsiteX3-47" fmla="*/ 2502568 w 3256547"/>
              <a:gd name="connsiteY3-48" fmla="*/ 624 h 1123571"/>
              <a:gd name="connsiteX4-49" fmla="*/ 3256547 w 3256547"/>
              <a:gd name="connsiteY4-50" fmla="*/ 1107529 h 1123571"/>
              <a:gd name="connsiteX0-51" fmla="*/ 0 w 3256547"/>
              <a:gd name="connsiteY0-52" fmla="*/ 1102257 h 1102257"/>
              <a:gd name="connsiteX1-53" fmla="*/ 1122947 w 3256547"/>
              <a:gd name="connsiteY1-54" fmla="*/ 268068 h 1102257"/>
              <a:gd name="connsiteX2-55" fmla="*/ 1689470 w 3256547"/>
              <a:gd name="connsiteY2-56" fmla="*/ 915117 h 1102257"/>
              <a:gd name="connsiteX3-57" fmla="*/ 2694758 w 3256547"/>
              <a:gd name="connsiteY3-58" fmla="*/ 665 h 1102257"/>
              <a:gd name="connsiteX4-59" fmla="*/ 3256547 w 3256547"/>
              <a:gd name="connsiteY4-60" fmla="*/ 1086215 h 1102257"/>
              <a:gd name="connsiteX0-61" fmla="*/ 0 w 3544832"/>
              <a:gd name="connsiteY0-62" fmla="*/ 1102105 h 1102105"/>
              <a:gd name="connsiteX1-63" fmla="*/ 1122947 w 3544832"/>
              <a:gd name="connsiteY1-64" fmla="*/ 267916 h 1102105"/>
              <a:gd name="connsiteX2-65" fmla="*/ 1689470 w 3544832"/>
              <a:gd name="connsiteY2-66" fmla="*/ 914965 h 1102105"/>
              <a:gd name="connsiteX3-67" fmla="*/ 2694758 w 3544832"/>
              <a:gd name="connsiteY3-68" fmla="*/ 513 h 1102105"/>
              <a:gd name="connsiteX4-69" fmla="*/ 3544832 w 3544832"/>
              <a:gd name="connsiteY4-70" fmla="*/ 1064709 h 1102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44832" h="1102105">
                <a:moveTo>
                  <a:pt x="0" y="1102105"/>
                </a:moveTo>
                <a:cubicBezTo>
                  <a:pt x="374316" y="824042"/>
                  <a:pt x="841369" y="299106"/>
                  <a:pt x="1122947" y="267916"/>
                </a:cubicBezTo>
                <a:cubicBezTo>
                  <a:pt x="1404525" y="236726"/>
                  <a:pt x="1427502" y="959532"/>
                  <a:pt x="1689470" y="914965"/>
                </a:cubicBezTo>
                <a:cubicBezTo>
                  <a:pt x="1951438" y="870398"/>
                  <a:pt x="2385531" y="-24444"/>
                  <a:pt x="2694758" y="513"/>
                </a:cubicBezTo>
                <a:cubicBezTo>
                  <a:pt x="3003985" y="25470"/>
                  <a:pt x="3293506" y="695741"/>
                  <a:pt x="3544832" y="1064709"/>
                </a:cubicBezTo>
              </a:path>
            </a:pathLst>
          </a:custGeom>
          <a:gradFill flip="none" rotWithShape="1">
            <a:gsLst>
              <a:gs pos="50000">
                <a:srgbClr val="2B564D">
                  <a:alpha val="69000"/>
                </a:srgbClr>
              </a:gs>
              <a:gs pos="0">
                <a:srgbClr val="2B564D"/>
              </a:gs>
              <a:gs pos="100000">
                <a:srgbClr val="2B564D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21" name="任意多边形: 形状 6"/>
          <p:cNvSpPr/>
          <p:nvPr/>
        </p:nvSpPr>
        <p:spPr>
          <a:xfrm>
            <a:off x="11030587" y="1469363"/>
            <a:ext cx="1523840" cy="344327"/>
          </a:xfrm>
          <a:custGeom>
            <a:avLst/>
            <a:gdLst>
              <a:gd name="connsiteX0" fmla="*/ 0 w 3256547"/>
              <a:gd name="connsiteY0" fmla="*/ 1122947 h 1122947"/>
              <a:gd name="connsiteX1" fmla="*/ 1122947 w 3256547"/>
              <a:gd name="connsiteY1" fmla="*/ 288758 h 1122947"/>
              <a:gd name="connsiteX2" fmla="*/ 1507958 w 3256547"/>
              <a:gd name="connsiteY2" fmla="*/ 946484 h 1122947"/>
              <a:gd name="connsiteX3" fmla="*/ 2502568 w 3256547"/>
              <a:gd name="connsiteY3" fmla="*/ 0 h 1122947"/>
              <a:gd name="connsiteX4" fmla="*/ 3256547 w 3256547"/>
              <a:gd name="connsiteY4" fmla="*/ 1106905 h 1122947"/>
              <a:gd name="connsiteX0-1" fmla="*/ 0 w 3256547"/>
              <a:gd name="connsiteY0-2" fmla="*/ 1122947 h 1122947"/>
              <a:gd name="connsiteX1-3" fmla="*/ 1122947 w 3256547"/>
              <a:gd name="connsiteY1-4" fmla="*/ 288758 h 1122947"/>
              <a:gd name="connsiteX2-5" fmla="*/ 1507958 w 3256547"/>
              <a:gd name="connsiteY2-6" fmla="*/ 946484 h 1122947"/>
              <a:gd name="connsiteX3-7" fmla="*/ 2502568 w 3256547"/>
              <a:gd name="connsiteY3-8" fmla="*/ 0 h 1122947"/>
              <a:gd name="connsiteX4-9" fmla="*/ 3256547 w 3256547"/>
              <a:gd name="connsiteY4-10" fmla="*/ 1106905 h 1122947"/>
              <a:gd name="connsiteX0-11" fmla="*/ 0 w 3256547"/>
              <a:gd name="connsiteY0-12" fmla="*/ 1122947 h 1122947"/>
              <a:gd name="connsiteX1-13" fmla="*/ 1122947 w 3256547"/>
              <a:gd name="connsiteY1-14" fmla="*/ 288758 h 1122947"/>
              <a:gd name="connsiteX2-15" fmla="*/ 1507958 w 3256547"/>
              <a:gd name="connsiteY2-16" fmla="*/ 946484 h 1122947"/>
              <a:gd name="connsiteX3-17" fmla="*/ 2502568 w 3256547"/>
              <a:gd name="connsiteY3-18" fmla="*/ 0 h 1122947"/>
              <a:gd name="connsiteX4-19" fmla="*/ 3256547 w 3256547"/>
              <a:gd name="connsiteY4-20" fmla="*/ 1106905 h 1122947"/>
              <a:gd name="connsiteX0-21" fmla="*/ 0 w 3256547"/>
              <a:gd name="connsiteY0-22" fmla="*/ 1124023 h 1124023"/>
              <a:gd name="connsiteX1-23" fmla="*/ 1122947 w 3256547"/>
              <a:gd name="connsiteY1-24" fmla="*/ 289834 h 1124023"/>
              <a:gd name="connsiteX2-25" fmla="*/ 1507958 w 3256547"/>
              <a:gd name="connsiteY2-26" fmla="*/ 947560 h 1124023"/>
              <a:gd name="connsiteX3-27" fmla="*/ 2502568 w 3256547"/>
              <a:gd name="connsiteY3-28" fmla="*/ 1076 h 1124023"/>
              <a:gd name="connsiteX4-29" fmla="*/ 3256547 w 3256547"/>
              <a:gd name="connsiteY4-30" fmla="*/ 1107981 h 1124023"/>
              <a:gd name="connsiteX0-31" fmla="*/ 0 w 3256547"/>
              <a:gd name="connsiteY0-32" fmla="*/ 1123571 h 1123571"/>
              <a:gd name="connsiteX1-33" fmla="*/ 1122947 w 3256547"/>
              <a:gd name="connsiteY1-34" fmla="*/ 289382 h 1123571"/>
              <a:gd name="connsiteX2-35" fmla="*/ 1689470 w 3256547"/>
              <a:gd name="connsiteY2-36" fmla="*/ 936431 h 1123571"/>
              <a:gd name="connsiteX3-37" fmla="*/ 2502568 w 3256547"/>
              <a:gd name="connsiteY3-38" fmla="*/ 624 h 1123571"/>
              <a:gd name="connsiteX4-39" fmla="*/ 3256547 w 3256547"/>
              <a:gd name="connsiteY4-40" fmla="*/ 1107529 h 1123571"/>
              <a:gd name="connsiteX0-41" fmla="*/ 0 w 3256547"/>
              <a:gd name="connsiteY0-42" fmla="*/ 1123571 h 1123571"/>
              <a:gd name="connsiteX1-43" fmla="*/ 1122947 w 3256547"/>
              <a:gd name="connsiteY1-44" fmla="*/ 289382 h 1123571"/>
              <a:gd name="connsiteX2-45" fmla="*/ 1689470 w 3256547"/>
              <a:gd name="connsiteY2-46" fmla="*/ 936431 h 1123571"/>
              <a:gd name="connsiteX3-47" fmla="*/ 2502568 w 3256547"/>
              <a:gd name="connsiteY3-48" fmla="*/ 624 h 1123571"/>
              <a:gd name="connsiteX4-49" fmla="*/ 3256547 w 3256547"/>
              <a:gd name="connsiteY4-50" fmla="*/ 1107529 h 1123571"/>
              <a:gd name="connsiteX0-51" fmla="*/ 0 w 3256547"/>
              <a:gd name="connsiteY0-52" fmla="*/ 1102257 h 1102257"/>
              <a:gd name="connsiteX1-53" fmla="*/ 1122947 w 3256547"/>
              <a:gd name="connsiteY1-54" fmla="*/ 268068 h 1102257"/>
              <a:gd name="connsiteX2-55" fmla="*/ 1689470 w 3256547"/>
              <a:gd name="connsiteY2-56" fmla="*/ 915117 h 1102257"/>
              <a:gd name="connsiteX3-57" fmla="*/ 2694758 w 3256547"/>
              <a:gd name="connsiteY3-58" fmla="*/ 665 h 1102257"/>
              <a:gd name="connsiteX4-59" fmla="*/ 3256547 w 3256547"/>
              <a:gd name="connsiteY4-60" fmla="*/ 1086215 h 1102257"/>
              <a:gd name="connsiteX0-61" fmla="*/ 0 w 3544832"/>
              <a:gd name="connsiteY0-62" fmla="*/ 1102105 h 1102105"/>
              <a:gd name="connsiteX1-63" fmla="*/ 1122947 w 3544832"/>
              <a:gd name="connsiteY1-64" fmla="*/ 267916 h 1102105"/>
              <a:gd name="connsiteX2-65" fmla="*/ 1689470 w 3544832"/>
              <a:gd name="connsiteY2-66" fmla="*/ 914965 h 1102105"/>
              <a:gd name="connsiteX3-67" fmla="*/ 2694758 w 3544832"/>
              <a:gd name="connsiteY3-68" fmla="*/ 513 h 1102105"/>
              <a:gd name="connsiteX4-69" fmla="*/ 3544832 w 3544832"/>
              <a:gd name="connsiteY4-70" fmla="*/ 1064709 h 1102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44832" h="1102105">
                <a:moveTo>
                  <a:pt x="0" y="1102105"/>
                </a:moveTo>
                <a:cubicBezTo>
                  <a:pt x="374316" y="824042"/>
                  <a:pt x="841369" y="299106"/>
                  <a:pt x="1122947" y="267916"/>
                </a:cubicBezTo>
                <a:cubicBezTo>
                  <a:pt x="1404525" y="236726"/>
                  <a:pt x="1427502" y="959532"/>
                  <a:pt x="1689470" y="914965"/>
                </a:cubicBezTo>
                <a:cubicBezTo>
                  <a:pt x="1951438" y="870398"/>
                  <a:pt x="2385531" y="-24444"/>
                  <a:pt x="2694758" y="513"/>
                </a:cubicBezTo>
                <a:cubicBezTo>
                  <a:pt x="3003985" y="25470"/>
                  <a:pt x="3293506" y="695741"/>
                  <a:pt x="3544832" y="1064709"/>
                </a:cubicBezTo>
              </a:path>
            </a:pathLst>
          </a:custGeom>
          <a:gradFill flip="none" rotWithShape="1">
            <a:gsLst>
              <a:gs pos="50000">
                <a:srgbClr val="2B564D">
                  <a:alpha val="69000"/>
                </a:srgbClr>
              </a:gs>
              <a:gs pos="0">
                <a:srgbClr val="2B564D"/>
              </a:gs>
              <a:gs pos="100000">
                <a:srgbClr val="2B564D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9272" y="1263733"/>
            <a:ext cx="5613191" cy="514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原是中国画的一种技法，指描绘人物和花卉时用墨线勾勒物象，不着颜色，称为“单线平涂”法。在文学创作上，“白描”作为一种表现方法。是指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用最简练的笔墨，不加烘托，描画出鲜明生动的形象。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片包含 游戏机, 画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02" y="686959"/>
            <a:ext cx="4823326" cy="586909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659272" y="305799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艺术手法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5220" y="685708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981712" y="988670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合作探究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63" y="801726"/>
            <a:ext cx="3994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latin typeface="WenyueType GutiFangsong (Non-Co" pitchFamily="2" charset="-122"/>
                <a:ea typeface="WenyueType GutiFangsong (Non-Co" pitchFamily="2" charset="-122"/>
              </a:rPr>
              <a:t>从何而归</a:t>
            </a:r>
            <a:endParaRPr kumimoji="1" lang="zh-CN" altLang="en-US" sz="6600" dirty="0">
              <a:latin typeface="WenyueType GutiFangsong (Non-Co" pitchFamily="2" charset="-122"/>
              <a:ea typeface="WenyueType GutiFangsong (Non-Co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29630" y="2550728"/>
            <a:ext cx="159100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尘网</a:t>
            </a:r>
            <a:endParaRPr kumimoji="1" lang="en-US" altLang="zh-CN" sz="40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40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樊笼</a:t>
            </a:r>
            <a:endParaRPr kumimoji="1" lang="zh-CN" altLang="en-US" sz="40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820633" y="3293628"/>
            <a:ext cx="914400" cy="4531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91173" y="2767279"/>
            <a:ext cx="15910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官场生活</a:t>
            </a:r>
            <a:endParaRPr kumimoji="1" lang="zh-CN" altLang="en-US" sz="40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900828" y="3339748"/>
            <a:ext cx="914400" cy="4531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44225" y="2767279"/>
            <a:ext cx="15910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厌恶悔恨</a:t>
            </a:r>
            <a:endParaRPr kumimoji="1" lang="zh-CN" altLang="en-US" sz="40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05392" y="2697155"/>
            <a:ext cx="15910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</a:t>
            </a:r>
            <a:endParaRPr kumimoji="1" lang="zh-CN" altLang="en-US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759644" y="2734236"/>
            <a:ext cx="15910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情感</a:t>
            </a:r>
            <a:endParaRPr kumimoji="1" lang="zh-CN" altLang="en-US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9" y="4354799"/>
            <a:ext cx="4796339" cy="3349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2" grpId="0"/>
      <p:bldP spid="13" grpId="0" animBg="1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5220" y="685708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981712" y="988670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合作探究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63" y="801726"/>
            <a:ext cx="3994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latin typeface="WenyueType GutiFangsong (Non-Co" pitchFamily="2" charset="-122"/>
                <a:ea typeface="WenyueType GutiFangsong (Non-Co" pitchFamily="2" charset="-122"/>
              </a:rPr>
              <a:t>为何而归</a:t>
            </a:r>
            <a:endParaRPr kumimoji="1" lang="zh-CN" altLang="en-US" sz="6600" dirty="0">
              <a:latin typeface="WenyueType GutiFangsong (Non-Co" pitchFamily="2" charset="-122"/>
              <a:ea typeface="WenyueType GutiFangsong (Non-Co" pitchFamily="2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518675" y="2209012"/>
            <a:ext cx="6290635" cy="293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少无适俗韵，性本爱丘山。</a:t>
            </a:r>
            <a:endParaRPr kumimoji="1" lang="en-US" altLang="zh-CN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误落尘网中，一去三十年。</a:t>
            </a:r>
            <a:endParaRPr kumimoji="1" lang="en-US" altLang="zh-CN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羁鸟恋旧林，池鱼思故渊。</a:t>
            </a:r>
            <a:endParaRPr kumimoji="1" lang="en-US" altLang="zh-CN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开荒南野际，守拙归园田。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9" y="4354799"/>
            <a:ext cx="4796339" cy="3349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5220" y="685708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981712" y="988670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合作探究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63" y="801726"/>
            <a:ext cx="3994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latin typeface="WenyueType GutiFangsong (Non-Co" pitchFamily="2" charset="-122"/>
                <a:ea typeface="WenyueType GutiFangsong (Non-Co" pitchFamily="2" charset="-122"/>
              </a:rPr>
              <a:t>归去如何</a:t>
            </a:r>
            <a:endParaRPr kumimoji="1" lang="zh-CN" altLang="en-US" sz="6600" dirty="0">
              <a:latin typeface="WenyueType GutiFangsong (Non-Co" pitchFamily="2" charset="-122"/>
              <a:ea typeface="WenyueType GutiFangsong (Non-Co" pitchFamily="2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12086" y="3071208"/>
            <a:ext cx="629063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户庭无尘杂，虚室有余闲。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04141" y="2194866"/>
            <a:ext cx="629063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无丝竹之乱耳，无案牍之劳形。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08087" y="3947550"/>
            <a:ext cx="629063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心情：轻松、平和、怡然自乐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12086" y="4836853"/>
            <a:ext cx="629063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陶渊明淡泊宁静的人生志趣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9" y="4354799"/>
            <a:ext cx="4796339" cy="3349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9599" y="647440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36696" y="1795789"/>
            <a:ext cx="1004760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陶渊明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归园田居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其一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)》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中写诗人摆脱官场，最终回归田园的诗句是“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_____________”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084546" y="887548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当堂检测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6975" y="2483375"/>
            <a:ext cx="455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久在樊笼里   复得返自然</a:t>
            </a:r>
            <a:endParaRPr kumimoji="1"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6696" y="3428999"/>
            <a:ext cx="10047604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判断正误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归园田居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其一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)》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的作者陶渊明，自号五柳先生，东晋时期著名诗人，是我国诗歌史上“山水诗”的开创者。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84896" y="4706420"/>
            <a:ext cx="10047604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山水诗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84896" y="5207068"/>
            <a:ext cx="1004760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田园诗</a:t>
            </a:r>
            <a:endParaRPr kumimoji="1"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08748"/>
            <a:ext cx="12192000" cy="3240505"/>
          </a:xfrm>
          <a:prstGeom prst="rect">
            <a:avLst/>
          </a:prstGeom>
          <a:solidFill>
            <a:srgbClr val="2B56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411" y="958515"/>
            <a:ext cx="2403674" cy="238045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084546" y="887548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作业布置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7644" y="2050631"/>
            <a:ext cx="10047604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</a:t>
            </a:r>
            <a:r>
              <a:rPr kumimoji="1"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归园田居（其一）</a:t>
            </a:r>
            <a:r>
              <a:rPr kumimoji="1"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kumimoji="1"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作业本完成问题探讨，谈谈自己的看法。</a:t>
            </a:r>
            <a:endParaRPr kumimoji="1"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陶渊明的归隐，是否可行？</a:t>
            </a:r>
            <a:endParaRPr kumimoji="1"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在当今时代是否可以提倡？</a:t>
            </a:r>
            <a:endParaRPr kumimoji="1"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409788" y="20954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9599" y="647440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36696" y="1795789"/>
            <a:ext cx="10047604" cy="38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此人能文能武，铁汉柔情，与霍去病是情侣名。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此人嗜酒爱月，深藏功与名，如果能重来，大家都要选他。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此人是李白的头号迷弟，运气却不大好。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江州司马，香山居士。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此人是皇帝中的笑话，却是诗人中的神话。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此人喜欢菊花，追寻世外桃源。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32874" y="1857178"/>
            <a:ext cx="190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2B564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辛弃疾</a:t>
            </a:r>
            <a:endParaRPr kumimoji="1" lang="zh-CN" altLang="en-US" sz="3200" b="1" dirty="0">
              <a:solidFill>
                <a:srgbClr val="2B564D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565686" y="2487267"/>
            <a:ext cx="190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2B564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李白</a:t>
            </a:r>
            <a:endParaRPr kumimoji="1" lang="zh-CN" altLang="en-US" sz="3200" b="1" dirty="0">
              <a:solidFill>
                <a:srgbClr val="2B564D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961139" y="3157230"/>
            <a:ext cx="190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2B564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杜甫</a:t>
            </a:r>
            <a:endParaRPr kumimoji="1" lang="zh-CN" altLang="en-US" sz="3200" b="1" dirty="0">
              <a:solidFill>
                <a:srgbClr val="2B564D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08717" y="3783879"/>
            <a:ext cx="190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2B564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白居易</a:t>
            </a:r>
            <a:endParaRPr kumimoji="1" lang="zh-CN" altLang="en-US" sz="3200" b="1" dirty="0">
              <a:solidFill>
                <a:srgbClr val="2B564D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09097" y="4429341"/>
            <a:ext cx="190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2B564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李煜</a:t>
            </a:r>
            <a:endParaRPr kumimoji="1" lang="zh-CN" altLang="en-US" sz="3200" b="1" dirty="0">
              <a:solidFill>
                <a:srgbClr val="2B564D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06517" y="5135838"/>
            <a:ext cx="190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2B564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陶渊明</a:t>
            </a:r>
            <a:endParaRPr kumimoji="1" lang="zh-CN" altLang="en-US" sz="3200" b="1" dirty="0">
              <a:solidFill>
                <a:srgbClr val="2B564D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084546" y="887548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无奖竞猜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9" y="4354799"/>
            <a:ext cx="4796339" cy="3349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9599" y="647440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75534" y="2225592"/>
            <a:ext cx="10440930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读懂诗歌，把握诗歌意象，感悟诗歌营造的氛围，规范作答；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掌握诗歌的艺术手法；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感受诗人淡泊宁静的人生志趣。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039654" y="815832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学习目标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9" y="4354799"/>
            <a:ext cx="4796339" cy="3349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395" y="30642"/>
            <a:ext cx="6204267" cy="419408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910652"/>
            <a:ext cx="12192000" cy="4072858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10778" y="293991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预习检测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356058" y="414296"/>
            <a:ext cx="201110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羁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kumimoji="1"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荫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后檐</a:t>
            </a:r>
            <a:endParaRPr kumimoji="1"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暧暧</a:t>
            </a:r>
            <a:endParaRPr kumimoji="1" lang="zh-CN" altLang="en-US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019244" y="267140"/>
            <a:ext cx="1644941" cy="245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吠</a:t>
            </a:r>
            <a:endParaRPr kumimoji="1" lang="zh-CN" altLang="en-US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桑树</a:t>
            </a: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颠</a:t>
            </a:r>
            <a:endParaRPr kumimoji="1" lang="zh-CN" altLang="en-US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樊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笼</a:t>
            </a:r>
            <a:endParaRPr kumimoji="1"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192199" y="414296"/>
            <a:ext cx="795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j</a:t>
            </a:r>
            <a:r>
              <a:rPr kumimoji="1"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ī</a:t>
            </a:r>
            <a:endParaRPr kumimoji="1"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192198" y="1255391"/>
            <a:ext cx="1022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yìn</a:t>
            </a:r>
            <a:endParaRPr kumimoji="1"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169949" y="2127684"/>
            <a:ext cx="8356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ài</a:t>
            </a:r>
            <a:r>
              <a:rPr kumimoji="1"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kumimoji="1"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0054532" y="418429"/>
            <a:ext cx="972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fèi</a:t>
            </a:r>
            <a:endParaRPr kumimoji="1"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036524" y="2077872"/>
            <a:ext cx="990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fán</a:t>
            </a:r>
            <a:endParaRPr kumimoji="1"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036524" y="1306848"/>
            <a:ext cx="1279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diān</a:t>
            </a:r>
            <a:endParaRPr kumimoji="1"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Rectangle 3"/>
          <p:cNvSpPr txBox="1">
            <a:spLocks noRot="1" noChangeArrowheads="1"/>
          </p:cNvSpPr>
          <p:nvPr/>
        </p:nvSpPr>
        <p:spPr>
          <a:xfrm>
            <a:off x="1526959" y="3087819"/>
            <a:ext cx="10922383" cy="5173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GB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像罗网一样束缚人的尘世，这里指仕途官场。 </a:t>
            </a:r>
            <a:endParaRPr lang="zh-CN" altLang="en-GB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GB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羁，马笼头，引申为束缚，这里羁鸟指被关在笼子中的鸟。</a:t>
            </a:r>
            <a:endParaRPr lang="zh-CN" altLang="en-GB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本义是“笨”，也作谦词，这里取其引伸义，即原始的，本真的。 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昏暗、模糊不清的样子。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轻柔的样子。 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zh-CN" altLang="en-US" sz="2800" b="1" dirty="0">
              <a:latin typeface="+mn-ea"/>
            </a:endParaRPr>
          </a:p>
          <a:p>
            <a:pPr marL="0" indent="0" defTabSz="44958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zh-CN" altLang="en-GB" sz="2800" b="1" dirty="0">
              <a:latin typeface="+mn-ea"/>
            </a:endParaRPr>
          </a:p>
        </p:txBody>
      </p:sp>
      <p:sp>
        <p:nvSpPr>
          <p:cNvPr id="39" name="Rectangle 3"/>
          <p:cNvSpPr txBox="1">
            <a:spLocks noRot="1" noChangeArrowheads="1"/>
          </p:cNvSpPr>
          <p:nvPr/>
        </p:nvSpPr>
        <p:spPr>
          <a:xfrm>
            <a:off x="393882" y="3051961"/>
            <a:ext cx="10922383" cy="5173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尘网：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羁鸟：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拙：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暧暧：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依依：</a:t>
            </a:r>
            <a:endParaRPr lang="en-US" altLang="zh-CN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5220" y="594483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964850" y="849577"/>
            <a:ext cx="10047604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思考：你对陶渊明有哪些了解？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039654" y="815832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知人论世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grpSp>
        <p:nvGrpSpPr>
          <p:cNvPr id="14" name="Group 7"/>
          <p:cNvGrpSpPr/>
          <p:nvPr/>
        </p:nvGrpSpPr>
        <p:grpSpPr bwMode="auto">
          <a:xfrm>
            <a:off x="753980" y="1742020"/>
            <a:ext cx="3744913" cy="4940300"/>
            <a:chOff x="960" y="1344"/>
            <a:chExt cx="1830" cy="2735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248" y="3792"/>
              <a:ext cx="154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zh-CN" altLang="zh-CN" sz="2800" b="1">
                <a:solidFill>
                  <a:srgbClr val="3399FF"/>
                </a:solidFill>
              </a:endParaRPr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1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344"/>
              <a:ext cx="1392" cy="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98893" y="1702426"/>
            <a:ext cx="3816350" cy="20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3860"/>
              </a:lnSpc>
            </a:pPr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又名：</a:t>
            </a:r>
            <a:endParaRPr lang="zh-CN" altLang="en-US" sz="28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ts val="3860"/>
              </a:lnSpc>
            </a:pPr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字：</a:t>
            </a:r>
            <a:endParaRPr lang="zh-CN" altLang="en-US" sz="28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ts val="3860"/>
              </a:lnSpc>
            </a:pPr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自号：</a:t>
            </a:r>
            <a:endParaRPr lang="zh-CN" altLang="en-US" sz="28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ts val="3860"/>
              </a:lnSpc>
            </a:pPr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私谥：</a:t>
            </a:r>
            <a:endParaRPr kumimoji="0" lang="en-US" altLang="zh-CN" b="1" dirty="0">
              <a:solidFill>
                <a:srgbClr val="FF00FF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223062" y="3910558"/>
            <a:ext cx="6962273" cy="19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376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（时代）最杰出的诗人。公元    年，他在上任仅八十余日后，就辞去      （官职名）回家。这就是广为流传的“              ”的故事。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76554" y="5321416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不为五斗米折腰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27727" y="1742020"/>
            <a:ext cx="381635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endParaRPr lang="zh-CN" altLang="en-US" sz="28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kumimoji="0" lang="en-US" altLang="zh-CN" b="1" dirty="0">
              <a:solidFill>
                <a:srgbClr val="FF00FF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27727" y="2199664"/>
            <a:ext cx="381635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元亮</a:t>
            </a:r>
            <a:endParaRPr lang="zh-CN" altLang="en-US" sz="28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kumimoji="0" lang="en-US" altLang="zh-CN" b="1" dirty="0">
              <a:solidFill>
                <a:srgbClr val="FF00FF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627727" y="2728910"/>
            <a:ext cx="381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五柳先生</a:t>
            </a:r>
            <a:endParaRPr kumimoji="0" lang="en-US" altLang="zh-CN" b="1" dirty="0">
              <a:solidFill>
                <a:srgbClr val="FF00FF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627727" y="3204196"/>
            <a:ext cx="381635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靖节先生</a:t>
            </a:r>
            <a:endParaRPr lang="zh-CN" altLang="en-US" sz="28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kumimoji="0" lang="en-US" altLang="zh-CN" b="1" dirty="0">
              <a:solidFill>
                <a:srgbClr val="FF00FF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694870" y="3905022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9319733" y="4376035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彭泽令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407068" y="1967892"/>
            <a:ext cx="5473700" cy="14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46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后世称他为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246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“百世田园之主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246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千古隐逸之宗”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334742" y="3912154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5220" y="685708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964850" y="849577"/>
            <a:ext cx="10047604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思考：我们能从标题里获取哪些信息？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039654" y="815832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眉目传情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3034" y="1746543"/>
            <a:ext cx="1675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2B564D"/>
                </a:solidFill>
                <a:latin typeface="WenyueType GutiFangsong (Non-Co" pitchFamily="2" charset="-122"/>
                <a:ea typeface="WenyueType GutiFangsong (Non-Co" pitchFamily="2" charset="-122"/>
              </a:rPr>
              <a:t>归园田居</a:t>
            </a:r>
            <a:endParaRPr lang="zh-CN" altLang="en-US" sz="6600" dirty="0">
              <a:solidFill>
                <a:srgbClr val="2B564D"/>
              </a:solidFill>
              <a:latin typeface="WenyueType GutiFangsong (Non-Co" pitchFamily="2" charset="-122"/>
              <a:ea typeface="WenyueType GutiFangsong (Non-Co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9564" y="1689540"/>
            <a:ext cx="10047604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地点：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9547" y="2298493"/>
            <a:ext cx="10047604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题材：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7731" y="2882549"/>
            <a:ext cx="10047604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风格：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2" y="4479825"/>
            <a:ext cx="10047604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“题眼”？</a:t>
            </a:r>
            <a:endParaRPr kumimoji="1" lang="en-US" altLang="zh-CN" sz="4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8198" y="3703654"/>
            <a:ext cx="423210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9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</a:t>
            </a:r>
            <a:endParaRPr kumimoji="1" lang="en-US" altLang="zh-CN" sz="9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12866" y="1712007"/>
            <a:ext cx="358680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园田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08082" y="2293696"/>
            <a:ext cx="3953671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田园诗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41533" y="2905016"/>
            <a:ext cx="4672056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平淡自然、安逸恬适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20633" y="-1"/>
            <a:ext cx="4550734" cy="6858001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5220" y="685708"/>
            <a:ext cx="10972800" cy="56690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77800" dist="38100" dir="5400000" sx="101000" sy="101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144396" y="922065"/>
            <a:ext cx="10047604" cy="13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请找出描写田园生活情景的句子。 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039654" y="815832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合作探究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3034" y="1746543"/>
            <a:ext cx="1675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2B564D"/>
                </a:solidFill>
                <a:latin typeface="WenyueType GutiFangsong (Non-Co" pitchFamily="2" charset="-122"/>
                <a:ea typeface="WenyueType GutiFangsong (Non-Co" pitchFamily="2" charset="-122"/>
              </a:rPr>
              <a:t>归向何处</a:t>
            </a:r>
            <a:endParaRPr lang="zh-CN" altLang="en-US" sz="6600" dirty="0">
              <a:solidFill>
                <a:srgbClr val="2B564D"/>
              </a:solidFill>
              <a:latin typeface="WenyueType GutiFangsong (Non-Co" pitchFamily="2" charset="-122"/>
              <a:ea typeface="WenyueType GutiFangsong (Non-Co" pitchFamily="2" charset="-12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155342" y="2054438"/>
            <a:ext cx="6290635" cy="293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方宅十余亩，  草屋八九间。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榆柳荫后檐，  桃李罗堂前。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暧暧远人村，  依依墟里烟。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2B56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狗吠深巷中，  鸡鸣桑树颠。</a:t>
            </a:r>
            <a:endParaRPr kumimoji="1" lang="zh-CN" altLang="en-US" sz="3200" b="1" dirty="0">
              <a:solidFill>
                <a:srgbClr val="2B56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51269" y="2067835"/>
            <a:ext cx="112658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方宅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16834" y="2054438"/>
            <a:ext cx="112658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草屋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51269" y="2787328"/>
            <a:ext cx="112658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榆柳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04865" y="2774489"/>
            <a:ext cx="112658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桃李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76820" y="3508681"/>
            <a:ext cx="19495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远人村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825211" y="3518951"/>
            <a:ext cx="188887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墟里烟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151269" y="4256346"/>
            <a:ext cx="112658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狗吠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016834" y="4242815"/>
            <a:ext cx="112658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鸡鸣</a:t>
            </a:r>
            <a:endParaRPr kumimoji="1"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805" y="-554536"/>
            <a:ext cx="6204267" cy="419408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225681"/>
            <a:ext cx="12192000" cy="4757829"/>
          </a:xfrm>
          <a:prstGeom prst="rect">
            <a:avLst/>
          </a:prstGeom>
          <a:solidFill>
            <a:srgbClr val="2B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94736" y="454413"/>
            <a:ext cx="2322429" cy="762319"/>
          </a:xfrm>
          <a:prstGeom prst="roundRect">
            <a:avLst/>
          </a:prstGeom>
          <a:solidFill>
            <a:srgbClr val="2B564D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合作探究</a:t>
            </a:r>
            <a:endParaRPr kumimoji="1" lang="zh-CN" altLang="en-US" sz="3600" dirty="0">
              <a:solidFill>
                <a:schemeClr val="bg1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41433" y="349799"/>
            <a:ext cx="755583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归园田居（其一）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描绘了一幅怎样的画面？表达了诗人怎样的情感？（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分） 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3"/>
          <p:cNvSpPr txBox="1">
            <a:spLocks noRot="1" noChangeArrowheads="1"/>
          </p:cNvSpPr>
          <p:nvPr/>
        </p:nvSpPr>
        <p:spPr>
          <a:xfrm>
            <a:off x="394736" y="2510623"/>
            <a:ext cx="11402528" cy="5173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580"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此诗描绘了一派田园景象：十余亩地环绕房屋，八九间茅屋草舍，榆树柳树成荫遮盖了后屋檐，桃树李树整齐地栽种在屋前，远处的邻村屋舍依稀可见，村落上方飘荡着袅袅炊烟，深深的街巷中传来几声狗吠，桑树顶有雄鸡不停啼唤。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）这是一幅幽美闲适的田园生活图。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）表达了诗人对田园生活的热爱及归隐后的愉悦心境。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44958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zh-CN" altLang="en-GB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桌子, 鸟, 华美, 站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950693"/>
            <a:ext cx="4823326" cy="4823326"/>
          </a:xfrm>
          <a:prstGeom prst="rect">
            <a:avLst/>
          </a:prstGeom>
        </p:spPr>
      </p:pic>
      <p:pic>
        <p:nvPicPr>
          <p:cNvPr id="18" name="图片 17" descr="图片包含 游戏机, 画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9" y="494454"/>
            <a:ext cx="4823326" cy="5869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WPS 演示</Application>
  <PresentationFormat>宽屏</PresentationFormat>
  <Paragraphs>231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 Light</vt:lpstr>
      <vt:lpstr>WenyueType GutiFangsong (Non-Co</vt:lpstr>
      <vt:lpstr>金桥繁隶书</vt:lpstr>
      <vt:lpstr>楷体</vt:lpstr>
      <vt:lpstr>仿宋</vt:lpstr>
      <vt:lpstr>Baoli SC</vt:lpstr>
      <vt:lpstr>Times New Roman</vt:lpstr>
      <vt:lpstr>黑体</vt:lpstr>
      <vt:lpstr>隶书</vt:lpstr>
      <vt:lpstr>微软雅黑</vt:lpstr>
      <vt:lpstr>Arial Unicode MS</vt:lpstr>
      <vt:lpstr>Calibri Light</vt:lpstr>
      <vt:lpstr>等线</vt:lpstr>
      <vt:lpstr>微软雅黑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创意中国风古典诗词PPT模板</dc:title>
  <dc:creator>Windows 用户</dc:creator>
  <cp:lastModifiedBy>郑鑫</cp:lastModifiedBy>
  <cp:revision>83</cp:revision>
  <dcterms:created xsi:type="dcterms:W3CDTF">2018-08-25T15:15:00Z</dcterms:created>
  <dcterms:modified xsi:type="dcterms:W3CDTF">2022-10-10T06:11:17Z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  <property fmtid="{D5CDD505-2E9C-101B-9397-08002B2CF9AE}" pid="3" name="ICV">
    <vt:lpwstr>4FAD4781D75143EF9DB7D55F2851C7B2</vt:lpwstr>
  </property>
</Properties>
</file>