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9" r:id="rId2"/>
    <p:sldId id="306" r:id="rId3"/>
    <p:sldId id="293" r:id="rId4"/>
    <p:sldId id="296" r:id="rId5"/>
    <p:sldId id="298" r:id="rId6"/>
    <p:sldId id="307" r:id="rId7"/>
    <p:sldId id="310" r:id="rId8"/>
    <p:sldId id="309" r:id="rId9"/>
    <p:sldId id="311" r:id="rId10"/>
    <p:sldId id="312" r:id="rId11"/>
    <p:sldId id="308" r:id="rId12"/>
    <p:sldId id="319" r:id="rId13"/>
    <p:sldId id="313" r:id="rId14"/>
    <p:sldId id="320" r:id="rId15"/>
    <p:sldId id="314" r:id="rId16"/>
    <p:sldId id="317" r:id="rId17"/>
    <p:sldId id="315" r:id="rId18"/>
    <p:sldId id="316" r:id="rId19"/>
    <p:sldId id="318" r:id="rId20"/>
    <p:sldId id="303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38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64C"/>
    <a:srgbClr val="F27275"/>
    <a:srgbClr val="44546A"/>
    <a:srgbClr val="F16267"/>
    <a:srgbClr val="FDF7F7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3890" autoAdjust="0"/>
  </p:normalViewPr>
  <p:slideViewPr>
    <p:cSldViewPr snapToGrid="0" showGuides="1">
      <p:cViewPr varScale="1">
        <p:scale>
          <a:sx n="76" d="100"/>
          <a:sy n="76" d="100"/>
        </p:scale>
        <p:origin x="55" y="233"/>
      </p:cViewPr>
      <p:guideLst>
        <p:guide orient="horz" pos="2191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896EE-C7AC-4678-AE7F-BEBB864225BA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4B6F4-AC22-40EE-9031-0DBFCAE3CC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85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E6F0-DBCC-49DA-B3CC-4BBDB0CA33EE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118D8-2021-4034-9AAA-DF79F864B3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07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118D8-2021-4034-9AAA-DF79F864B3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118D8-2021-4034-9AAA-DF79F864B3E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7530051" cy="6858000"/>
          </a:xfrm>
          <a:custGeom>
            <a:avLst/>
            <a:gdLst>
              <a:gd name="connsiteX0" fmla="*/ 0 w 7530051"/>
              <a:gd name="connsiteY0" fmla="*/ 0 h 6858000"/>
              <a:gd name="connsiteX1" fmla="*/ 1755392 w 7530051"/>
              <a:gd name="connsiteY1" fmla="*/ 0 h 6858000"/>
              <a:gd name="connsiteX2" fmla="*/ 7530051 w 7530051"/>
              <a:gd name="connsiteY2" fmla="*/ 6858000 h 6858000"/>
              <a:gd name="connsiteX3" fmla="*/ 0 w 75300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0051" h="6858000">
                <a:moveTo>
                  <a:pt x="0" y="0"/>
                </a:moveTo>
                <a:lnTo>
                  <a:pt x="1755392" y="0"/>
                </a:lnTo>
                <a:lnTo>
                  <a:pt x="753005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967956" y="3413032"/>
            <a:ext cx="1008112" cy="1008112"/>
          </a:xfrm>
          <a:custGeom>
            <a:avLst/>
            <a:gdLst>
              <a:gd name="connsiteX0" fmla="*/ 504056 w 1008112"/>
              <a:gd name="connsiteY0" fmla="*/ 0 h 1008112"/>
              <a:gd name="connsiteX1" fmla="*/ 1008112 w 1008112"/>
              <a:gd name="connsiteY1" fmla="*/ 504056 h 1008112"/>
              <a:gd name="connsiteX2" fmla="*/ 504056 w 1008112"/>
              <a:gd name="connsiteY2" fmla="*/ 1008112 h 1008112"/>
              <a:gd name="connsiteX3" fmla="*/ 0 w 1008112"/>
              <a:gd name="connsiteY3" fmla="*/ 504056 h 1008112"/>
              <a:gd name="connsiteX4" fmla="*/ 504056 w 1008112"/>
              <a:gd name="connsiteY4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112" h="1008112">
                <a:moveTo>
                  <a:pt x="504056" y="0"/>
                </a:moveTo>
                <a:cubicBezTo>
                  <a:pt x="782438" y="0"/>
                  <a:pt x="1008112" y="225674"/>
                  <a:pt x="1008112" y="504056"/>
                </a:cubicBezTo>
                <a:cubicBezTo>
                  <a:pt x="1008112" y="782438"/>
                  <a:pt x="782438" y="1008112"/>
                  <a:pt x="504056" y="1008112"/>
                </a:cubicBez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5575793" y="3413032"/>
            <a:ext cx="1008112" cy="1008112"/>
          </a:xfrm>
          <a:custGeom>
            <a:avLst/>
            <a:gdLst>
              <a:gd name="connsiteX0" fmla="*/ 504056 w 1008112"/>
              <a:gd name="connsiteY0" fmla="*/ 0 h 1008112"/>
              <a:gd name="connsiteX1" fmla="*/ 1008112 w 1008112"/>
              <a:gd name="connsiteY1" fmla="*/ 504056 h 1008112"/>
              <a:gd name="connsiteX2" fmla="*/ 504056 w 1008112"/>
              <a:gd name="connsiteY2" fmla="*/ 1008112 h 1008112"/>
              <a:gd name="connsiteX3" fmla="*/ 0 w 1008112"/>
              <a:gd name="connsiteY3" fmla="*/ 504056 h 1008112"/>
              <a:gd name="connsiteX4" fmla="*/ 504056 w 1008112"/>
              <a:gd name="connsiteY4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112" h="1008112">
                <a:moveTo>
                  <a:pt x="504056" y="0"/>
                </a:moveTo>
                <a:cubicBezTo>
                  <a:pt x="782438" y="0"/>
                  <a:pt x="1008112" y="225674"/>
                  <a:pt x="1008112" y="504056"/>
                </a:cubicBezTo>
                <a:cubicBezTo>
                  <a:pt x="1008112" y="782438"/>
                  <a:pt x="782438" y="1008112"/>
                  <a:pt x="504056" y="1008112"/>
                </a:cubicBez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9215931" y="3413032"/>
            <a:ext cx="1008112" cy="1008112"/>
          </a:xfrm>
          <a:custGeom>
            <a:avLst/>
            <a:gdLst>
              <a:gd name="connsiteX0" fmla="*/ 504056 w 1008112"/>
              <a:gd name="connsiteY0" fmla="*/ 0 h 1008112"/>
              <a:gd name="connsiteX1" fmla="*/ 1008112 w 1008112"/>
              <a:gd name="connsiteY1" fmla="*/ 504056 h 1008112"/>
              <a:gd name="connsiteX2" fmla="*/ 504056 w 1008112"/>
              <a:gd name="connsiteY2" fmla="*/ 1008112 h 1008112"/>
              <a:gd name="connsiteX3" fmla="*/ 0 w 1008112"/>
              <a:gd name="connsiteY3" fmla="*/ 504056 h 1008112"/>
              <a:gd name="connsiteX4" fmla="*/ 504056 w 1008112"/>
              <a:gd name="connsiteY4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112" h="1008112">
                <a:moveTo>
                  <a:pt x="504056" y="0"/>
                </a:moveTo>
                <a:cubicBezTo>
                  <a:pt x="782438" y="0"/>
                  <a:pt x="1008112" y="225674"/>
                  <a:pt x="1008112" y="504056"/>
                </a:cubicBezTo>
                <a:cubicBezTo>
                  <a:pt x="1008112" y="782438"/>
                  <a:pt x="782438" y="1008112"/>
                  <a:pt x="504056" y="1008112"/>
                </a:cubicBez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352286" y="2107431"/>
            <a:ext cx="2465518" cy="2459823"/>
          </a:xfrm>
          <a:custGeom>
            <a:avLst/>
            <a:gdLst>
              <a:gd name="connsiteX0" fmla="*/ 1231810 w 2465518"/>
              <a:gd name="connsiteY0" fmla="*/ 0 h 2459823"/>
              <a:gd name="connsiteX1" fmla="*/ 2465518 w 2465518"/>
              <a:gd name="connsiteY1" fmla="*/ 1229912 h 2459823"/>
              <a:gd name="connsiteX2" fmla="*/ 1231810 w 2465518"/>
              <a:gd name="connsiteY2" fmla="*/ 2459823 h 2459823"/>
              <a:gd name="connsiteX3" fmla="*/ 0 w 2465518"/>
              <a:gd name="connsiteY3" fmla="*/ 1229912 h 245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518" h="2459823">
                <a:moveTo>
                  <a:pt x="1231810" y="0"/>
                </a:moveTo>
                <a:lnTo>
                  <a:pt x="2465518" y="1229912"/>
                </a:lnTo>
                <a:lnTo>
                  <a:pt x="1231810" y="2459823"/>
                </a:lnTo>
                <a:lnTo>
                  <a:pt x="0" y="1229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374198" y="2107431"/>
            <a:ext cx="2465518" cy="2459823"/>
          </a:xfrm>
          <a:custGeom>
            <a:avLst/>
            <a:gdLst>
              <a:gd name="connsiteX0" fmla="*/ 1231810 w 2465518"/>
              <a:gd name="connsiteY0" fmla="*/ 0 h 2459823"/>
              <a:gd name="connsiteX1" fmla="*/ 2465518 w 2465518"/>
              <a:gd name="connsiteY1" fmla="*/ 1229912 h 2459823"/>
              <a:gd name="connsiteX2" fmla="*/ 1231810 w 2465518"/>
              <a:gd name="connsiteY2" fmla="*/ 2459823 h 2459823"/>
              <a:gd name="connsiteX3" fmla="*/ 0 w 2465518"/>
              <a:gd name="connsiteY3" fmla="*/ 1229912 h 245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518" h="2459823">
                <a:moveTo>
                  <a:pt x="1231810" y="0"/>
                </a:moveTo>
                <a:lnTo>
                  <a:pt x="2465518" y="1229912"/>
                </a:lnTo>
                <a:lnTo>
                  <a:pt x="1231810" y="2459823"/>
                </a:lnTo>
                <a:lnTo>
                  <a:pt x="0" y="1229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438901" cy="6858000"/>
          </a:xfrm>
          <a:custGeom>
            <a:avLst/>
            <a:gdLst>
              <a:gd name="connsiteX0" fmla="*/ 0 w 6438901"/>
              <a:gd name="connsiteY0" fmla="*/ 0 h 6858000"/>
              <a:gd name="connsiteX1" fmla="*/ 6438901 w 6438901"/>
              <a:gd name="connsiteY1" fmla="*/ 0 h 6858000"/>
              <a:gd name="connsiteX2" fmla="*/ 6438901 w 6438901"/>
              <a:gd name="connsiteY2" fmla="*/ 1 h 6858000"/>
              <a:gd name="connsiteX3" fmla="*/ 666751 w 6438901"/>
              <a:gd name="connsiteY3" fmla="*/ 6858000 h 6858000"/>
              <a:gd name="connsiteX4" fmla="*/ 0 w 643890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8901" h="6858000">
                <a:moveTo>
                  <a:pt x="0" y="0"/>
                </a:moveTo>
                <a:lnTo>
                  <a:pt x="6438901" y="0"/>
                </a:lnTo>
                <a:lnTo>
                  <a:pt x="6438901" y="1"/>
                </a:lnTo>
                <a:lnTo>
                  <a:pt x="66675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765176" y="2146300"/>
            <a:ext cx="5216524" cy="2832100"/>
          </a:xfrm>
          <a:custGeom>
            <a:avLst/>
            <a:gdLst>
              <a:gd name="connsiteX0" fmla="*/ 0 w 5038725"/>
              <a:gd name="connsiteY0" fmla="*/ 0 h 2832100"/>
              <a:gd name="connsiteX1" fmla="*/ 5038725 w 5038725"/>
              <a:gd name="connsiteY1" fmla="*/ 0 h 2832100"/>
              <a:gd name="connsiteX2" fmla="*/ 5038725 w 5038725"/>
              <a:gd name="connsiteY2" fmla="*/ 2832100 h 2832100"/>
              <a:gd name="connsiteX3" fmla="*/ 0 w 5038725"/>
              <a:gd name="connsiteY3" fmla="*/ 283210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725" h="2832100">
                <a:moveTo>
                  <a:pt x="0" y="0"/>
                </a:moveTo>
                <a:lnTo>
                  <a:pt x="5038725" y="0"/>
                </a:lnTo>
                <a:lnTo>
                  <a:pt x="5038725" y="2832100"/>
                </a:lnTo>
                <a:lnTo>
                  <a:pt x="0" y="2832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037306" y="3287032"/>
            <a:ext cx="2117388" cy="2117388"/>
          </a:xfrm>
          <a:custGeom>
            <a:avLst/>
            <a:gdLst>
              <a:gd name="connsiteX0" fmla="*/ 1058694 w 2117388"/>
              <a:gd name="connsiteY0" fmla="*/ 0 h 2117388"/>
              <a:gd name="connsiteX1" fmla="*/ 2117388 w 2117388"/>
              <a:gd name="connsiteY1" fmla="*/ 1058694 h 2117388"/>
              <a:gd name="connsiteX2" fmla="*/ 1058694 w 2117388"/>
              <a:gd name="connsiteY2" fmla="*/ 2117388 h 2117388"/>
              <a:gd name="connsiteX3" fmla="*/ 0 w 2117388"/>
              <a:gd name="connsiteY3" fmla="*/ 1058694 h 2117388"/>
              <a:gd name="connsiteX4" fmla="*/ 1058694 w 2117388"/>
              <a:gd name="connsiteY4" fmla="*/ 0 h 211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388" h="2117388">
                <a:moveTo>
                  <a:pt x="1058694" y="0"/>
                </a:moveTo>
                <a:cubicBezTo>
                  <a:pt x="1643395" y="0"/>
                  <a:pt x="2117388" y="473993"/>
                  <a:pt x="2117388" y="1058694"/>
                </a:cubicBezTo>
                <a:cubicBezTo>
                  <a:pt x="2117388" y="1643395"/>
                  <a:pt x="1643395" y="2117388"/>
                  <a:pt x="1058694" y="2117388"/>
                </a:cubicBezTo>
                <a:cubicBezTo>
                  <a:pt x="473993" y="2117388"/>
                  <a:pt x="0" y="1643395"/>
                  <a:pt x="0" y="1058694"/>
                </a:cubicBezTo>
                <a:cubicBezTo>
                  <a:pt x="0" y="473993"/>
                  <a:pt x="473993" y="0"/>
                  <a:pt x="105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77426" y="1232549"/>
            <a:ext cx="4653251" cy="1980000"/>
          </a:xfrm>
          <a:custGeom>
            <a:avLst/>
            <a:gdLst>
              <a:gd name="connsiteX0" fmla="*/ 0 w 4653251"/>
              <a:gd name="connsiteY0" fmla="*/ 0 h 1980000"/>
              <a:gd name="connsiteX1" fmla="*/ 4653251 w 4653251"/>
              <a:gd name="connsiteY1" fmla="*/ 0 h 1980000"/>
              <a:gd name="connsiteX2" fmla="*/ 4653251 w 4653251"/>
              <a:gd name="connsiteY2" fmla="*/ 1980000 h 1980000"/>
              <a:gd name="connsiteX3" fmla="*/ 0 w 4653251"/>
              <a:gd name="connsiteY3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3251" h="1980000">
                <a:moveTo>
                  <a:pt x="0" y="0"/>
                </a:moveTo>
                <a:lnTo>
                  <a:pt x="4653251" y="0"/>
                </a:lnTo>
                <a:lnTo>
                  <a:pt x="4653251" y="1980000"/>
                </a:lnTo>
                <a:lnTo>
                  <a:pt x="0" y="198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77426" y="3583106"/>
            <a:ext cx="4653251" cy="1980000"/>
          </a:xfrm>
          <a:custGeom>
            <a:avLst/>
            <a:gdLst>
              <a:gd name="connsiteX0" fmla="*/ 0 w 4653251"/>
              <a:gd name="connsiteY0" fmla="*/ 0 h 1980000"/>
              <a:gd name="connsiteX1" fmla="*/ 4653251 w 4653251"/>
              <a:gd name="connsiteY1" fmla="*/ 0 h 1980000"/>
              <a:gd name="connsiteX2" fmla="*/ 4653251 w 4653251"/>
              <a:gd name="connsiteY2" fmla="*/ 1980000 h 1980000"/>
              <a:gd name="connsiteX3" fmla="*/ 0 w 4653251"/>
              <a:gd name="connsiteY3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3251" h="1980000">
                <a:moveTo>
                  <a:pt x="0" y="0"/>
                </a:moveTo>
                <a:lnTo>
                  <a:pt x="4653251" y="0"/>
                </a:lnTo>
                <a:lnTo>
                  <a:pt x="4653251" y="1980000"/>
                </a:lnTo>
                <a:lnTo>
                  <a:pt x="0" y="198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134728" y="1199515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08675" y="2246601"/>
            <a:ext cx="4648200" cy="2940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74713" y="1869245"/>
            <a:ext cx="2050689" cy="3916435"/>
          </a:xfrm>
          <a:custGeom>
            <a:avLst/>
            <a:gdLst>
              <a:gd name="connsiteX0" fmla="*/ 0 w 2050689"/>
              <a:gd name="connsiteY0" fmla="*/ 0 h 4213412"/>
              <a:gd name="connsiteX1" fmla="*/ 2050689 w 2050689"/>
              <a:gd name="connsiteY1" fmla="*/ 0 h 4213412"/>
              <a:gd name="connsiteX2" fmla="*/ 2050689 w 2050689"/>
              <a:gd name="connsiteY2" fmla="*/ 4213412 h 4213412"/>
              <a:gd name="connsiteX3" fmla="*/ 0 w 2050689"/>
              <a:gd name="connsiteY3" fmla="*/ 4213412 h 421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689" h="4213412">
                <a:moveTo>
                  <a:pt x="0" y="0"/>
                </a:moveTo>
                <a:lnTo>
                  <a:pt x="2050689" y="0"/>
                </a:lnTo>
                <a:lnTo>
                  <a:pt x="2050689" y="4213412"/>
                </a:lnTo>
                <a:lnTo>
                  <a:pt x="0" y="42134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390426" y="1869245"/>
            <a:ext cx="2050689" cy="3916435"/>
          </a:xfrm>
          <a:custGeom>
            <a:avLst/>
            <a:gdLst>
              <a:gd name="connsiteX0" fmla="*/ 0 w 2050689"/>
              <a:gd name="connsiteY0" fmla="*/ 0 h 4213412"/>
              <a:gd name="connsiteX1" fmla="*/ 2050689 w 2050689"/>
              <a:gd name="connsiteY1" fmla="*/ 0 h 4213412"/>
              <a:gd name="connsiteX2" fmla="*/ 2050689 w 2050689"/>
              <a:gd name="connsiteY2" fmla="*/ 4213412 h 4213412"/>
              <a:gd name="connsiteX3" fmla="*/ 0 w 2050689"/>
              <a:gd name="connsiteY3" fmla="*/ 4213412 h 421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689" h="4213412">
                <a:moveTo>
                  <a:pt x="0" y="0"/>
                </a:moveTo>
                <a:lnTo>
                  <a:pt x="2050689" y="0"/>
                </a:lnTo>
                <a:lnTo>
                  <a:pt x="2050689" y="4213412"/>
                </a:lnTo>
                <a:lnTo>
                  <a:pt x="0" y="42134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06140" y="1869245"/>
            <a:ext cx="2050689" cy="3916435"/>
          </a:xfrm>
          <a:custGeom>
            <a:avLst/>
            <a:gdLst>
              <a:gd name="connsiteX0" fmla="*/ 0 w 2050689"/>
              <a:gd name="connsiteY0" fmla="*/ 0 h 4213412"/>
              <a:gd name="connsiteX1" fmla="*/ 2050689 w 2050689"/>
              <a:gd name="connsiteY1" fmla="*/ 0 h 4213412"/>
              <a:gd name="connsiteX2" fmla="*/ 2050689 w 2050689"/>
              <a:gd name="connsiteY2" fmla="*/ 4213412 h 4213412"/>
              <a:gd name="connsiteX3" fmla="*/ 0 w 2050689"/>
              <a:gd name="connsiteY3" fmla="*/ 4213412 h 421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689" h="4213412">
                <a:moveTo>
                  <a:pt x="0" y="0"/>
                </a:moveTo>
                <a:lnTo>
                  <a:pt x="2050689" y="0"/>
                </a:lnTo>
                <a:lnTo>
                  <a:pt x="2050689" y="4213412"/>
                </a:lnTo>
                <a:lnTo>
                  <a:pt x="0" y="42134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 userDrawn="1"/>
        </p:nvSpPr>
        <p:spPr>
          <a:xfrm>
            <a:off x="0" y="0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107" y="0"/>
            <a:ext cx="5318043" cy="3531244"/>
          </a:xfrm>
          <a:prstGeom prst="rect">
            <a:avLst/>
          </a:prstGeo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84851" cy="6867356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78" r="313" b="1"/>
          <a:stretch>
            <a:fillRect/>
          </a:stretch>
        </p:blipFill>
        <p:spPr>
          <a:xfrm>
            <a:off x="0" y="-40000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588477" y="2885449"/>
            <a:ext cx="7530051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defRPr/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三、重力</a:t>
            </a:r>
            <a:endParaRPr lang="zh-CN" altLang="zh-CN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53653" y="2949957"/>
            <a:ext cx="6846214" cy="2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654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5"/>
          <p:cNvSpPr txBox="1"/>
          <p:nvPr/>
        </p:nvSpPr>
        <p:spPr>
          <a:xfrm>
            <a:off x="4600135" y="402743"/>
            <a:ext cx="32777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三、重力的大小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2021867" y="1992308"/>
            <a:ext cx="5251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folHlink"/>
                </a:solidFill>
                <a:latin typeface="+mj-ea"/>
              </a:rPr>
              <a:t>实验探究</a:t>
            </a:r>
            <a:r>
              <a:rPr lang="en-US" altLang="zh-CN" sz="3200" b="1" dirty="0">
                <a:solidFill>
                  <a:schemeClr val="folHlink"/>
                </a:solidFill>
                <a:latin typeface="+mj-ea"/>
              </a:rPr>
              <a:t>——</a:t>
            </a:r>
            <a:r>
              <a:rPr lang="zh-CN" altLang="en-US" sz="3200" b="1" dirty="0">
                <a:solidFill>
                  <a:schemeClr val="folHlink"/>
                </a:solidFill>
                <a:latin typeface="+mj-ea"/>
              </a:rPr>
              <a:t>物体所受重力与质量的关系</a:t>
            </a:r>
          </a:p>
        </p:txBody>
      </p:sp>
      <p:sp>
        <p:nvSpPr>
          <p:cNvPr id="11" name="矩形 10"/>
          <p:cNvSpPr/>
          <p:nvPr/>
        </p:nvSpPr>
        <p:spPr>
          <a:xfrm>
            <a:off x="1674185" y="3891447"/>
            <a:ext cx="554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实验器材：钩码，弹簧测力计</a:t>
            </a:r>
          </a:p>
        </p:txBody>
      </p:sp>
      <p:pic>
        <p:nvPicPr>
          <p:cNvPr id="12" name="Picture 10" descr="2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6043" y="1209823"/>
            <a:ext cx="2433710" cy="520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232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97282" y="2305198"/>
          <a:ext cx="10452292" cy="39127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2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3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4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i="1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32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/kg</a:t>
                      </a:r>
                      <a:endParaRPr lang="zh-CN" sz="32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endParaRPr lang="zh-CN" sz="2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3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N/kg</a:t>
                      </a:r>
                      <a:endParaRPr lang="zh-CN" sz="2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27980" y="5393789"/>
          <a:ext cx="574211" cy="80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7010400" imgH="9753600" progId="Equations">
                  <p:embed/>
                </p:oleObj>
              </mc:Choice>
              <mc:Fallback>
                <p:oleObj name="公式" r:id="rId3" imgW="7010400" imgH="9753600" progId="Equations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980" y="5393789"/>
                        <a:ext cx="574211" cy="8046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33030" y="1502409"/>
            <a:ext cx="6387892" cy="43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CN" altLang="en-US" sz="3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收集实验数据</a:t>
            </a:r>
          </a:p>
        </p:txBody>
      </p:sp>
      <p:sp>
        <p:nvSpPr>
          <p:cNvPr id="10" name="文本框 25"/>
          <p:cNvSpPr txBox="1"/>
          <p:nvPr/>
        </p:nvSpPr>
        <p:spPr>
          <a:xfrm>
            <a:off x="4600135" y="402743"/>
            <a:ext cx="32777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三、重力的大小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232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33030" y="1502409"/>
            <a:ext cx="6387892" cy="43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CN" altLang="en-US" sz="3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收集实验数据</a:t>
            </a:r>
          </a:p>
        </p:txBody>
      </p:sp>
      <p:sp>
        <p:nvSpPr>
          <p:cNvPr id="10" name="文本框 25"/>
          <p:cNvSpPr txBox="1"/>
          <p:nvPr/>
        </p:nvSpPr>
        <p:spPr>
          <a:xfrm>
            <a:off x="4600135" y="402743"/>
            <a:ext cx="32777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三、重力的大小</a:t>
            </a:r>
          </a:p>
        </p:txBody>
      </p:sp>
      <p:grpSp>
        <p:nvGrpSpPr>
          <p:cNvPr id="11" name="Group 3"/>
          <p:cNvGrpSpPr/>
          <p:nvPr/>
        </p:nvGrpSpPr>
        <p:grpSpPr bwMode="auto">
          <a:xfrm>
            <a:off x="2006353" y="1811045"/>
            <a:ext cx="7288567" cy="4643021"/>
            <a:chOff x="1344" y="1106"/>
            <a:chExt cx="3025" cy="2830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544" y="1106"/>
              <a:ext cx="763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i="1" dirty="0">
                  <a:latin typeface="Times New Roman" panose="02020603050405020304" pitchFamily="18" charset="0"/>
                </a:rPr>
                <a:t>G</a:t>
              </a:r>
              <a:r>
                <a:rPr lang="en-US" altLang="zh-CN" sz="1800" b="1" dirty="0">
                  <a:latin typeface="Times New Roman" panose="02020603050405020304" pitchFamily="18" charset="0"/>
                </a:rPr>
                <a:t>/N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733" y="3550"/>
              <a:ext cx="63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i="1" dirty="0">
                  <a:latin typeface="Times New Roman" panose="02020603050405020304" pitchFamily="18" charset="0"/>
                </a:rPr>
                <a:t>m</a:t>
              </a:r>
              <a:r>
                <a:rPr lang="en-US" altLang="zh-CN" sz="1800" b="1" dirty="0">
                  <a:latin typeface="Times New Roman" panose="02020603050405020304" pitchFamily="18" charset="0"/>
                </a:rPr>
                <a:t>/kg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344" y="3534"/>
              <a:ext cx="36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925" y="3552"/>
              <a:ext cx="4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latin typeface="Times New Roman" panose="02020603050405020304" pitchFamily="18" charset="0"/>
                </a:rPr>
                <a:t>0.1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453" y="3552"/>
              <a:ext cx="4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latin typeface="Times New Roman" panose="02020603050405020304" pitchFamily="18" charset="0"/>
                </a:rPr>
                <a:t>0.2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981" y="3552"/>
              <a:ext cx="4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latin typeface="Times New Roman" panose="02020603050405020304" pitchFamily="18" charset="0"/>
                </a:rPr>
                <a:t>0.3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461" y="3552"/>
              <a:ext cx="4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latin typeface="Times New Roman" panose="02020603050405020304" pitchFamily="18" charset="0"/>
                </a:rPr>
                <a:t>0.4</a:t>
              </a: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1344" y="2880"/>
              <a:ext cx="26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latin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22" name="Group 12"/>
            <p:cNvGrpSpPr/>
            <p:nvPr/>
          </p:nvGrpSpPr>
          <p:grpSpPr bwMode="auto">
            <a:xfrm>
              <a:off x="1536" y="1236"/>
              <a:ext cx="2111" cy="2316"/>
              <a:chOff x="1614" y="1152"/>
              <a:chExt cx="2111" cy="2316"/>
            </a:xfrm>
          </p:grpSpPr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1614" y="1152"/>
                <a:ext cx="0" cy="23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1720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1826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1931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Line 17"/>
              <p:cNvSpPr>
                <a:spLocks noChangeShapeType="1"/>
              </p:cNvSpPr>
              <p:nvPr/>
            </p:nvSpPr>
            <p:spPr bwMode="auto">
              <a:xfrm>
                <a:off x="2036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Line 18"/>
              <p:cNvSpPr>
                <a:spLocks noChangeShapeType="1"/>
              </p:cNvSpPr>
              <p:nvPr/>
            </p:nvSpPr>
            <p:spPr bwMode="auto">
              <a:xfrm>
                <a:off x="2143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19"/>
              <p:cNvSpPr>
                <a:spLocks noChangeShapeType="1"/>
              </p:cNvSpPr>
              <p:nvPr/>
            </p:nvSpPr>
            <p:spPr bwMode="auto">
              <a:xfrm>
                <a:off x="2247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20"/>
              <p:cNvSpPr>
                <a:spLocks noChangeShapeType="1"/>
              </p:cNvSpPr>
              <p:nvPr/>
            </p:nvSpPr>
            <p:spPr bwMode="auto">
              <a:xfrm>
                <a:off x="2353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Line 21"/>
              <p:cNvSpPr>
                <a:spLocks noChangeShapeType="1"/>
              </p:cNvSpPr>
              <p:nvPr/>
            </p:nvSpPr>
            <p:spPr bwMode="auto">
              <a:xfrm>
                <a:off x="2459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Line 22"/>
              <p:cNvSpPr>
                <a:spLocks noChangeShapeType="1"/>
              </p:cNvSpPr>
              <p:nvPr/>
            </p:nvSpPr>
            <p:spPr bwMode="auto">
              <a:xfrm>
                <a:off x="2564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23"/>
              <p:cNvSpPr>
                <a:spLocks noChangeShapeType="1"/>
              </p:cNvSpPr>
              <p:nvPr/>
            </p:nvSpPr>
            <p:spPr bwMode="auto">
              <a:xfrm>
                <a:off x="2670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24"/>
              <p:cNvSpPr>
                <a:spLocks noChangeShapeType="1"/>
              </p:cNvSpPr>
              <p:nvPr/>
            </p:nvSpPr>
            <p:spPr bwMode="auto">
              <a:xfrm>
                <a:off x="2775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25"/>
              <p:cNvSpPr>
                <a:spLocks noChangeShapeType="1"/>
              </p:cNvSpPr>
              <p:nvPr/>
            </p:nvSpPr>
            <p:spPr bwMode="auto">
              <a:xfrm>
                <a:off x="2881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26"/>
              <p:cNvSpPr>
                <a:spLocks noChangeShapeType="1"/>
              </p:cNvSpPr>
              <p:nvPr/>
            </p:nvSpPr>
            <p:spPr bwMode="auto">
              <a:xfrm>
                <a:off x="2986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Line 27"/>
              <p:cNvSpPr>
                <a:spLocks noChangeShapeType="1"/>
              </p:cNvSpPr>
              <p:nvPr/>
            </p:nvSpPr>
            <p:spPr bwMode="auto">
              <a:xfrm>
                <a:off x="3092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28"/>
              <p:cNvSpPr>
                <a:spLocks noChangeShapeType="1"/>
              </p:cNvSpPr>
              <p:nvPr/>
            </p:nvSpPr>
            <p:spPr bwMode="auto">
              <a:xfrm>
                <a:off x="3197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Line 29"/>
              <p:cNvSpPr>
                <a:spLocks noChangeShapeType="1"/>
              </p:cNvSpPr>
              <p:nvPr/>
            </p:nvSpPr>
            <p:spPr bwMode="auto">
              <a:xfrm>
                <a:off x="3408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30"/>
              <p:cNvSpPr>
                <a:spLocks noChangeShapeType="1"/>
              </p:cNvSpPr>
              <p:nvPr/>
            </p:nvSpPr>
            <p:spPr bwMode="auto">
              <a:xfrm>
                <a:off x="3303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Line 31"/>
              <p:cNvSpPr>
                <a:spLocks noChangeShapeType="1"/>
              </p:cNvSpPr>
              <p:nvPr/>
            </p:nvSpPr>
            <p:spPr bwMode="auto">
              <a:xfrm>
                <a:off x="3513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>
                <a:off x="3619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33"/>
              <p:cNvSpPr>
                <a:spLocks noChangeShapeType="1"/>
              </p:cNvSpPr>
              <p:nvPr/>
            </p:nvSpPr>
            <p:spPr bwMode="auto">
              <a:xfrm>
                <a:off x="3725" y="1297"/>
                <a:ext cx="0" cy="2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H="1">
              <a:off x="3752" y="1380"/>
              <a:ext cx="10" cy="2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>
              <a:off x="1536" y="2917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1536" y="2813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>
              <a:off x="1536" y="2708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1536" y="2603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>
              <a:off x="1536" y="2499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1536" y="2395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>
              <a:off x="1536" y="2290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1536" y="2186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1536" y="2081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>
              <a:off x="1536" y="1977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45"/>
            <p:cNvSpPr>
              <a:spLocks noChangeShapeType="1"/>
            </p:cNvSpPr>
            <p:nvPr/>
          </p:nvSpPr>
          <p:spPr bwMode="auto">
            <a:xfrm>
              <a:off x="1536" y="1871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46"/>
            <p:cNvSpPr>
              <a:spLocks noChangeShapeType="1"/>
            </p:cNvSpPr>
            <p:nvPr/>
          </p:nvSpPr>
          <p:spPr bwMode="auto">
            <a:xfrm>
              <a:off x="1536" y="1767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47"/>
            <p:cNvSpPr>
              <a:spLocks noChangeShapeType="1"/>
            </p:cNvSpPr>
            <p:nvPr/>
          </p:nvSpPr>
          <p:spPr bwMode="auto">
            <a:xfrm>
              <a:off x="1536" y="1662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48"/>
            <p:cNvSpPr>
              <a:spLocks noChangeShapeType="1"/>
            </p:cNvSpPr>
            <p:nvPr/>
          </p:nvSpPr>
          <p:spPr bwMode="auto">
            <a:xfrm>
              <a:off x="1536" y="3023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49"/>
            <p:cNvSpPr>
              <a:spLocks noChangeShapeType="1"/>
            </p:cNvSpPr>
            <p:nvPr/>
          </p:nvSpPr>
          <p:spPr bwMode="auto">
            <a:xfrm>
              <a:off x="1536" y="3126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50"/>
            <p:cNvSpPr>
              <a:spLocks noChangeShapeType="1"/>
            </p:cNvSpPr>
            <p:nvPr/>
          </p:nvSpPr>
          <p:spPr bwMode="auto">
            <a:xfrm>
              <a:off x="1536" y="3230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51"/>
            <p:cNvSpPr>
              <a:spLocks noChangeShapeType="1"/>
            </p:cNvSpPr>
            <p:nvPr/>
          </p:nvSpPr>
          <p:spPr bwMode="auto">
            <a:xfrm>
              <a:off x="1536" y="3336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52"/>
            <p:cNvSpPr>
              <a:spLocks noChangeShapeType="1"/>
            </p:cNvSpPr>
            <p:nvPr/>
          </p:nvSpPr>
          <p:spPr bwMode="auto">
            <a:xfrm>
              <a:off x="1536" y="3439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53"/>
            <p:cNvSpPr>
              <a:spLocks noChangeShapeType="1"/>
            </p:cNvSpPr>
            <p:nvPr/>
          </p:nvSpPr>
          <p:spPr bwMode="auto">
            <a:xfrm>
              <a:off x="1536" y="3543"/>
              <a:ext cx="2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2034" y="30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2562" y="24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3090" y="19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" name="Line 57"/>
            <p:cNvSpPr>
              <a:spLocks noChangeShapeType="1"/>
            </p:cNvSpPr>
            <p:nvPr/>
          </p:nvSpPr>
          <p:spPr bwMode="auto">
            <a:xfrm>
              <a:off x="1554" y="1572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58"/>
            <p:cNvSpPr>
              <a:spLocks noChangeShapeType="1"/>
            </p:cNvSpPr>
            <p:nvPr/>
          </p:nvSpPr>
          <p:spPr bwMode="auto">
            <a:xfrm>
              <a:off x="1543" y="1476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59"/>
            <p:cNvSpPr>
              <a:spLocks noChangeShapeType="1"/>
            </p:cNvSpPr>
            <p:nvPr/>
          </p:nvSpPr>
          <p:spPr bwMode="auto">
            <a:xfrm>
              <a:off x="1554" y="1380"/>
              <a:ext cx="22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Oval 60"/>
            <p:cNvSpPr>
              <a:spLocks noChangeArrowheads="1"/>
            </p:cNvSpPr>
            <p:nvPr/>
          </p:nvSpPr>
          <p:spPr bwMode="auto">
            <a:xfrm>
              <a:off x="3618" y="14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0" name="Line 61"/>
            <p:cNvSpPr>
              <a:spLocks noChangeShapeType="1"/>
            </p:cNvSpPr>
            <p:nvPr/>
          </p:nvSpPr>
          <p:spPr bwMode="auto">
            <a:xfrm flipV="1">
              <a:off x="1536" y="12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Text Box 62"/>
            <p:cNvSpPr txBox="1">
              <a:spLocks noChangeArrowheads="1"/>
            </p:cNvSpPr>
            <p:nvPr/>
          </p:nvSpPr>
          <p:spPr bwMode="auto">
            <a:xfrm>
              <a:off x="1344" y="2400"/>
              <a:ext cx="26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2" name="Text Box 63"/>
            <p:cNvSpPr txBox="1">
              <a:spLocks noChangeArrowheads="1"/>
            </p:cNvSpPr>
            <p:nvPr/>
          </p:nvSpPr>
          <p:spPr bwMode="auto">
            <a:xfrm>
              <a:off x="1344" y="1872"/>
              <a:ext cx="26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3" name="Text Box 64"/>
            <p:cNvSpPr txBox="1">
              <a:spLocks noChangeArrowheads="1"/>
            </p:cNvSpPr>
            <p:nvPr/>
          </p:nvSpPr>
          <p:spPr bwMode="auto">
            <a:xfrm>
              <a:off x="1344" y="1392"/>
              <a:ext cx="26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" name="Line 65"/>
            <p:cNvSpPr>
              <a:spLocks noChangeShapeType="1"/>
            </p:cNvSpPr>
            <p:nvPr/>
          </p:nvSpPr>
          <p:spPr bwMode="auto">
            <a:xfrm flipV="1">
              <a:off x="1536" y="1344"/>
              <a:ext cx="2208" cy="220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232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0" name="文本框 25"/>
          <p:cNvSpPr txBox="1"/>
          <p:nvPr/>
        </p:nvSpPr>
        <p:spPr>
          <a:xfrm>
            <a:off x="4600135" y="402743"/>
            <a:ext cx="32777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三、重力的大小</a:t>
            </a:r>
          </a:p>
        </p:txBody>
      </p:sp>
      <p:sp>
        <p:nvSpPr>
          <p:cNvPr id="11" name="矩形 10"/>
          <p:cNvSpPr/>
          <p:nvPr/>
        </p:nvSpPr>
        <p:spPr>
          <a:xfrm>
            <a:off x="1683434" y="2882435"/>
            <a:ext cx="8768862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/>
              <a:t>实验表明：</a:t>
            </a:r>
          </a:p>
          <a:p>
            <a:pPr>
              <a:lnSpc>
                <a:spcPct val="120000"/>
              </a:lnSpc>
            </a:pPr>
            <a:r>
              <a:rPr lang="zh-CN" altLang="en-US" sz="4000" dirty="0"/>
              <a:t>物体所受的重力跟它的质量成</a:t>
            </a:r>
            <a:r>
              <a:rPr lang="zh-CN" altLang="en-US" sz="4000" i="1" dirty="0"/>
              <a:t>正比</a:t>
            </a:r>
            <a:r>
              <a:rPr lang="zh-CN" altLang="en-US" sz="4000" dirty="0"/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4000" dirty="0"/>
              <a:t>比值为9.8</a:t>
            </a:r>
            <a:r>
              <a:rPr lang="en-US" altLang="zh-CN" sz="4000" dirty="0"/>
              <a:t>N/kg，</a:t>
            </a:r>
            <a:r>
              <a:rPr lang="zh-CN" altLang="en-US" sz="4000" dirty="0"/>
              <a:t>记为</a:t>
            </a:r>
            <a:r>
              <a:rPr lang="en-US" altLang="zh-CN" sz="4000" dirty="0"/>
              <a:t>g </a:t>
            </a:r>
            <a:r>
              <a:rPr lang="zh-CN" altLang="en-US" sz="4000" dirty="0"/>
              <a:t>，表示质量为</a:t>
            </a:r>
            <a:r>
              <a:rPr lang="en-US" altLang="zh-CN" sz="4000" dirty="0"/>
              <a:t>1kg</a:t>
            </a:r>
            <a:r>
              <a:rPr lang="zh-CN" altLang="en-US" sz="4000" dirty="0"/>
              <a:t>的物体所受重力为</a:t>
            </a:r>
            <a:r>
              <a:rPr lang="en-US" altLang="zh-CN" sz="4000" dirty="0"/>
              <a:t>9.8N</a:t>
            </a:r>
            <a:r>
              <a:rPr lang="zh-CN" altLang="en-US" sz="4000" dirty="0"/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</a:rPr>
              <a:t>在粗略计算时，</a:t>
            </a:r>
            <a:r>
              <a:rPr lang="en-US" altLang="zh-CN" sz="1400" dirty="0">
                <a:solidFill>
                  <a:srgbClr val="FFFFFF"/>
                </a:solidFill>
              </a:rPr>
              <a:t>g</a:t>
            </a:r>
            <a:r>
              <a:rPr lang="zh-CN" altLang="en-US" sz="1400" dirty="0">
                <a:solidFill>
                  <a:srgbClr val="FFFFFF"/>
                </a:solidFill>
              </a:rPr>
              <a:t>的值也可以取10</a:t>
            </a:r>
            <a:r>
              <a:rPr lang="en-US" altLang="zh-CN" sz="1400" dirty="0">
                <a:solidFill>
                  <a:srgbClr val="FFFFFF"/>
                </a:solidFill>
              </a:rPr>
              <a:t>N/kg</a:t>
            </a:r>
            <a:r>
              <a:rPr lang="zh-CN" altLang="en-US" sz="1400" dirty="0"/>
              <a:t> </a:t>
            </a:r>
            <a:endParaRPr lang="zh-CN" alt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97114" y="1334378"/>
            <a:ext cx="8675687" cy="1371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6000" b="1" i="1" dirty="0">
                <a:solidFill>
                  <a:srgbClr val="FF3300"/>
                </a:solidFill>
              </a:rPr>
              <a:t>重力跟质量有什么关系？</a:t>
            </a:r>
            <a:endParaRPr lang="zh-CN" altLang="en-US" b="1" dirty="0">
              <a:solidFill>
                <a:srgbClr val="FF3300"/>
              </a:solidFill>
            </a:endParaRPr>
          </a:p>
          <a:p>
            <a:endParaRPr lang="zh-CN" altLang="en-US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232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0" name="文本框 25"/>
          <p:cNvSpPr txBox="1"/>
          <p:nvPr/>
        </p:nvSpPr>
        <p:spPr>
          <a:xfrm>
            <a:off x="4600135" y="402743"/>
            <a:ext cx="32777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三、重力的大小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30578" y="1498232"/>
            <a:ext cx="10861422" cy="193899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/>
              <a:t>        </a:t>
            </a:r>
            <a:r>
              <a:rPr lang="zh-CN" altLang="en-US" sz="4000" dirty="0"/>
              <a:t>如果用</a:t>
            </a:r>
            <a:r>
              <a:rPr lang="en-US" altLang="zh-CN" sz="4000" i="1" dirty="0"/>
              <a:t>G</a:t>
            </a:r>
            <a:r>
              <a:rPr lang="zh-CN" altLang="en-US" sz="4000" dirty="0"/>
              <a:t>表示物体受到的重力，</a:t>
            </a:r>
            <a:r>
              <a:rPr lang="en-US" altLang="zh-CN" sz="4000" i="1" dirty="0"/>
              <a:t>m</a:t>
            </a:r>
            <a:r>
              <a:rPr lang="zh-CN" altLang="en-US" sz="4000" dirty="0"/>
              <a:t>表示物体的质量，</a:t>
            </a:r>
            <a:r>
              <a:rPr lang="en-US" altLang="zh-CN" sz="4000" i="1" dirty="0"/>
              <a:t>g</a:t>
            </a:r>
            <a:r>
              <a:rPr lang="zh-CN" altLang="en-US" sz="4000" dirty="0"/>
              <a:t>表示比值9.8</a:t>
            </a:r>
            <a:r>
              <a:rPr lang="en-US" altLang="zh-CN" sz="4000" dirty="0"/>
              <a:t>N/kg，</a:t>
            </a:r>
            <a:r>
              <a:rPr lang="zh-CN" altLang="en-US" sz="4000" dirty="0"/>
              <a:t>重力跟质量的关系可以写作：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155840" y="4560300"/>
            <a:ext cx="7620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/>
              <a:t>或</a:t>
            </a: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1336440" y="3671300"/>
          <a:ext cx="25908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公式 3.0" r:id="rId3" imgW="4511675" imgH="3996055" progId="Equations">
                  <p:embed/>
                </p:oleObj>
              </mc:Choice>
              <mc:Fallback>
                <p:oleObj name="Microsoft 公式 3.0" r:id="rId3" imgW="4511675" imgH="3996055" progId="Equations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6440" y="3671300"/>
                        <a:ext cx="2590800" cy="226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/>
        </p:nvGraphicFramePr>
        <p:xfrm>
          <a:off x="5265503" y="4304713"/>
          <a:ext cx="3462337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285105" imgH="2062480" progId="Equations">
                  <p:embed/>
                </p:oleObj>
              </mc:Choice>
              <mc:Fallback>
                <p:oleObj r:id="rId5" imgW="5285105" imgH="2062480" progId="Equations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65503" y="4304713"/>
                        <a:ext cx="3462337" cy="1322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232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0" name="文本框 25"/>
          <p:cNvSpPr txBox="1"/>
          <p:nvPr/>
        </p:nvSpPr>
        <p:spPr>
          <a:xfrm>
            <a:off x="4600135" y="402743"/>
            <a:ext cx="32777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三、重力的大小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334977" y="1206605"/>
            <a:ext cx="8309349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zh-CN" altLang="zh-CN" sz="3600" b="1" dirty="0">
                <a:latin typeface="+mj-ea"/>
                <a:ea typeface="+mj-ea"/>
              </a:rPr>
              <a:t>小红同学的质量</a:t>
            </a:r>
            <a:r>
              <a:rPr lang="en-US" altLang="zh-CN" sz="3600" b="1" dirty="0">
                <a:latin typeface="+mj-ea"/>
                <a:ea typeface="+mj-ea"/>
              </a:rPr>
              <a:t>50kg</a:t>
            </a:r>
            <a:r>
              <a:rPr lang="zh-CN" altLang="zh-CN" sz="3600" b="1" dirty="0">
                <a:latin typeface="+mj-ea"/>
                <a:ea typeface="+mj-ea"/>
              </a:rPr>
              <a:t>，请问她的体重</a:t>
            </a:r>
            <a:endParaRPr lang="en-US" altLang="zh-CN" sz="3600" b="1" dirty="0">
              <a:latin typeface="+mj-ea"/>
              <a:ea typeface="+mj-ea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zh-CN" altLang="zh-CN" sz="3600" b="1" dirty="0">
                <a:latin typeface="+mj-ea"/>
                <a:ea typeface="+mj-ea"/>
              </a:rPr>
              <a:t>是多少？</a:t>
            </a:r>
            <a:endParaRPr lang="en-US" altLang="zh-CN" sz="3600" b="1" dirty="0">
              <a:latin typeface="+mj-ea"/>
              <a:ea typeface="+mj-ea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endParaRPr lang="en-US" altLang="zh-CN" sz="3600" b="1" dirty="0">
              <a:latin typeface="+mj-ea"/>
              <a:ea typeface="+mj-ea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endParaRPr lang="en-US" altLang="zh-CN" sz="3600" b="1" dirty="0">
              <a:latin typeface="+mj-ea"/>
              <a:ea typeface="+mj-ea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zh-CN" altLang="zh-CN" sz="3600" b="1" dirty="0">
                <a:latin typeface="+mj-ea"/>
                <a:ea typeface="+mj-ea"/>
              </a:rPr>
              <a:t>小明的体重为</a:t>
            </a:r>
            <a:r>
              <a:rPr lang="en-US" altLang="zh-CN" sz="3600" b="1" dirty="0">
                <a:latin typeface="+mj-ea"/>
                <a:ea typeface="+mj-ea"/>
              </a:rPr>
              <a:t>441N</a:t>
            </a:r>
            <a:r>
              <a:rPr lang="zh-CN" altLang="zh-CN" sz="3600" b="1" dirty="0">
                <a:latin typeface="+mj-ea"/>
                <a:ea typeface="+mj-ea"/>
              </a:rPr>
              <a:t>，请问小明的质量</a:t>
            </a:r>
            <a:endParaRPr lang="en-US" altLang="zh-CN" sz="3600" b="1" dirty="0">
              <a:latin typeface="+mj-ea"/>
              <a:ea typeface="+mj-ea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zh-CN" altLang="zh-CN" sz="3600" b="1" dirty="0">
                <a:latin typeface="+mj-ea"/>
                <a:ea typeface="+mj-ea"/>
              </a:rPr>
              <a:t>是多少？</a:t>
            </a:r>
            <a:endParaRPr lang="en-US" altLang="zh-CN" sz="3600" b="1" dirty="0">
              <a:latin typeface="+mj-ea"/>
              <a:ea typeface="+mj-ea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endParaRPr lang="en-US" altLang="zh-CN" sz="3200" b="1" i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endParaRPr lang="en-US" altLang="zh-CN" sz="3200" b="1" i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-112544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232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0" name="文本框 25"/>
          <p:cNvSpPr txBox="1"/>
          <p:nvPr/>
        </p:nvSpPr>
        <p:spPr>
          <a:xfrm>
            <a:off x="4389120" y="388675"/>
            <a:ext cx="348878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三、重力的作用点</a:t>
            </a:r>
          </a:p>
        </p:txBody>
      </p:sp>
      <p:grpSp>
        <p:nvGrpSpPr>
          <p:cNvPr id="7" name="Group 5"/>
          <p:cNvGrpSpPr/>
          <p:nvPr/>
        </p:nvGrpSpPr>
        <p:grpSpPr bwMode="auto">
          <a:xfrm>
            <a:off x="1312393" y="981075"/>
            <a:ext cx="4343400" cy="2590800"/>
            <a:chOff x="240" y="192"/>
            <a:chExt cx="1872" cy="735"/>
          </a:xfrm>
        </p:grpSpPr>
        <p:pic>
          <p:nvPicPr>
            <p:cNvPr id="8" name="Picture 3" descr="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528"/>
              <a:ext cx="1872" cy="62"/>
            </a:xfrm>
            <a:prstGeom prst="rect">
              <a:avLst/>
            </a:prstGeom>
            <a:noFill/>
          </p:spPr>
        </p:pic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72" y="192"/>
              <a:ext cx="960" cy="735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zh-CN" altLang="en-US" sz="6000" kern="10" dirty="0">
                  <a:ln w="9525">
                    <a:rou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宋体" panose="02010600030101010101" pitchFamily="2" charset="-122"/>
                  <a:ea typeface="宋体" panose="02010600030101010101" pitchFamily="2" charset="-122"/>
                </a:rPr>
                <a:t>重心</a:t>
              </a:r>
            </a:p>
          </p:txBody>
        </p: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19551" y="4206777"/>
            <a:ext cx="7696200" cy="1920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/>
              <a:t>         重力在物体上的作用点叫做重心．可以认为物体各部分受到的重力作用集中于一点。</a:t>
            </a:r>
          </a:p>
        </p:txBody>
      </p:sp>
      <p:pic>
        <p:nvPicPr>
          <p:cNvPr id="12" name="图片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597" y="1310461"/>
            <a:ext cx="4895557" cy="26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-112544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232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0" name="文本框 25"/>
          <p:cNvSpPr txBox="1"/>
          <p:nvPr/>
        </p:nvSpPr>
        <p:spPr>
          <a:xfrm>
            <a:off x="4389120" y="388675"/>
            <a:ext cx="348878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三、重力的作用点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79833" y="1596341"/>
            <a:ext cx="9074320" cy="158432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质地均匀、外形规则的物体的重心，在它的</a:t>
            </a:r>
            <a:r>
              <a:rPr kumimoji="0" lang="zh-CN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几何中心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</a:p>
        </p:txBody>
      </p:sp>
      <p:grpSp>
        <p:nvGrpSpPr>
          <p:cNvPr id="12" name="Group 30"/>
          <p:cNvGrpSpPr/>
          <p:nvPr/>
        </p:nvGrpSpPr>
        <p:grpSpPr bwMode="auto">
          <a:xfrm>
            <a:off x="1381173" y="3434470"/>
            <a:ext cx="3036081" cy="2755315"/>
            <a:chOff x="1008" y="2352"/>
            <a:chExt cx="1392" cy="1104"/>
          </a:xfrm>
        </p:grpSpPr>
        <p:grpSp>
          <p:nvGrpSpPr>
            <p:cNvPr id="18" name="Group 31"/>
            <p:cNvGrpSpPr/>
            <p:nvPr/>
          </p:nvGrpSpPr>
          <p:grpSpPr bwMode="auto">
            <a:xfrm>
              <a:off x="1008" y="2352"/>
              <a:ext cx="1392" cy="1104"/>
              <a:chOff x="3168" y="2569"/>
              <a:chExt cx="1392" cy="1104"/>
            </a:xfrm>
          </p:grpSpPr>
          <p:grpSp>
            <p:nvGrpSpPr>
              <p:cNvPr id="20" name="Group 32"/>
              <p:cNvGrpSpPr/>
              <p:nvPr/>
            </p:nvGrpSpPr>
            <p:grpSpPr bwMode="auto">
              <a:xfrm>
                <a:off x="3168" y="2569"/>
                <a:ext cx="1392" cy="1104"/>
                <a:chOff x="3168" y="2544"/>
                <a:chExt cx="1392" cy="1104"/>
              </a:xfrm>
            </p:grpSpPr>
            <p:sp>
              <p:nvSpPr>
                <p:cNvPr id="22" name="AutoShape 33"/>
                <p:cNvSpPr>
                  <a:spLocks noChangeArrowheads="1"/>
                </p:cNvSpPr>
                <p:nvPr/>
              </p:nvSpPr>
              <p:spPr bwMode="auto">
                <a:xfrm>
                  <a:off x="3168" y="2544"/>
                  <a:ext cx="1392" cy="1104"/>
                </a:xfrm>
                <a:prstGeom prst="can">
                  <a:avLst>
                    <a:gd name="adj" fmla="val 25000"/>
                  </a:avLst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Oval 34"/>
                <p:cNvSpPr>
                  <a:spLocks noChangeArrowheads="1"/>
                </p:cNvSpPr>
                <p:nvPr/>
              </p:nvSpPr>
              <p:spPr bwMode="auto">
                <a:xfrm>
                  <a:off x="3168" y="3360"/>
                  <a:ext cx="1392" cy="28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Line 35"/>
                <p:cNvSpPr>
                  <a:spLocks noChangeShapeType="1"/>
                </p:cNvSpPr>
                <p:nvPr/>
              </p:nvSpPr>
              <p:spPr bwMode="auto">
                <a:xfrm>
                  <a:off x="3863" y="2705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" name="Text Box 36"/>
              <p:cNvSpPr txBox="1">
                <a:spLocks noChangeArrowheads="1"/>
              </p:cNvSpPr>
              <p:nvPr/>
            </p:nvSpPr>
            <p:spPr bwMode="auto">
              <a:xfrm>
                <a:off x="3888" y="3024"/>
                <a:ext cx="308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i="1">
                    <a:solidFill>
                      <a:srgbClr val="FF3300"/>
                    </a:solidFill>
                  </a:rPr>
                  <a:t>Ｃ</a:t>
                </a:r>
              </a:p>
            </p:txBody>
          </p:sp>
        </p:grpSp>
        <p:sp>
          <p:nvSpPr>
            <p:cNvPr id="19" name="Oval 37"/>
            <p:cNvSpPr>
              <a:spLocks noChangeArrowheads="1"/>
            </p:cNvSpPr>
            <p:nvPr/>
          </p:nvSpPr>
          <p:spPr bwMode="auto">
            <a:xfrm>
              <a:off x="1680" y="29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" name="Group 38"/>
          <p:cNvGrpSpPr/>
          <p:nvPr/>
        </p:nvGrpSpPr>
        <p:grpSpPr bwMode="auto">
          <a:xfrm>
            <a:off x="6184973" y="3334899"/>
            <a:ext cx="3099704" cy="2981496"/>
            <a:chOff x="3515" y="2659"/>
            <a:chExt cx="1152" cy="1104"/>
          </a:xfrm>
        </p:grpSpPr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3515" y="2659"/>
              <a:ext cx="1152" cy="1104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4059" y="3203"/>
              <a:ext cx="64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3300"/>
                </a:solidFill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4195" y="3067"/>
              <a:ext cx="32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-112544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232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0" name="文本框 25"/>
          <p:cNvSpPr txBox="1"/>
          <p:nvPr/>
        </p:nvSpPr>
        <p:spPr>
          <a:xfrm>
            <a:off x="4389120" y="388675"/>
            <a:ext cx="348878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三、重力的作用点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39815" y="1473896"/>
            <a:ext cx="42062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几何形状不规则的物体重心在哪里？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37" y="3246424"/>
            <a:ext cx="3857366" cy="3182511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822" y="2209523"/>
            <a:ext cx="4060200" cy="295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-112544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232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0" name="文本框 25"/>
          <p:cNvSpPr txBox="1"/>
          <p:nvPr/>
        </p:nvSpPr>
        <p:spPr>
          <a:xfrm>
            <a:off x="4389120" y="388675"/>
            <a:ext cx="348878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三、重力的作用点</a:t>
            </a:r>
          </a:p>
        </p:txBody>
      </p:sp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1843946" y="1516746"/>
            <a:ext cx="3811266" cy="390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266" y="1546125"/>
            <a:ext cx="4071486" cy="378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111748" y="5832789"/>
            <a:ext cx="4817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重心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不一定在物体上！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65600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5"/>
          <p:cNvSpPr txBox="1"/>
          <p:nvPr/>
        </p:nvSpPr>
        <p:spPr>
          <a:xfrm>
            <a:off x="5010539" y="402743"/>
            <a:ext cx="236093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观察与思考</a:t>
            </a:r>
          </a:p>
        </p:txBody>
      </p:sp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358" y="835726"/>
            <a:ext cx="3604320" cy="480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53102" y="5761463"/>
            <a:ext cx="3024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+mn-ea"/>
                <a:ea typeface="+mn-ea"/>
              </a:rPr>
              <a:t>高处的水往低处流</a:t>
            </a:r>
            <a:endParaRPr lang="en-US" altLang="zh-CN" sz="2000" b="1" dirty="0">
              <a:latin typeface="+mn-ea"/>
              <a:ea typeface="+mn-ea"/>
            </a:endParaRPr>
          </a:p>
        </p:txBody>
      </p:sp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941" y="893392"/>
            <a:ext cx="3714840" cy="463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176190" y="5775530"/>
            <a:ext cx="3456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+mn-ea"/>
                <a:ea typeface="+mn-ea"/>
              </a:rPr>
              <a:t>跳起来的人又回到了地面上</a:t>
            </a:r>
            <a:endParaRPr lang="en-US" altLang="zh-CN" sz="20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107" y="0"/>
            <a:ext cx="5318043" cy="3531244"/>
          </a:xfrm>
          <a:prstGeom prst="rect">
            <a:avLst/>
          </a:prstGeo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84851" cy="6867356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78" r="313" b="1"/>
          <a:stretch>
            <a:fillRect/>
          </a:stretch>
        </p:blipFill>
        <p:spPr>
          <a:xfrm>
            <a:off x="0" y="-40000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588477" y="2885449"/>
            <a:ext cx="7530051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defRPr/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谢谢观看！</a:t>
            </a:r>
          </a:p>
        </p:txBody>
      </p:sp>
      <p:sp>
        <p:nvSpPr>
          <p:cNvPr id="10" name="矩形 9"/>
          <p:cNvSpPr/>
          <p:nvPr/>
        </p:nvSpPr>
        <p:spPr>
          <a:xfrm>
            <a:off x="4253653" y="2949957"/>
            <a:ext cx="6846214" cy="2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65600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5"/>
          <p:cNvSpPr txBox="1"/>
          <p:nvPr/>
        </p:nvSpPr>
        <p:spPr>
          <a:xfrm>
            <a:off x="5010539" y="402743"/>
            <a:ext cx="236093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观察与思考</a:t>
            </a:r>
          </a:p>
        </p:txBody>
      </p:sp>
      <p:pic>
        <p:nvPicPr>
          <p:cNvPr id="24" name="Picture 3" descr="牛顿的故事2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092" y="1139483"/>
            <a:ext cx="3393538" cy="49236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413668" y="1324098"/>
            <a:ext cx="5387975" cy="4493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        </a:t>
            </a:r>
            <a:r>
              <a:rPr lang="zh-CN" altLang="en-US" sz="4400" dirty="0"/>
              <a:t>地球上的一切物体在失去支持的时候都要向地面降落．</a:t>
            </a:r>
          </a:p>
          <a:p>
            <a:pPr>
              <a:spcBef>
                <a:spcPct val="50000"/>
              </a:spcBef>
            </a:pPr>
            <a:r>
              <a:rPr lang="zh-CN" altLang="en-US" sz="4400" dirty="0"/>
              <a:t>    这是因为地球对它周围的物体有引力，能把它们拉向地面．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65600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5"/>
          <p:cNvSpPr txBox="1"/>
          <p:nvPr/>
        </p:nvSpPr>
        <p:spPr>
          <a:xfrm>
            <a:off x="5010540" y="402743"/>
            <a:ext cx="2071396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一、重力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grpSp>
        <p:nvGrpSpPr>
          <p:cNvPr id="26" name="Group 11"/>
          <p:cNvGrpSpPr/>
          <p:nvPr/>
        </p:nvGrpSpPr>
        <p:grpSpPr bwMode="auto">
          <a:xfrm>
            <a:off x="1294228" y="2025747"/>
            <a:ext cx="2053883" cy="1561515"/>
            <a:chOff x="1968" y="528"/>
            <a:chExt cx="1104" cy="864"/>
          </a:xfrm>
        </p:grpSpPr>
        <p:sp>
          <p:nvSpPr>
            <p:cNvPr id="27" name="Oval 3"/>
            <p:cNvSpPr>
              <a:spLocks noChangeArrowheads="1"/>
            </p:cNvSpPr>
            <p:nvPr/>
          </p:nvSpPr>
          <p:spPr bwMode="auto">
            <a:xfrm>
              <a:off x="2112" y="720"/>
              <a:ext cx="768" cy="672"/>
            </a:xfrm>
            <a:prstGeom prst="ellipse">
              <a:avLst/>
            </a:prstGeom>
            <a:solidFill>
              <a:srgbClr val="FF3300"/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1968" y="672"/>
              <a:ext cx="576" cy="9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2544" y="720"/>
              <a:ext cx="192" cy="19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2592" y="672"/>
              <a:ext cx="480" cy="1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2544" y="528"/>
              <a:ext cx="48" cy="240"/>
            </a:xfrm>
            <a:prstGeom prst="ellipse">
              <a:avLst/>
            </a:prstGeom>
            <a:solidFill>
              <a:srgbClr val="996633"/>
            </a:soli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624095" y="1280160"/>
            <a:ext cx="7567905" cy="37856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/>
              <a:t>地面附近的物体由于地球的吸引而受到的力叫做</a:t>
            </a:r>
            <a:r>
              <a:rPr lang="zh-CN" altLang="en-US" sz="4000" b="1" dirty="0">
                <a:solidFill>
                  <a:srgbClr val="FF0000"/>
                </a:solidFill>
              </a:rPr>
              <a:t>重力</a:t>
            </a:r>
            <a:endParaRPr lang="zh-CN" altLang="en-US" sz="2800" dirty="0"/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</a:rPr>
              <a:t>注：①地球上的任何物体，无论运动还是静止都受到重力作用。</a:t>
            </a: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</a:rPr>
              <a:t>②严格地说，重力并</a:t>
            </a:r>
            <a:r>
              <a:rPr lang="zh-CN" altLang="en-US" sz="3200" b="1" dirty="0">
                <a:solidFill>
                  <a:schemeClr val="tx2"/>
                </a:solidFill>
              </a:rPr>
              <a:t>不完全是</a:t>
            </a:r>
            <a:r>
              <a:rPr lang="zh-CN" altLang="en-US" sz="3200" dirty="0">
                <a:solidFill>
                  <a:schemeClr val="tx2"/>
                </a:solidFill>
              </a:rPr>
              <a:t>地球的吸引力，而是地球吸引力的一个分力。</a:t>
            </a: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275034" y="3029708"/>
            <a:ext cx="0" cy="1676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1286437" y="893128"/>
            <a:ext cx="2950108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dirty="0">
                <a:ea typeface="隶书" panose="02010509060101010101" pitchFamily="49" charset="-122"/>
              </a:rPr>
              <a:t>重力定义</a:t>
            </a:r>
          </a:p>
        </p:txBody>
      </p:sp>
      <p:sp>
        <p:nvSpPr>
          <p:cNvPr id="47" name="WordArt 17"/>
          <p:cNvSpPr>
            <a:spLocks noChangeArrowheads="1" noChangeShapeType="1" noTextEdit="1"/>
          </p:cNvSpPr>
          <p:nvPr/>
        </p:nvSpPr>
        <p:spPr bwMode="auto">
          <a:xfrm>
            <a:off x="900114" y="5734050"/>
            <a:ext cx="692693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25400">
                  <a:solidFill>
                    <a:schemeClr val="tx1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新魏" panose="02010800040101010101" charset="-122"/>
              </a:rPr>
              <a:t>举例：与重力有关的现象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45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65600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5"/>
          <p:cNvSpPr txBox="1"/>
          <p:nvPr/>
        </p:nvSpPr>
        <p:spPr>
          <a:xfrm>
            <a:off x="5010540" y="402743"/>
            <a:ext cx="2071396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一、重力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pic>
        <p:nvPicPr>
          <p:cNvPr id="55" name="Picture 3" descr="重力的作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15" y="1392701"/>
            <a:ext cx="4698608" cy="4201258"/>
          </a:xfrm>
          <a:prstGeom prst="rect">
            <a:avLst/>
          </a:prstGeom>
          <a:noFill/>
        </p:spPr>
      </p:pic>
      <p:pic>
        <p:nvPicPr>
          <p:cNvPr id="98" name="Picture 4" descr="200581510275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096" y="1392700"/>
            <a:ext cx="5599764" cy="4200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654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5"/>
          <p:cNvSpPr txBox="1"/>
          <p:nvPr/>
        </p:nvSpPr>
        <p:spPr>
          <a:xfrm>
            <a:off x="4600135" y="402743"/>
            <a:ext cx="32777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二、重力的方向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568482" y="1422009"/>
            <a:ext cx="6868552" cy="31393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/>
              <a:t>　　     </a:t>
            </a:r>
            <a:r>
              <a:rPr lang="zh-CN" altLang="en-US" sz="3600" b="1" dirty="0"/>
              <a:t>用一根线把物体悬挂起来，物体静止时，线的方向跟重力方向一致，这样的线称为重垂线。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/>
              <a:t>        重力的方向是</a:t>
            </a:r>
            <a:r>
              <a:rPr lang="zh-CN" altLang="en-US" sz="3600" b="1" dirty="0">
                <a:solidFill>
                  <a:srgbClr val="FF0000"/>
                </a:solidFill>
              </a:rPr>
              <a:t>竖直向下</a:t>
            </a:r>
            <a:r>
              <a:rPr lang="zh-CN" altLang="en-US" sz="3600" b="1" dirty="0"/>
              <a:t>的。而不是垂直向下！！！</a:t>
            </a:r>
          </a:p>
        </p:txBody>
      </p:sp>
      <p:pic>
        <p:nvPicPr>
          <p:cNvPr id="8" name="Picture 7" descr="200904111404217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390" y="2411169"/>
            <a:ext cx="2592387" cy="324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654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5"/>
          <p:cNvSpPr txBox="1"/>
          <p:nvPr/>
        </p:nvSpPr>
        <p:spPr>
          <a:xfrm>
            <a:off x="4600135" y="402743"/>
            <a:ext cx="32777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二、重力的方向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grpSp>
        <p:nvGrpSpPr>
          <p:cNvPr id="16" name="组合 1"/>
          <p:cNvGrpSpPr/>
          <p:nvPr/>
        </p:nvGrpSpPr>
        <p:grpSpPr bwMode="auto">
          <a:xfrm>
            <a:off x="2166425" y="1139484"/>
            <a:ext cx="7441809" cy="5008098"/>
            <a:chOff x="2146270" y="2708921"/>
            <a:chExt cx="3097956" cy="3409628"/>
          </a:xfrm>
        </p:grpSpPr>
        <p:pic>
          <p:nvPicPr>
            <p:cNvPr id="17" name="Picture 3" descr="spac05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270" y="2848071"/>
              <a:ext cx="3097956" cy="31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 descr="PE01981_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907" y="3020955"/>
              <a:ext cx="683176" cy="88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 descr="BD06711_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937" y="4493368"/>
              <a:ext cx="538260" cy="62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anim03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052" y="2708921"/>
              <a:ext cx="496855" cy="62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2492769" y="2978839"/>
              <a:ext cx="910901" cy="42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北极熊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4252466" y="3332989"/>
              <a:ext cx="786687" cy="42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中国人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2146270" y="5253058"/>
              <a:ext cx="1008973" cy="42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阿根廷人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900524" y="5568534"/>
              <a:ext cx="1010442" cy="42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南极企鹅</a:t>
              </a:r>
            </a:p>
          </p:txBody>
        </p:sp>
        <p:pic>
          <p:nvPicPr>
            <p:cNvPr id="25" name="Picture 11" descr="未命名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861" y="5621244"/>
              <a:ext cx="414046" cy="49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V="1">
              <a:off x="2575578" y="4529122"/>
              <a:ext cx="662474" cy="31203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H="1" flipV="1">
              <a:off x="3486479" y="5049180"/>
              <a:ext cx="0" cy="72808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H="1">
              <a:off x="3569289" y="3384995"/>
              <a:ext cx="538260" cy="78008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3403670" y="3176972"/>
              <a:ext cx="0" cy="93610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3279456" y="4217088"/>
              <a:ext cx="289832" cy="48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256289" y="2723037"/>
            <a:ext cx="50217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+mn-ea"/>
                <a:ea typeface="+mn-ea"/>
              </a:rPr>
              <a:t>“下”在哪里？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654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5"/>
          <p:cNvSpPr txBox="1"/>
          <p:nvPr/>
        </p:nvSpPr>
        <p:spPr>
          <a:xfrm>
            <a:off x="4600135" y="402743"/>
            <a:ext cx="32777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二、重力的方向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557" y="1179880"/>
            <a:ext cx="1984796" cy="4223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87" y="2148933"/>
            <a:ext cx="5347916" cy="3084248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52382" y="1265238"/>
            <a:ext cx="41520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+mn-ea"/>
                <a:ea typeface="+mn-ea"/>
              </a:rPr>
              <a:t>重力方向竖直向下的应用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80575" y="5745080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+mn-ea"/>
                <a:ea typeface="+mn-ea"/>
              </a:rPr>
              <a:t>平面是否水平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30480" y="5829486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+mn-ea"/>
                <a:ea typeface="+mn-ea"/>
              </a:rPr>
              <a:t>墙壁是否竖直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72" t="278" r="313" b="1"/>
          <a:stretch>
            <a:fillRect/>
          </a:stretch>
        </p:blipFill>
        <p:spPr>
          <a:xfrm rot="5400000" flipV="1">
            <a:off x="8470951" y="3136951"/>
            <a:ext cx="31877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>
            <a:off x="0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65492" y="683120"/>
            <a:ext cx="453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5"/>
          <p:cNvSpPr txBox="1"/>
          <p:nvPr/>
        </p:nvSpPr>
        <p:spPr>
          <a:xfrm>
            <a:off x="4600135" y="402743"/>
            <a:ext cx="32777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prstClr val="black"/>
                </a:solidFill>
              </a:rPr>
              <a:t>三、重力的大小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92" t="278" r="313" b="1"/>
          <a:stretch>
            <a:fillRect/>
          </a:stretch>
        </p:blipFill>
        <p:spPr>
          <a:xfrm rot="16200000" flipV="1">
            <a:off x="412697" y="-412699"/>
            <a:ext cx="3429000" cy="4254398"/>
          </a:xfrm>
          <a:custGeom>
            <a:avLst/>
            <a:gdLst>
              <a:gd name="connsiteX0" fmla="*/ 6878636 w 6878636"/>
              <a:gd name="connsiteY0" fmla="*/ 4267200 h 4267200"/>
              <a:gd name="connsiteX1" fmla="*/ 6878636 w 6878636"/>
              <a:gd name="connsiteY1" fmla="*/ 0 h 4267200"/>
              <a:gd name="connsiteX2" fmla="*/ 0 w 6878636"/>
              <a:gd name="connsiteY2" fmla="*/ 0 h 4267200"/>
              <a:gd name="connsiteX3" fmla="*/ 0 w 6878636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8636" h="4267200">
                <a:moveTo>
                  <a:pt x="6878636" y="4267200"/>
                </a:moveTo>
                <a:lnTo>
                  <a:pt x="687863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32" name="TextBox 31"/>
          <p:cNvSpPr txBox="1"/>
          <p:nvPr/>
        </p:nvSpPr>
        <p:spPr>
          <a:xfrm>
            <a:off x="2482728" y="1223586"/>
            <a:ext cx="902464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大量的生活经验告诉我们，质量不同的物体所受的重力大小不同。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93500" y="3049285"/>
            <a:ext cx="3267001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如何找出地球附近的物体所受的重力跟它的质量之间的关系呢？</a:t>
            </a:r>
          </a:p>
        </p:txBody>
      </p:sp>
      <p:pic>
        <p:nvPicPr>
          <p:cNvPr id="34" name="Picture 4" descr="IMG_019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629" y="2582756"/>
            <a:ext cx="6062097" cy="386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Q4ZTU5ODE3MmZlYTU4MWEyZDgxZmI4NzgxNWUzM2EifQ=="/>
</p:tagLst>
</file>

<file path=ppt/theme/theme1.xml><?xml version="1.0" encoding="utf-8"?>
<a:theme xmlns:a="http://schemas.openxmlformats.org/drawingml/2006/main" name="包图主题2">
  <a:themeElements>
    <a:clrScheme name="自定义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464C"/>
      </a:accent1>
      <a:accent2>
        <a:srgbClr val="EE464C"/>
      </a:accent2>
      <a:accent3>
        <a:srgbClr val="EE464C"/>
      </a:accent3>
      <a:accent4>
        <a:srgbClr val="EE464C"/>
      </a:accent4>
      <a:accent5>
        <a:srgbClr val="EE464C"/>
      </a:accent5>
      <a:accent6>
        <a:srgbClr val="EE464C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559</Words>
  <Application>Microsoft Office PowerPoint</Application>
  <PresentationFormat>宽屏</PresentationFormat>
  <Paragraphs>107</Paragraphs>
  <Slides>20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等线</vt:lpstr>
      <vt:lpstr>华文新魏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包图主题2</vt:lpstr>
      <vt:lpstr>公式</vt:lpstr>
      <vt:lpstr>Microsoft 公式 3.0</vt:lpstr>
      <vt:lpstr>Equations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商业融资</dc:title>
  <dc:creator>第一PPT</dc:creator>
  <cp:keywords>www.1ppt.com</cp:keywords>
  <dc:description>www.1ppt.com</dc:description>
  <cp:lastModifiedBy>焦壮壮</cp:lastModifiedBy>
  <cp:revision>111</cp:revision>
  <dcterms:created xsi:type="dcterms:W3CDTF">2017-09-05T03:25:00Z</dcterms:created>
  <dcterms:modified xsi:type="dcterms:W3CDTF">2022-10-14T01:44:57Z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2052-11.1.0.12313</vt:lpwstr>
  </property>
  <property fmtid="{D5CDD505-2E9C-101B-9397-08002B2CF9AE}" pid="4" name="ICV">
    <vt:lpwstr>5FC14D1821B746E3936EC4EB6B32B6B6</vt:lpwstr>
  </property>
</Properties>
</file>