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theme/theme6.xml" ContentType="application/vnd.openxmlformats-officedocument.theme+xml"/>
  <Override PartName="/ppt/slideLayouts/slideLayout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  <p:sldMasterId id="2147483655" r:id="rId2"/>
    <p:sldMasterId id="2147483699" r:id="rId3"/>
    <p:sldMasterId id="2147483693" r:id="rId4"/>
    <p:sldMasterId id="2147483697" r:id="rId5"/>
    <p:sldMasterId id="2147483701" r:id="rId6"/>
    <p:sldMasterId id="2147483703" r:id="rId7"/>
  </p:sldMasterIdLst>
  <p:notesMasterIdLst>
    <p:notesMasterId r:id="rId28"/>
  </p:notesMasterIdLst>
  <p:handoutMasterIdLst>
    <p:handoutMasterId r:id="rId29"/>
  </p:handoutMasterIdLst>
  <p:sldIdLst>
    <p:sldId id="758" r:id="rId8"/>
    <p:sldId id="742" r:id="rId9"/>
    <p:sldId id="793" r:id="rId10"/>
    <p:sldId id="798" r:id="rId11"/>
    <p:sldId id="743" r:id="rId12"/>
    <p:sldId id="820" r:id="rId13"/>
    <p:sldId id="823" r:id="rId14"/>
    <p:sldId id="827" r:id="rId15"/>
    <p:sldId id="828" r:id="rId16"/>
    <p:sldId id="824" r:id="rId17"/>
    <p:sldId id="822" r:id="rId18"/>
    <p:sldId id="829" r:id="rId19"/>
    <p:sldId id="831" r:id="rId20"/>
    <p:sldId id="830" r:id="rId21"/>
    <p:sldId id="832" r:id="rId22"/>
    <p:sldId id="745" r:id="rId23"/>
    <p:sldId id="802" r:id="rId24"/>
    <p:sldId id="833" r:id="rId25"/>
    <p:sldId id="834" r:id="rId26"/>
    <p:sldId id="83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标题" id="{548E6020-DE2C-4A43-8C4A-E92BE1952416}">
          <p14:sldIdLst>
            <p14:sldId id="758"/>
          </p14:sldIdLst>
        </p14:section>
        <p14:section name="第一节" id="{ABE32A67-855C-4C75-A5DB-E6B95633603C}">
          <p14:sldIdLst>
            <p14:sldId id="742"/>
            <p14:sldId id="793"/>
            <p14:sldId id="798"/>
          </p14:sldIdLst>
        </p14:section>
        <p14:section name="第二节" id="{56C34F8D-FCC3-489D-BA24-9FB20BF17795}">
          <p14:sldIdLst>
            <p14:sldId id="743"/>
            <p14:sldId id="820"/>
            <p14:sldId id="823"/>
            <p14:sldId id="827"/>
            <p14:sldId id="828"/>
            <p14:sldId id="824"/>
            <p14:sldId id="822"/>
            <p14:sldId id="829"/>
            <p14:sldId id="831"/>
            <p14:sldId id="830"/>
            <p14:sldId id="832"/>
          </p14:sldIdLst>
        </p14:section>
        <p14:section name="第三节" id="{3C752305-072C-44D6-89DC-E64C5B7EAC2E}">
          <p14:sldIdLst>
            <p14:sldId id="745"/>
            <p14:sldId id="802"/>
            <p14:sldId id="833"/>
            <p14:sldId id="834"/>
            <p14:sldId id="8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杨 伟洲" initials="杨" lastIdx="1" clrIdx="0">
    <p:extLst>
      <p:ext uri="{19B8F6BF-5375-455C-9EA6-DF929625EA0E}">
        <p15:presenceInfo xmlns:p15="http://schemas.microsoft.com/office/powerpoint/2012/main" userId="42218d51efea374b" providerId="Windows Live"/>
      </p:ext>
    </p:extLst>
  </p:cmAuthor>
  <p:cmAuthor id="2" name="Fish Zheng" initials="FZ" lastIdx="1" clrIdx="1">
    <p:extLst>
      <p:ext uri="{19B8F6BF-5375-455C-9EA6-DF929625EA0E}">
        <p15:presenceInfo xmlns:p15="http://schemas.microsoft.com/office/powerpoint/2012/main" userId="784d355a392b2c52" providerId="Windows Live"/>
      </p:ext>
    </p:extLst>
  </p:cmAuthor>
  <p:cmAuthor id="3" name="葭丑97" initials="葭丑97" lastIdx="1" clrIdx="2">
    <p:extLst>
      <p:ext uri="{19B8F6BF-5375-455C-9EA6-DF929625EA0E}">
        <p15:presenceInfo xmlns:p15="http://schemas.microsoft.com/office/powerpoint/2012/main" userId="葭丑9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79F07"/>
    <a:srgbClr val="6AABF7"/>
    <a:srgbClr val="ED1307"/>
    <a:srgbClr val="8CA7BA"/>
    <a:srgbClr val="4D7C2B"/>
    <a:srgbClr val="4D7C2C"/>
    <a:srgbClr val="7F7F7F"/>
    <a:srgbClr val="595959"/>
    <a:srgbClr val="330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3601" autoAdjust="0"/>
  </p:normalViewPr>
  <p:slideViewPr>
    <p:cSldViewPr snapToGrid="0">
      <p:cViewPr varScale="1">
        <p:scale>
          <a:sx n="75" d="100"/>
          <a:sy n="75" d="100"/>
        </p:scale>
        <p:origin x="58" y="2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24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4634A0E-BB9A-45D0-B099-39AA7321DD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1E4A8A3-BC4C-464F-BA61-73BB9A4FEF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E681-4441-49A3-A8BC-87FA53628F24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4D458A5-2E2F-4167-AEDA-C5DBE3CD47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1355C46-BCEA-4694-BEFC-D2A7A70F04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DC17E-6116-4804-9F22-6C9686B4D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198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99999-22BB-4EB1-820B-6F546983B52B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75D99-2AE7-49F1-BB03-59E2BF557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86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08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21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211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607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973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179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403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967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232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947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88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93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267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73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132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366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345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93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228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54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 userDrawn="1"/>
        </p:nvSpPr>
        <p:spPr>
          <a:xfrm>
            <a:off x="0" y="-20782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  <p:extLst>
      <p:ext uri="{BB962C8B-B14F-4D97-AF65-F5344CB8AC3E}">
        <p14:creationId xmlns:p14="http://schemas.microsoft.com/office/powerpoint/2010/main" val="366770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 userDrawn="1"/>
        </p:nvSpPr>
        <p:spPr>
          <a:xfrm>
            <a:off x="0" y="-20782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  <p:extLst>
      <p:ext uri="{BB962C8B-B14F-4D97-AF65-F5344CB8AC3E}">
        <p14:creationId xmlns:p14="http://schemas.microsoft.com/office/powerpoint/2010/main" val="391659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2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12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13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6018B3DD-B529-4926-8E6C-2CC7F62256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58" y="1553197"/>
            <a:ext cx="5455920" cy="3751606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E04A9A1F-BA7A-453B-82A8-A3A0C6A60F41}"/>
              </a:ext>
            </a:extLst>
          </p:cNvPr>
          <p:cNvSpPr/>
          <p:nvPr userDrawn="1"/>
        </p:nvSpPr>
        <p:spPr>
          <a:xfrm>
            <a:off x="6690872" y="1934306"/>
            <a:ext cx="1264920" cy="12649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8BEBF75D-57D8-4BAD-BAE3-8C114FDFFDB0}"/>
              </a:ext>
            </a:extLst>
          </p:cNvPr>
          <p:cNvSpPr/>
          <p:nvPr userDrawn="1"/>
        </p:nvSpPr>
        <p:spPr>
          <a:xfrm>
            <a:off x="8547551" y="1934306"/>
            <a:ext cx="1264920" cy="1264920"/>
          </a:xfrm>
          <a:prstGeom prst="roundRect">
            <a:avLst/>
          </a:prstGeom>
          <a:solidFill>
            <a:srgbClr val="F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08664038-4691-4712-A5A1-1E22F83073EE}"/>
              </a:ext>
            </a:extLst>
          </p:cNvPr>
          <p:cNvSpPr/>
          <p:nvPr userDrawn="1"/>
        </p:nvSpPr>
        <p:spPr>
          <a:xfrm>
            <a:off x="6690872" y="3532825"/>
            <a:ext cx="1264920" cy="1264920"/>
          </a:xfrm>
          <a:prstGeom prst="roundRect">
            <a:avLst/>
          </a:prstGeom>
          <a:solidFill>
            <a:srgbClr val="4D7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5279E619-F922-4E53-9D3C-7F5AF3E88D90}"/>
              </a:ext>
            </a:extLst>
          </p:cNvPr>
          <p:cNvSpPr/>
          <p:nvPr userDrawn="1"/>
        </p:nvSpPr>
        <p:spPr>
          <a:xfrm>
            <a:off x="8547551" y="3532825"/>
            <a:ext cx="1264920" cy="1264920"/>
          </a:xfrm>
          <a:prstGeom prst="roundRect">
            <a:avLst/>
          </a:prstGeom>
          <a:solidFill>
            <a:srgbClr val="ED1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70358686-23EA-4DF4-A55E-C546A65FEDD0}"/>
              </a:ext>
            </a:extLst>
          </p:cNvPr>
          <p:cNvSpPr/>
          <p:nvPr userDrawn="1"/>
        </p:nvSpPr>
        <p:spPr>
          <a:xfrm>
            <a:off x="10404230" y="1934306"/>
            <a:ext cx="1264920" cy="1264920"/>
          </a:xfrm>
          <a:prstGeom prst="round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BF65B024-665A-468B-A584-FE32AE346753}"/>
              </a:ext>
            </a:extLst>
          </p:cNvPr>
          <p:cNvSpPr/>
          <p:nvPr userDrawn="1"/>
        </p:nvSpPr>
        <p:spPr>
          <a:xfrm>
            <a:off x="10404230" y="3564987"/>
            <a:ext cx="1264920" cy="1264920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9505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6602065-9875-489D-9807-49A056F14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4D4825-E8D7-49E3-9C98-FB2E3CB1C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1815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3F86B09-B3B2-4929-8AFA-0D482DD57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404" y="0"/>
            <a:ext cx="4571596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453F092-522E-40A2-8003-5D3AC18E49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5000">
                <a:schemeClr val="bg1"/>
              </a:gs>
              <a:gs pos="85000">
                <a:schemeClr val="bg1">
                  <a:alpha val="80000"/>
                </a:schemeClr>
              </a:gs>
              <a:gs pos="100000">
                <a:schemeClr val="bg1"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FF38AC8-F3CA-4436-9A6E-902517F9E7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3677" y="355525"/>
            <a:ext cx="1884100" cy="585455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05343FAA-8F85-4B5E-87D8-F7BBBFD463B9}"/>
              </a:ext>
            </a:extLst>
          </p:cNvPr>
          <p:cNvSpPr/>
          <p:nvPr userDrawn="1"/>
        </p:nvSpPr>
        <p:spPr>
          <a:xfrm>
            <a:off x="10116273" y="474561"/>
            <a:ext cx="1632031" cy="466419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376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3D9DF43-B422-4636-94BA-82CEAFD0F1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38636"/>
            <a:ext cx="12192000" cy="251936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453F092-522E-40A2-8003-5D3AC18E49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5000">
                <a:srgbClr val="FFFFFF">
                  <a:alpha val="90000"/>
                </a:srgbClr>
              </a:gs>
              <a:gs pos="0">
                <a:schemeClr val="bg1"/>
              </a:gs>
              <a:gs pos="100000">
                <a:schemeClr val="bg1">
                  <a:alpha val="7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00291B-8BA3-4F35-BC1C-13F01FFA7C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3677" y="355525"/>
            <a:ext cx="1884100" cy="58545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A8A9118-8406-4029-AB2D-D28B70CB3576}"/>
              </a:ext>
            </a:extLst>
          </p:cNvPr>
          <p:cNvSpPr/>
          <p:nvPr userDrawn="1"/>
        </p:nvSpPr>
        <p:spPr>
          <a:xfrm>
            <a:off x="10023677" y="355525"/>
            <a:ext cx="1884100" cy="58545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09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8D2BD36-3D47-4D99-B6C3-81D3D6BFCE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>
            <a:off x="0" y="4338636"/>
            <a:ext cx="12192000" cy="251936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453F092-522E-40A2-8003-5D3AC18E49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0000">
                <a:srgbClr val="FFFFFF">
                  <a:alpha val="90000"/>
                </a:srgbClr>
              </a:gs>
              <a:gs pos="0">
                <a:schemeClr val="bg1"/>
              </a:gs>
              <a:gs pos="100000">
                <a:schemeClr val="bg1">
                  <a:alpha val="7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AB625B6-113E-4E4E-8A5C-EAC3AC76A4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3677" y="355525"/>
            <a:ext cx="1884100" cy="58545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E0FF0B4-088E-4516-B142-26ED301CED02}"/>
              </a:ext>
            </a:extLst>
          </p:cNvPr>
          <p:cNvSpPr/>
          <p:nvPr userDrawn="1"/>
        </p:nvSpPr>
        <p:spPr>
          <a:xfrm>
            <a:off x="10023677" y="438477"/>
            <a:ext cx="1884100" cy="58545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-7422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  <p:extLst>
      <p:ext uri="{BB962C8B-B14F-4D97-AF65-F5344CB8AC3E}">
        <p14:creationId xmlns:p14="http://schemas.microsoft.com/office/powerpoint/2010/main" val="42476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AF3B9AB-1E44-43AF-8DA8-081789A41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38636"/>
            <a:ext cx="12192000" cy="251936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453F092-522E-40A2-8003-5D3AC18E49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5000">
                <a:schemeClr val="bg1"/>
              </a:gs>
              <a:gs pos="100000">
                <a:schemeClr val="bg1">
                  <a:alpha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1BE352C-3268-4B92-91C0-56787537E2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3677" y="355525"/>
            <a:ext cx="1884100" cy="58545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8CA293C-B017-4FBF-AE61-74B125CE9973}"/>
              </a:ext>
            </a:extLst>
          </p:cNvPr>
          <p:cNvSpPr/>
          <p:nvPr userDrawn="1"/>
        </p:nvSpPr>
        <p:spPr>
          <a:xfrm>
            <a:off x="10023677" y="438477"/>
            <a:ext cx="1884100" cy="58545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59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1D9CF8D-7708-4DC5-9546-BF542AC85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38636"/>
            <a:ext cx="12192000" cy="251936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453F092-522E-40A2-8003-5D3AC18E49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bg1">
                  <a:alpha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17F8FF0-0784-4C14-B90A-E48BCCB726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3677" y="355525"/>
            <a:ext cx="1884100" cy="58545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67EB477-DF0F-4121-B91D-04EC00BD6B87}"/>
              </a:ext>
            </a:extLst>
          </p:cNvPr>
          <p:cNvSpPr/>
          <p:nvPr userDrawn="1"/>
        </p:nvSpPr>
        <p:spPr>
          <a:xfrm>
            <a:off x="10023677" y="438477"/>
            <a:ext cx="1884100" cy="58545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13359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  <p:extLst>
      <p:ext uri="{BB962C8B-B14F-4D97-AF65-F5344CB8AC3E}">
        <p14:creationId xmlns:p14="http://schemas.microsoft.com/office/powerpoint/2010/main" val="369786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5C9A519-2CE1-4493-BBED-8403C51F93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0166" y="1"/>
            <a:ext cx="8971834" cy="6857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0ECADE0-136B-4331-AFDB-39AF67408217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4446B3-E2BE-4CA1-AD4C-F2519F4376A8}"/>
              </a:ext>
            </a:extLst>
          </p:cNvPr>
          <p:cNvSpPr txBox="1"/>
          <p:nvPr/>
        </p:nvSpPr>
        <p:spPr>
          <a:xfrm>
            <a:off x="466432" y="2505670"/>
            <a:ext cx="8161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spc="1000" dirty="0">
                <a:solidFill>
                  <a:srgbClr val="ED1307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5400" b="1" spc="1000" dirty="0">
                <a:solidFill>
                  <a:srgbClr val="ED1307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、压 强</a:t>
            </a:r>
            <a:endParaRPr kumimoji="0" lang="zh-CN" altLang="en-US" sz="5400" b="1" i="0" u="none" strike="noStrike" kern="1200" cap="none" spc="1000" normalizeH="0" noProof="0" dirty="0">
              <a:ln>
                <a:noFill/>
              </a:ln>
              <a:solidFill>
                <a:srgbClr val="ED1307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586B96AE-728D-4D30-864F-2F482DDB40E3}"/>
              </a:ext>
            </a:extLst>
          </p:cNvPr>
          <p:cNvSpPr txBox="1"/>
          <p:nvPr/>
        </p:nvSpPr>
        <p:spPr>
          <a:xfrm>
            <a:off x="466432" y="4204263"/>
            <a:ext cx="2464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八年级物理  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C6A1488-7246-40EC-87FB-404D1E99FC2A}"/>
              </a:ext>
            </a:extLst>
          </p:cNvPr>
          <p:cNvSpPr txBox="1"/>
          <p:nvPr/>
        </p:nvSpPr>
        <p:spPr>
          <a:xfrm>
            <a:off x="486173" y="1107382"/>
            <a:ext cx="8241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spc="1000" dirty="0">
                <a:solidFill>
                  <a:srgbClr val="59595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第九章 压 强</a:t>
            </a:r>
            <a:endParaRPr kumimoji="0" lang="zh-CN" altLang="en-US" sz="3200" b="1" i="0" u="none" strike="noStrike" kern="1200" cap="none" spc="1000" normalizeH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4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6BA9DB2C-6E2A-4402-9B4C-BE199EEA1348}"/>
              </a:ext>
            </a:extLst>
          </p:cNvPr>
          <p:cNvSpPr txBox="1"/>
          <p:nvPr/>
        </p:nvSpPr>
        <p:spPr>
          <a:xfrm>
            <a:off x="784426" y="417760"/>
            <a:ext cx="298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spc="300" dirty="0">
                <a:solidFill>
                  <a:srgbClr val="4D7C2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lang="en-US" altLang="zh-CN" sz="2800" b="1" spc="300" dirty="0">
                <a:solidFill>
                  <a:srgbClr val="4D7C2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D7C2B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32EC5E9-1CE2-41E2-98EE-1D3AD32294FC}"/>
              </a:ext>
            </a:extLst>
          </p:cNvPr>
          <p:cNvSpPr/>
          <p:nvPr/>
        </p:nvSpPr>
        <p:spPr>
          <a:xfrm>
            <a:off x="653454" y="512683"/>
            <a:ext cx="117595" cy="333374"/>
          </a:xfrm>
          <a:prstGeom prst="rect">
            <a:avLst/>
          </a:prstGeom>
          <a:solidFill>
            <a:srgbClr val="F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E40F6F1-5785-481F-8F82-C6F6D4AE04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161" y="2337995"/>
            <a:ext cx="5024395" cy="21588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2BB5997-DF6E-47B5-AF7A-9A44FD638A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686" y="2167150"/>
            <a:ext cx="4783658" cy="232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1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6BA9DB2C-6E2A-4402-9B4C-BE199EEA1348}"/>
              </a:ext>
            </a:extLst>
          </p:cNvPr>
          <p:cNvSpPr txBox="1"/>
          <p:nvPr/>
        </p:nvSpPr>
        <p:spPr>
          <a:xfrm>
            <a:off x="784426" y="417760"/>
            <a:ext cx="298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4D7C2B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定义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32EC5E9-1CE2-41E2-98EE-1D3AD32294FC}"/>
              </a:ext>
            </a:extLst>
          </p:cNvPr>
          <p:cNvSpPr/>
          <p:nvPr/>
        </p:nvSpPr>
        <p:spPr>
          <a:xfrm>
            <a:off x="653454" y="512683"/>
            <a:ext cx="117595" cy="333374"/>
          </a:xfrm>
          <a:prstGeom prst="rect">
            <a:avLst/>
          </a:prstGeom>
          <a:solidFill>
            <a:srgbClr val="F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4B6C7F2-74CB-47DD-978C-C038412AF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54" y="1580272"/>
            <a:ext cx="17036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CN" altLang="en-US" sz="3200" spc="300" dirty="0">
                <a:solidFill>
                  <a:srgbClr val="6AABF7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压强：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C0AA3E4-B3BB-4C04-B2CC-F7F67141D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283" y="2165047"/>
            <a:ext cx="7907434" cy="74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200" b="0" spc="300" dirty="0">
                <a:solidFill>
                  <a:srgbClr val="59595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物体所受压力的大小与受力面积之比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2CBAE46-A129-438C-8F7A-110F9B5030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0721" y="3478792"/>
                <a:ext cx="3577431" cy="182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20000"/>
                  </a:lnSpc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1" i="1" spc="300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+mn-ea"/>
                        </a:rPr>
                        <m:t>𝒑</m:t>
                      </m:r>
                      <m:r>
                        <a:rPr lang="en-US" altLang="zh-CN" sz="4000" b="1" i="1" spc="300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4000" i="1" spc="300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+mn-ea"/>
                            </a:rPr>
                          </m:ctrlPr>
                        </m:fPr>
                        <m:num>
                          <m:r>
                            <a:rPr lang="en-US" altLang="zh-CN" sz="4000" b="1" i="1" spc="300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+mn-ea"/>
                            </a:rPr>
                            <m:t>𝑭</m:t>
                          </m:r>
                        </m:num>
                        <m:den>
                          <m:r>
                            <a:rPr lang="en-US" altLang="zh-CN" sz="4000" b="1" i="1" spc="300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+mn-ea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zh-CN" altLang="en-US" sz="4000" i="1" spc="300" dirty="0">
                  <a:solidFill>
                    <a:srgbClr val="595959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2CBAE46-A129-438C-8F7A-110F9B503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0721" y="3478792"/>
                <a:ext cx="3577431" cy="18213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189E847B-976C-4A5B-9E19-922C16CFC82A}"/>
              </a:ext>
            </a:extLst>
          </p:cNvPr>
          <p:cNvCxnSpPr>
            <a:cxnSpLocks/>
          </p:cNvCxnSpPr>
          <p:nvPr/>
        </p:nvCxnSpPr>
        <p:spPr>
          <a:xfrm flipV="1">
            <a:off x="6421377" y="3659833"/>
            <a:ext cx="992538" cy="3545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D5AB844-9EEE-4149-8C6E-3AD3CDCAD3C8}"/>
              </a:ext>
            </a:extLst>
          </p:cNvPr>
          <p:cNvCxnSpPr>
            <a:cxnSpLocks/>
          </p:cNvCxnSpPr>
          <p:nvPr/>
        </p:nvCxnSpPr>
        <p:spPr>
          <a:xfrm flipH="1" flipV="1">
            <a:off x="6421377" y="5037653"/>
            <a:ext cx="992538" cy="3545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25E8EC2F-6465-45A4-9513-E71F8B139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915" y="3429000"/>
            <a:ext cx="992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CN" altLang="en-US" sz="2400" spc="300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压力</a:t>
            </a:r>
            <a:endParaRPr lang="en-US" altLang="zh-CN" sz="2400" spc="300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B6C1086-48A5-4AD9-9B23-E6F7E52AB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915" y="5161370"/>
            <a:ext cx="1839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CN" altLang="en-US" sz="2400" spc="300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受力面积</a:t>
            </a:r>
            <a:endParaRPr lang="en-US" altLang="zh-CN" sz="2400" spc="300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6222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6BA9DB2C-6E2A-4402-9B4C-BE199EEA1348}"/>
              </a:ext>
            </a:extLst>
          </p:cNvPr>
          <p:cNvSpPr txBox="1"/>
          <p:nvPr/>
        </p:nvSpPr>
        <p:spPr>
          <a:xfrm>
            <a:off x="784426" y="417760"/>
            <a:ext cx="298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4D7C2B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4D7C2B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D7C2B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32EC5E9-1CE2-41E2-98EE-1D3AD32294FC}"/>
              </a:ext>
            </a:extLst>
          </p:cNvPr>
          <p:cNvSpPr/>
          <p:nvPr/>
        </p:nvSpPr>
        <p:spPr>
          <a:xfrm>
            <a:off x="653454" y="512683"/>
            <a:ext cx="117595" cy="333374"/>
          </a:xfrm>
          <a:prstGeom prst="rect">
            <a:avLst/>
          </a:prstGeom>
          <a:solidFill>
            <a:srgbClr val="F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2742E2F-8BA8-42B3-85EB-418C2A169D44}"/>
              </a:ext>
            </a:extLst>
          </p:cNvPr>
          <p:cNvSpPr txBox="1"/>
          <p:nvPr/>
        </p:nvSpPr>
        <p:spPr>
          <a:xfrm>
            <a:off x="705978" y="1186282"/>
            <a:ext cx="10780044" cy="2884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放在水平桌面上的书包所受的重力为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32N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，与桌面的接触面积为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0.04m</a:t>
            </a:r>
            <a:r>
              <a:rPr lang="en-US" altLang="zh-CN" sz="2800" b="1" spc="150" baseline="3000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2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g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取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10 N/kg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，求：</a:t>
            </a:r>
            <a:endParaRPr lang="en-US" altLang="zh-CN" sz="2800" b="1" spc="150" dirty="0">
              <a:solidFill>
                <a:srgbClr val="595959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(1)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书包的质量；</a:t>
            </a:r>
            <a:endParaRPr lang="en-US" altLang="zh-CN" sz="2800" b="1" spc="150" dirty="0">
              <a:solidFill>
                <a:srgbClr val="595959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(2)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书包对桌面的压强。</a:t>
            </a:r>
            <a:endParaRPr lang="en-US" altLang="zh-CN" sz="2800" b="1" spc="150" dirty="0">
              <a:solidFill>
                <a:srgbClr val="595959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7091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6BA9DB2C-6E2A-4402-9B4C-BE199EEA1348}"/>
              </a:ext>
            </a:extLst>
          </p:cNvPr>
          <p:cNvSpPr txBox="1"/>
          <p:nvPr/>
        </p:nvSpPr>
        <p:spPr>
          <a:xfrm>
            <a:off x="784426" y="417760"/>
            <a:ext cx="298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4D7C2B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4D7C2B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D7C2B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32EC5E9-1CE2-41E2-98EE-1D3AD32294FC}"/>
              </a:ext>
            </a:extLst>
          </p:cNvPr>
          <p:cNvSpPr/>
          <p:nvPr/>
        </p:nvSpPr>
        <p:spPr>
          <a:xfrm>
            <a:off x="653454" y="512683"/>
            <a:ext cx="117595" cy="333374"/>
          </a:xfrm>
          <a:prstGeom prst="rect">
            <a:avLst/>
          </a:prstGeom>
          <a:solidFill>
            <a:srgbClr val="F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B196B7F-57D3-49C6-BFE9-2A7E05044ED5}"/>
                  </a:ext>
                </a:extLst>
              </p:cNvPr>
              <p:cNvSpPr txBox="1"/>
              <p:nvPr/>
            </p:nvSpPr>
            <p:spPr>
              <a:xfrm>
                <a:off x="653454" y="1057631"/>
                <a:ext cx="10780044" cy="2884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放在水平桌面上的玻璃杯，质量为</a:t>
                </a:r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0.4 kg</a:t>
                </a: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，与桌面的接触面积为</a:t>
                </a:r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sz="2800" b="1" i="1" spc="15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ea"/>
                      </a:rPr>
                      <m:t>×</m:t>
                    </m:r>
                  </m:oMath>
                </a14:m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10</a:t>
                </a:r>
                <a:r>
                  <a:rPr lang="en-US" altLang="zh-CN" sz="2800" b="1" spc="150" baseline="3000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-3 </a:t>
                </a:r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m</a:t>
                </a:r>
                <a:r>
                  <a:rPr lang="en-US" altLang="zh-CN" sz="2800" b="1" spc="150" baseline="3000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2</a:t>
                </a: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，求：</a:t>
                </a:r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(g</a:t>
                </a: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取</a:t>
                </a:r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10 N/kg)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(1)</a:t>
                </a: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玻璃杯受到的重力；</a:t>
                </a:r>
                <a:endParaRPr lang="en-US" altLang="zh-CN" sz="2800" b="1" spc="150" dirty="0">
                  <a:solidFill>
                    <a:srgbClr val="595959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(2)</a:t>
                </a: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玻璃杯对桌面的压强。</a:t>
                </a:r>
                <a:endParaRPr lang="en-US" altLang="zh-CN" sz="2800" b="1" spc="150" dirty="0">
                  <a:solidFill>
                    <a:srgbClr val="595959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B196B7F-57D3-49C6-BFE9-2A7E05044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54" y="1057631"/>
                <a:ext cx="10780044" cy="2884444"/>
              </a:xfrm>
              <a:prstGeom prst="rect">
                <a:avLst/>
              </a:prstGeom>
              <a:blipFill>
                <a:blip r:embed="rId3"/>
                <a:stretch>
                  <a:fillRect l="-1131" r="-1131" b="-4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6BA9DB2C-6E2A-4402-9B4C-BE199EEA1348}"/>
              </a:ext>
            </a:extLst>
          </p:cNvPr>
          <p:cNvSpPr txBox="1"/>
          <p:nvPr/>
        </p:nvSpPr>
        <p:spPr>
          <a:xfrm>
            <a:off x="784426" y="417760"/>
            <a:ext cx="298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4D7C2B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4D7C2B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D7C2B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32EC5E9-1CE2-41E2-98EE-1D3AD32294FC}"/>
              </a:ext>
            </a:extLst>
          </p:cNvPr>
          <p:cNvSpPr/>
          <p:nvPr/>
        </p:nvSpPr>
        <p:spPr>
          <a:xfrm>
            <a:off x="653454" y="512683"/>
            <a:ext cx="117595" cy="333374"/>
          </a:xfrm>
          <a:prstGeom prst="rect">
            <a:avLst/>
          </a:prstGeom>
          <a:solidFill>
            <a:srgbClr val="F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B196B7F-57D3-49C6-BFE9-2A7E05044ED5}"/>
                  </a:ext>
                </a:extLst>
              </p:cNvPr>
              <p:cNvSpPr txBox="1"/>
              <p:nvPr/>
            </p:nvSpPr>
            <p:spPr>
              <a:xfrm>
                <a:off x="653454" y="1057631"/>
                <a:ext cx="10780044" cy="4330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一位同学体重为</a:t>
                </a:r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600N</a:t>
                </a: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，自然站立在水平地面上，双脚与地面的接触面积为</a:t>
                </a:r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400cm</a:t>
                </a:r>
                <a:r>
                  <a:rPr lang="en-US" altLang="zh-CN" sz="2800" b="1" spc="150" baseline="3000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2</a:t>
                </a: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。求：</a:t>
                </a:r>
                <a:endParaRPr lang="en-US" altLang="zh-CN" sz="2800" b="1" spc="150" dirty="0">
                  <a:solidFill>
                    <a:srgbClr val="595959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(1)</a:t>
                </a: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该同学自然站立在水平地面上</a:t>
                </a:r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,</a:t>
                </a: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对地面的压强。</a:t>
                </a:r>
                <a:endParaRPr lang="en-US" altLang="zh-CN" sz="2800" b="1" spc="150" dirty="0">
                  <a:solidFill>
                    <a:srgbClr val="595959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(2)</a:t>
                </a: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该同学行走过程中</a:t>
                </a:r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,</a:t>
                </a: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对地面的压强。</a:t>
                </a:r>
                <a:endParaRPr lang="en-US" altLang="zh-CN" sz="2800" b="1" spc="150" dirty="0">
                  <a:solidFill>
                    <a:srgbClr val="595959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(3)</a:t>
                </a: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某沼泽地能承受的压强为</a:t>
                </a:r>
                <a14:m>
                  <m:oMath xmlns:m="http://schemas.openxmlformats.org/officeDocument/2006/math">
                    <m:r>
                      <a:rPr lang="en-US" altLang="zh-CN" sz="2800" b="0" i="0" spc="150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+mn-ea"/>
                      </a:rPr>
                      <m:t>2</m:t>
                    </m:r>
                    <m:r>
                      <a:rPr lang="en-US" altLang="zh-CN" sz="2800" b="0" i="0" spc="150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ea"/>
                      </a:rPr>
                      <m:t>×</m:t>
                    </m:r>
                    <m:sSup>
                      <m:sSupPr>
                        <m:ctrlPr>
                          <a:rPr lang="en-US" altLang="zh-CN" sz="2800" i="1" spc="150" dirty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ea"/>
                          </a:rPr>
                        </m:ctrlPr>
                      </m:sSupPr>
                      <m:e>
                        <m:r>
                          <a:rPr lang="en-US" altLang="zh-CN" sz="2800" b="0" i="0" spc="150" dirty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ea"/>
                          </a:rPr>
                          <m:t>10</m:t>
                        </m:r>
                      </m:e>
                      <m:sup>
                        <m:r>
                          <a:rPr lang="en-US" altLang="zh-CN" sz="2800" b="0" i="0" spc="150" dirty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ea"/>
                          </a:rPr>
                          <m:t>4</m:t>
                        </m:r>
                      </m:sup>
                    </m:sSup>
                    <m:r>
                      <a:rPr lang="en-US" altLang="zh-CN" sz="2800" b="0" i="0" spc="150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+mn-ea"/>
                      </a:rPr>
                      <m:t> </m:t>
                    </m:r>
                  </m:oMath>
                </a14:m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Pa</a:t>
                </a: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，这位同学与沼泽地的接触面积至少为多少平方米，才不会陷入沼泽地？</a:t>
                </a:r>
                <a:endParaRPr lang="en-US" altLang="zh-CN" sz="2800" b="1" spc="150" dirty="0">
                  <a:solidFill>
                    <a:srgbClr val="595959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B196B7F-57D3-49C6-BFE9-2A7E05044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54" y="1057631"/>
                <a:ext cx="10780044" cy="4330994"/>
              </a:xfrm>
              <a:prstGeom prst="rect">
                <a:avLst/>
              </a:prstGeom>
              <a:blipFill>
                <a:blip r:embed="rId3"/>
                <a:stretch>
                  <a:fillRect l="-1131" r="-1131" b="-29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411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6BA9DB2C-6E2A-4402-9B4C-BE199EEA1348}"/>
              </a:ext>
            </a:extLst>
          </p:cNvPr>
          <p:cNvSpPr txBox="1"/>
          <p:nvPr/>
        </p:nvSpPr>
        <p:spPr>
          <a:xfrm>
            <a:off x="784426" y="417760"/>
            <a:ext cx="298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4D7C2B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4D7C2B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6</a:t>
            </a: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D7C2B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32EC5E9-1CE2-41E2-98EE-1D3AD32294FC}"/>
              </a:ext>
            </a:extLst>
          </p:cNvPr>
          <p:cNvSpPr/>
          <p:nvPr/>
        </p:nvSpPr>
        <p:spPr>
          <a:xfrm>
            <a:off x="653454" y="512683"/>
            <a:ext cx="117595" cy="333374"/>
          </a:xfrm>
          <a:prstGeom prst="rect">
            <a:avLst/>
          </a:prstGeom>
          <a:solidFill>
            <a:srgbClr val="F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B196B7F-57D3-49C6-BFE9-2A7E05044ED5}"/>
                  </a:ext>
                </a:extLst>
              </p:cNvPr>
              <p:cNvSpPr txBox="1"/>
              <p:nvPr/>
            </p:nvSpPr>
            <p:spPr>
              <a:xfrm>
                <a:off x="653454" y="1057631"/>
                <a:ext cx="10780044" cy="4330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一位同学体重为</a:t>
                </a:r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600N</a:t>
                </a: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，自然站立在水平地面上，双脚与地面的接触面积为</a:t>
                </a:r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400cm</a:t>
                </a:r>
                <a:r>
                  <a:rPr lang="en-US" altLang="zh-CN" sz="2800" b="1" spc="150" baseline="3000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2</a:t>
                </a: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。求：</a:t>
                </a:r>
                <a:endParaRPr lang="en-US" altLang="zh-CN" sz="2800" b="1" spc="150" dirty="0">
                  <a:solidFill>
                    <a:srgbClr val="595959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(1)</a:t>
                </a: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该同学自然站立在水平地面上</a:t>
                </a:r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,</a:t>
                </a: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对地面的压强。</a:t>
                </a:r>
                <a:endParaRPr lang="en-US" altLang="zh-CN" sz="2800" b="1" spc="150" dirty="0">
                  <a:solidFill>
                    <a:srgbClr val="595959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(2)</a:t>
                </a: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该同学行走过程中</a:t>
                </a:r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,</a:t>
                </a: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对地面的压强。</a:t>
                </a:r>
                <a:endParaRPr lang="en-US" altLang="zh-CN" sz="2800" b="1" spc="150" dirty="0">
                  <a:solidFill>
                    <a:srgbClr val="595959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(3)</a:t>
                </a: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某沼泽地能承受的压强为</a:t>
                </a:r>
                <a14:m>
                  <m:oMath xmlns:m="http://schemas.openxmlformats.org/officeDocument/2006/math">
                    <m:r>
                      <a:rPr lang="en-US" altLang="zh-CN" sz="2800" b="0" i="0" spc="150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+mn-ea"/>
                      </a:rPr>
                      <m:t>2</m:t>
                    </m:r>
                    <m:r>
                      <a:rPr lang="en-US" altLang="zh-CN" sz="2800" b="0" i="0" spc="150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ea"/>
                      </a:rPr>
                      <m:t>×</m:t>
                    </m:r>
                    <m:sSup>
                      <m:sSupPr>
                        <m:ctrlPr>
                          <a:rPr lang="en-US" altLang="zh-CN" sz="2800" i="1" spc="150" dirty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ea"/>
                          </a:rPr>
                        </m:ctrlPr>
                      </m:sSupPr>
                      <m:e>
                        <m:r>
                          <a:rPr lang="en-US" altLang="zh-CN" sz="2800" b="0" i="0" spc="150" dirty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ea"/>
                          </a:rPr>
                          <m:t>10</m:t>
                        </m:r>
                      </m:e>
                      <m:sup>
                        <m:r>
                          <a:rPr lang="en-US" altLang="zh-CN" sz="2800" b="0" i="0" spc="150" dirty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ea"/>
                          </a:rPr>
                          <m:t>4</m:t>
                        </m:r>
                      </m:sup>
                    </m:sSup>
                    <m:r>
                      <a:rPr lang="en-US" altLang="zh-CN" sz="2800" b="0" i="0" spc="150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+mn-ea"/>
                      </a:rPr>
                      <m:t> </m:t>
                    </m:r>
                  </m:oMath>
                </a14:m>
                <a:r>
                  <a:rPr lang="en-US" altLang="zh-CN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Pa</a:t>
                </a:r>
                <a:r>
                  <a:rPr lang="zh-CN" altLang="en-US" sz="2800" b="1" spc="150" dirty="0">
                    <a:solidFill>
                      <a:srgbClr val="59595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ea"/>
                  </a:rPr>
                  <a:t>，这位同学与沼泽地的接触面积至少为多少平方米，才不会陷入沼泽地？</a:t>
                </a:r>
                <a:endParaRPr lang="en-US" altLang="zh-CN" sz="2800" b="1" spc="150" dirty="0">
                  <a:solidFill>
                    <a:srgbClr val="595959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B196B7F-57D3-49C6-BFE9-2A7E05044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54" y="1057631"/>
                <a:ext cx="10780044" cy="4330994"/>
              </a:xfrm>
              <a:prstGeom prst="rect">
                <a:avLst/>
              </a:prstGeom>
              <a:blipFill>
                <a:blip r:embed="rId3"/>
                <a:stretch>
                  <a:fillRect l="-1131" r="-1131" b="-29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185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BBD19FC-FB06-47BB-9BCC-8F00E2EB1AAB}"/>
              </a:ext>
            </a:extLst>
          </p:cNvPr>
          <p:cNvSpPr txBox="1"/>
          <p:nvPr/>
        </p:nvSpPr>
        <p:spPr>
          <a:xfrm>
            <a:off x="1545157" y="1940541"/>
            <a:ext cx="244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15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PART </a:t>
            </a:r>
            <a:r>
              <a:rPr lang="en-US" altLang="zh-CN" sz="3600" b="1" spc="150" dirty="0">
                <a:solidFill>
                  <a:srgbClr val="59595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kumimoji="0" lang="zh-CN" altLang="en-US" sz="3600" b="1" i="0" u="none" strike="noStrike" kern="1200" cap="none" spc="15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326EFD0-1639-43B7-AE5F-02F3319D7C3E}"/>
              </a:ext>
            </a:extLst>
          </p:cNvPr>
          <p:cNvSpPr txBox="1"/>
          <p:nvPr/>
        </p:nvSpPr>
        <p:spPr>
          <a:xfrm>
            <a:off x="1545156" y="3062946"/>
            <a:ext cx="7156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4D7C2B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减小或增大压强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90267A5-3E94-4985-B9A8-FE6547BE83D4}"/>
              </a:ext>
            </a:extLst>
          </p:cNvPr>
          <p:cNvSpPr/>
          <p:nvPr/>
        </p:nvSpPr>
        <p:spPr>
          <a:xfrm>
            <a:off x="1633338" y="2779909"/>
            <a:ext cx="1132721" cy="90000"/>
          </a:xfrm>
          <a:prstGeom prst="rect">
            <a:avLst/>
          </a:prstGeom>
          <a:solidFill>
            <a:srgbClr val="4D7C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45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1C0802-548E-D789-8349-45A5441E3C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072" y="675768"/>
            <a:ext cx="3390071" cy="22487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AFAAB2F-2C9D-4081-137B-1685977F22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215" y="675768"/>
            <a:ext cx="3500512" cy="22487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21F1450-8A20-0C65-5BC0-8C32FDD94C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072" y="3185848"/>
            <a:ext cx="3390071" cy="22657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1404B55-94CC-7862-3972-D3F2E4B720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740" y="3185848"/>
            <a:ext cx="2912005" cy="29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09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6BA9DB2C-6E2A-4402-9B4C-BE199EEA1348}"/>
              </a:ext>
            </a:extLst>
          </p:cNvPr>
          <p:cNvSpPr txBox="1"/>
          <p:nvPr/>
        </p:nvSpPr>
        <p:spPr>
          <a:xfrm>
            <a:off x="784427" y="417760"/>
            <a:ext cx="89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spc="300" dirty="0">
                <a:solidFill>
                  <a:srgbClr val="4D7C2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lang="en-US" altLang="zh-CN" sz="2800" b="1" spc="300" dirty="0">
                <a:solidFill>
                  <a:srgbClr val="4D7C2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7</a:t>
            </a: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D7C2B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32EC5E9-1CE2-41E2-98EE-1D3AD32294FC}"/>
              </a:ext>
            </a:extLst>
          </p:cNvPr>
          <p:cNvSpPr/>
          <p:nvPr/>
        </p:nvSpPr>
        <p:spPr>
          <a:xfrm>
            <a:off x="653454" y="512683"/>
            <a:ext cx="117595" cy="333374"/>
          </a:xfrm>
          <a:prstGeom prst="rect">
            <a:avLst/>
          </a:prstGeom>
          <a:solidFill>
            <a:srgbClr val="F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B37FCBD-3F12-4FB4-B7E2-7C811DF99186}"/>
              </a:ext>
            </a:extLst>
          </p:cNvPr>
          <p:cNvSpPr txBox="1"/>
          <p:nvPr/>
        </p:nvSpPr>
        <p:spPr>
          <a:xfrm>
            <a:off x="771049" y="940979"/>
            <a:ext cx="10776202" cy="5131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如图所示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,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一个木块放在水平桌面上，现用水平推力</a:t>
            </a:r>
            <a:r>
              <a:rPr lang="en-US" altLang="zh-CN" sz="2800" b="1" i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F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将木块缓缓推动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,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使其一部分露出桌面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(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但未倾翻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)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。在此过程中，木块对桌面的压力和压强的变化是（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）</a:t>
            </a:r>
            <a:endParaRPr lang="en-US" altLang="zh-CN" sz="2800" b="1" spc="150" dirty="0">
              <a:solidFill>
                <a:srgbClr val="595959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A.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压力不变，压强变大</a:t>
            </a:r>
            <a:endParaRPr lang="en-US" altLang="zh-CN" sz="2800" b="1" spc="150" dirty="0">
              <a:solidFill>
                <a:srgbClr val="595959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B.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压力变小，压强变大</a:t>
            </a:r>
            <a:endParaRPr lang="en-US" altLang="zh-CN" sz="2800" b="1" spc="150" dirty="0">
              <a:solidFill>
                <a:srgbClr val="595959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C.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压力变大，压强不变</a:t>
            </a:r>
            <a:endParaRPr lang="en-US" altLang="zh-CN" sz="2800" b="1" spc="150" dirty="0">
              <a:solidFill>
                <a:srgbClr val="595959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D.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压力变大，压强变小</a:t>
            </a:r>
            <a:endParaRPr lang="en-US" altLang="zh-CN" sz="2800" b="1" spc="150" dirty="0">
              <a:solidFill>
                <a:srgbClr val="595959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A06F870-370A-4123-9C06-CAB8C5C3951E}"/>
              </a:ext>
            </a:extLst>
          </p:cNvPr>
          <p:cNvSpPr txBox="1"/>
          <p:nvPr/>
        </p:nvSpPr>
        <p:spPr>
          <a:xfrm>
            <a:off x="5332027" y="2235089"/>
            <a:ext cx="6725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spc="150" dirty="0">
                <a:solidFill>
                  <a:srgbClr val="6AABF7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A</a:t>
            </a:r>
            <a:endParaRPr lang="zh-CN" altLang="en-US" sz="4800" spc="150" dirty="0">
              <a:solidFill>
                <a:srgbClr val="6AABF7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A78CE05-4276-4C4C-B652-EB5AA41D1D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753" y="3225691"/>
            <a:ext cx="3188590" cy="261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38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6BA9DB2C-6E2A-4402-9B4C-BE199EEA1348}"/>
              </a:ext>
            </a:extLst>
          </p:cNvPr>
          <p:cNvSpPr txBox="1"/>
          <p:nvPr/>
        </p:nvSpPr>
        <p:spPr>
          <a:xfrm>
            <a:off x="784427" y="417760"/>
            <a:ext cx="89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spc="300" dirty="0">
                <a:solidFill>
                  <a:srgbClr val="4D7C2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lang="en-US" altLang="zh-CN" sz="2800" b="1" spc="300" dirty="0">
                <a:solidFill>
                  <a:srgbClr val="4D7C2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8</a:t>
            </a: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D7C2B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32EC5E9-1CE2-41E2-98EE-1D3AD32294FC}"/>
              </a:ext>
            </a:extLst>
          </p:cNvPr>
          <p:cNvSpPr/>
          <p:nvPr/>
        </p:nvSpPr>
        <p:spPr>
          <a:xfrm>
            <a:off x="653454" y="512683"/>
            <a:ext cx="117595" cy="333374"/>
          </a:xfrm>
          <a:prstGeom prst="rect">
            <a:avLst/>
          </a:prstGeom>
          <a:solidFill>
            <a:srgbClr val="F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B37FCBD-3F12-4FB4-B7E2-7C811DF99186}"/>
              </a:ext>
            </a:extLst>
          </p:cNvPr>
          <p:cNvSpPr txBox="1"/>
          <p:nvPr/>
        </p:nvSpPr>
        <p:spPr>
          <a:xfrm>
            <a:off x="771049" y="940979"/>
            <a:ext cx="10776202" cy="4484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如图所示，两手的食指分别用沿水平方向的力顶在削好的铅笔两端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,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使铅笔保持水平静止。下列说法中正确的是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(   )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A.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铅笔对左侧食指的压力较大</a:t>
            </a:r>
            <a:endParaRPr lang="en-US" altLang="zh-CN" sz="2800" b="1" spc="150" dirty="0">
              <a:solidFill>
                <a:srgbClr val="595959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B.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铅笔对右侧食指的压力较大</a:t>
            </a:r>
            <a:endParaRPr lang="en-US" altLang="zh-CN" sz="2800" b="1" spc="150" dirty="0">
              <a:solidFill>
                <a:srgbClr val="595959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C.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铅笔对右侧食指的压强较大</a:t>
            </a:r>
            <a:endParaRPr lang="en-US" altLang="zh-CN" sz="2800" b="1" spc="150" dirty="0">
              <a:solidFill>
                <a:srgbClr val="595959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D.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铅笔对两侧食指的压强大小相等</a:t>
            </a:r>
            <a:endParaRPr lang="en-US" altLang="zh-CN" sz="2800" b="1" spc="150" dirty="0">
              <a:solidFill>
                <a:srgbClr val="595959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A06F870-370A-4123-9C06-CAB8C5C3951E}"/>
              </a:ext>
            </a:extLst>
          </p:cNvPr>
          <p:cNvSpPr txBox="1"/>
          <p:nvPr/>
        </p:nvSpPr>
        <p:spPr>
          <a:xfrm>
            <a:off x="8756362" y="1609938"/>
            <a:ext cx="6725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spc="150" dirty="0">
                <a:solidFill>
                  <a:srgbClr val="6AABF7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C</a:t>
            </a:r>
            <a:endParaRPr lang="zh-CN" altLang="en-US" sz="4800" spc="150" dirty="0">
              <a:solidFill>
                <a:srgbClr val="6AABF7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37DDFD-205C-4BA2-BC12-A9C8739709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023" y="3343829"/>
            <a:ext cx="3200677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3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86DAF69-4516-418F-97C3-FBC60C85E645}"/>
              </a:ext>
            </a:extLst>
          </p:cNvPr>
          <p:cNvSpPr txBox="1"/>
          <p:nvPr/>
        </p:nvSpPr>
        <p:spPr>
          <a:xfrm>
            <a:off x="1545157" y="1940541"/>
            <a:ext cx="244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15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PART </a:t>
            </a:r>
            <a:r>
              <a:rPr lang="en-US" altLang="zh-CN" sz="3600" b="1" spc="150" dirty="0">
                <a:solidFill>
                  <a:srgbClr val="59595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kumimoji="0" lang="zh-CN" altLang="en-US" sz="3600" b="1" i="0" u="none" strike="noStrike" kern="1200" cap="none" spc="15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06E660C-8B0E-4ECD-8B3C-664D7287FB7D}"/>
              </a:ext>
            </a:extLst>
          </p:cNvPr>
          <p:cNvSpPr txBox="1"/>
          <p:nvPr/>
        </p:nvSpPr>
        <p:spPr>
          <a:xfrm>
            <a:off x="1545157" y="3062946"/>
            <a:ext cx="7645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5400" b="1" spc="300" dirty="0">
                <a:solidFill>
                  <a:srgbClr val="4D7C2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压 </a:t>
            </a:r>
            <a:r>
              <a:rPr kumimoji="0" lang="zh-CN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4D7C2B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力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F469B0A-1656-4309-86A9-2E423F0C8551}"/>
              </a:ext>
            </a:extLst>
          </p:cNvPr>
          <p:cNvSpPr/>
          <p:nvPr/>
        </p:nvSpPr>
        <p:spPr>
          <a:xfrm>
            <a:off x="1633338" y="2779909"/>
            <a:ext cx="1132721" cy="90000"/>
          </a:xfrm>
          <a:prstGeom prst="rect">
            <a:avLst/>
          </a:prstGeom>
          <a:solidFill>
            <a:srgbClr val="4D7C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99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6BA9DB2C-6E2A-4402-9B4C-BE199EEA1348}"/>
              </a:ext>
            </a:extLst>
          </p:cNvPr>
          <p:cNvSpPr txBox="1"/>
          <p:nvPr/>
        </p:nvSpPr>
        <p:spPr>
          <a:xfrm>
            <a:off x="784427" y="417760"/>
            <a:ext cx="89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spc="300" dirty="0">
                <a:solidFill>
                  <a:srgbClr val="4D7C2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lang="en-US" altLang="zh-CN" sz="2800" b="1" spc="300" dirty="0">
                <a:solidFill>
                  <a:srgbClr val="4D7C2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9</a:t>
            </a: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D7C2B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32EC5E9-1CE2-41E2-98EE-1D3AD32294FC}"/>
              </a:ext>
            </a:extLst>
          </p:cNvPr>
          <p:cNvSpPr/>
          <p:nvPr/>
        </p:nvSpPr>
        <p:spPr>
          <a:xfrm>
            <a:off x="653454" y="512683"/>
            <a:ext cx="117595" cy="333374"/>
          </a:xfrm>
          <a:prstGeom prst="rect">
            <a:avLst/>
          </a:prstGeom>
          <a:solidFill>
            <a:srgbClr val="F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B37FCBD-3F12-4FB4-B7E2-7C811DF99186}"/>
              </a:ext>
            </a:extLst>
          </p:cNvPr>
          <p:cNvSpPr txBox="1"/>
          <p:nvPr/>
        </p:nvSpPr>
        <p:spPr>
          <a:xfrm>
            <a:off x="771049" y="940979"/>
            <a:ext cx="10776202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下列实例中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,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属于减小压强的是是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(   )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A06F870-370A-4123-9C06-CAB8C5C3951E}"/>
              </a:ext>
            </a:extLst>
          </p:cNvPr>
          <p:cNvSpPr txBox="1"/>
          <p:nvPr/>
        </p:nvSpPr>
        <p:spPr>
          <a:xfrm>
            <a:off x="6483424" y="955381"/>
            <a:ext cx="6725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spc="150" dirty="0">
                <a:solidFill>
                  <a:srgbClr val="6AABF7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B</a:t>
            </a:r>
            <a:endParaRPr lang="zh-CN" altLang="en-US" sz="4800" spc="150" dirty="0">
              <a:solidFill>
                <a:srgbClr val="6AABF7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F4BEAFE-7D2D-4F1A-B5CF-205179B20D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894" y="1911365"/>
            <a:ext cx="5950212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8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6BA9DB2C-6E2A-4402-9B4C-BE199EEA1348}"/>
              </a:ext>
            </a:extLst>
          </p:cNvPr>
          <p:cNvSpPr txBox="1"/>
          <p:nvPr/>
        </p:nvSpPr>
        <p:spPr>
          <a:xfrm>
            <a:off x="784427" y="417760"/>
            <a:ext cx="109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4D7C2B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定义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32EC5E9-1CE2-41E2-98EE-1D3AD32294FC}"/>
              </a:ext>
            </a:extLst>
          </p:cNvPr>
          <p:cNvSpPr/>
          <p:nvPr/>
        </p:nvSpPr>
        <p:spPr>
          <a:xfrm>
            <a:off x="653454" y="512683"/>
            <a:ext cx="117595" cy="333374"/>
          </a:xfrm>
          <a:prstGeom prst="rect">
            <a:avLst/>
          </a:prstGeom>
          <a:solidFill>
            <a:srgbClr val="F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E58AF4-54B7-403D-9647-861842435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54" y="1580272"/>
            <a:ext cx="33248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CN" altLang="en-US" sz="3200" spc="300" dirty="0">
                <a:solidFill>
                  <a:srgbClr val="6AABF7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压力：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0F04A0-8810-4F73-BAAE-38D0279F8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046" y="1425293"/>
            <a:ext cx="5442546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200" b="0" spc="300" dirty="0">
                <a:solidFill>
                  <a:srgbClr val="59595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垂直作用在物体表面的力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5FCCFAB-DB89-48BD-B8C4-454125A6D846}"/>
              </a:ext>
            </a:extLst>
          </p:cNvPr>
          <p:cNvGrpSpPr/>
          <p:nvPr/>
        </p:nvGrpSpPr>
        <p:grpSpPr>
          <a:xfrm>
            <a:off x="1297014" y="3481133"/>
            <a:ext cx="2533545" cy="1381886"/>
            <a:chOff x="1473201" y="4312921"/>
            <a:chExt cx="1475740" cy="804921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A0510F0-13EB-4CD4-8001-301766B91E36}"/>
                </a:ext>
              </a:extLst>
            </p:cNvPr>
            <p:cNvSpPr/>
            <p:nvPr/>
          </p:nvSpPr>
          <p:spPr>
            <a:xfrm>
              <a:off x="1473201" y="4312921"/>
              <a:ext cx="1475740" cy="9906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1A4759E-AD56-4BAC-82A6-43AC5D08D6F9}"/>
                </a:ext>
              </a:extLst>
            </p:cNvPr>
            <p:cNvSpPr/>
            <p:nvPr/>
          </p:nvSpPr>
          <p:spPr>
            <a:xfrm rot="16200000">
              <a:off x="1395782" y="4738160"/>
              <a:ext cx="705861" cy="5350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0F12908-9E9A-45C8-87E0-428EB5108AC0}"/>
                </a:ext>
              </a:extLst>
            </p:cNvPr>
            <p:cNvSpPr/>
            <p:nvPr/>
          </p:nvSpPr>
          <p:spPr>
            <a:xfrm rot="16200000">
              <a:off x="2287323" y="4738160"/>
              <a:ext cx="705861" cy="5350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3D9A55C9-2DE9-4FF8-817C-E653AD1BE3A8}"/>
              </a:ext>
            </a:extLst>
          </p:cNvPr>
          <p:cNvSpPr/>
          <p:nvPr/>
        </p:nvSpPr>
        <p:spPr>
          <a:xfrm>
            <a:off x="5201973" y="3481133"/>
            <a:ext cx="2558267" cy="1211821"/>
          </a:xfrm>
          <a:prstGeom prst="triangle">
            <a:avLst>
              <a:gd name="adj" fmla="val 10000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BAE0AAE-2623-4513-AE13-B8CBA558B833}"/>
              </a:ext>
            </a:extLst>
          </p:cNvPr>
          <p:cNvSpPr/>
          <p:nvPr/>
        </p:nvSpPr>
        <p:spPr>
          <a:xfrm>
            <a:off x="2225963" y="3102320"/>
            <a:ext cx="675645" cy="3581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9DD891F-31F6-42F4-B9FB-1B87DD127639}"/>
              </a:ext>
            </a:extLst>
          </p:cNvPr>
          <p:cNvSpPr/>
          <p:nvPr/>
        </p:nvSpPr>
        <p:spPr>
          <a:xfrm rot="16200000">
            <a:off x="8723984" y="3799033"/>
            <a:ext cx="2970376" cy="9185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13412C7-50E9-4C0A-8945-87316FBC1D29}"/>
              </a:ext>
            </a:extLst>
          </p:cNvPr>
          <p:cNvSpPr/>
          <p:nvPr/>
        </p:nvSpPr>
        <p:spPr>
          <a:xfrm rot="20115286">
            <a:off x="6108927" y="3697448"/>
            <a:ext cx="675645" cy="3581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813BD9F-1F37-4C34-B361-04E3EDFED018}"/>
              </a:ext>
            </a:extLst>
          </p:cNvPr>
          <p:cNvSpPr/>
          <p:nvPr/>
        </p:nvSpPr>
        <p:spPr>
          <a:xfrm rot="5400000">
            <a:off x="10101768" y="3186787"/>
            <a:ext cx="675645" cy="3581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4BD75CE-0EB2-452C-ACE5-2F84462376DC}"/>
              </a:ext>
            </a:extLst>
          </p:cNvPr>
          <p:cNvSpPr/>
          <p:nvPr/>
        </p:nvSpPr>
        <p:spPr>
          <a:xfrm>
            <a:off x="2527026" y="3243290"/>
            <a:ext cx="72052" cy="720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414C54CA-1C69-4B18-83E9-C2C332DB929C}"/>
              </a:ext>
            </a:extLst>
          </p:cNvPr>
          <p:cNvSpPr/>
          <p:nvPr/>
        </p:nvSpPr>
        <p:spPr>
          <a:xfrm>
            <a:off x="6414483" y="3840492"/>
            <a:ext cx="72052" cy="720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A01F1512-2162-4A38-B014-85B6485FD3DD}"/>
              </a:ext>
            </a:extLst>
          </p:cNvPr>
          <p:cNvSpPr/>
          <p:nvPr/>
        </p:nvSpPr>
        <p:spPr>
          <a:xfrm>
            <a:off x="10403564" y="3329831"/>
            <a:ext cx="72052" cy="720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169A72C6-B73D-40A5-98B4-3CA925B3C64B}"/>
              </a:ext>
            </a:extLst>
          </p:cNvPr>
          <p:cNvSpPr/>
          <p:nvPr/>
        </p:nvSpPr>
        <p:spPr>
          <a:xfrm>
            <a:off x="2527025" y="3279316"/>
            <a:ext cx="72053" cy="856600"/>
          </a:xfrm>
          <a:prstGeom prst="downArrow">
            <a:avLst>
              <a:gd name="adj1" fmla="val 50000"/>
              <a:gd name="adj2" fmla="val 2312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D13F39CB-6898-4B8E-AA8A-2816E9D71E9E}"/>
              </a:ext>
            </a:extLst>
          </p:cNvPr>
          <p:cNvSpPr/>
          <p:nvPr/>
        </p:nvSpPr>
        <p:spPr>
          <a:xfrm>
            <a:off x="6413381" y="3886258"/>
            <a:ext cx="72053" cy="654336"/>
          </a:xfrm>
          <a:prstGeom prst="downArrow">
            <a:avLst>
              <a:gd name="adj1" fmla="val 50000"/>
              <a:gd name="adj2" fmla="val 2312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id="{21BA4228-83D9-4E8C-A18F-B54FBD6D8F3D}"/>
              </a:ext>
            </a:extLst>
          </p:cNvPr>
          <p:cNvSpPr/>
          <p:nvPr/>
        </p:nvSpPr>
        <p:spPr>
          <a:xfrm>
            <a:off x="10403563" y="3363716"/>
            <a:ext cx="72053" cy="884433"/>
          </a:xfrm>
          <a:prstGeom prst="downArrow">
            <a:avLst>
              <a:gd name="adj1" fmla="val 50000"/>
              <a:gd name="adj2" fmla="val 2312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A494343-8F7B-47C9-ABC9-D13C87DCA341}"/>
              </a:ext>
            </a:extLst>
          </p:cNvPr>
          <p:cNvSpPr/>
          <p:nvPr/>
        </p:nvSpPr>
        <p:spPr>
          <a:xfrm>
            <a:off x="2527026" y="3451021"/>
            <a:ext cx="72052" cy="72052"/>
          </a:xfrm>
          <a:prstGeom prst="ellipse">
            <a:avLst/>
          </a:prstGeom>
          <a:solidFill>
            <a:srgbClr val="F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53EB5E1D-925C-431C-91C7-52AC18F0926A}"/>
              </a:ext>
            </a:extLst>
          </p:cNvPr>
          <p:cNvSpPr/>
          <p:nvPr/>
        </p:nvSpPr>
        <p:spPr>
          <a:xfrm>
            <a:off x="2527231" y="3492338"/>
            <a:ext cx="72053" cy="856600"/>
          </a:xfrm>
          <a:prstGeom prst="downArrow">
            <a:avLst>
              <a:gd name="adj1" fmla="val 50000"/>
              <a:gd name="adj2" fmla="val 231251"/>
            </a:avLst>
          </a:prstGeom>
          <a:solidFill>
            <a:srgbClr val="F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8A5E2302-A9A6-44FD-A385-E7F4C08CD9AA}"/>
              </a:ext>
            </a:extLst>
          </p:cNvPr>
          <p:cNvSpPr/>
          <p:nvPr/>
        </p:nvSpPr>
        <p:spPr>
          <a:xfrm>
            <a:off x="6487304" y="4030579"/>
            <a:ext cx="72052" cy="72052"/>
          </a:xfrm>
          <a:prstGeom prst="ellipse">
            <a:avLst/>
          </a:prstGeom>
          <a:solidFill>
            <a:srgbClr val="F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4219352A-F7D5-435C-A900-278CE4858305}"/>
              </a:ext>
            </a:extLst>
          </p:cNvPr>
          <p:cNvSpPr/>
          <p:nvPr/>
        </p:nvSpPr>
        <p:spPr>
          <a:xfrm rot="20110746">
            <a:off x="6603261" y="4057258"/>
            <a:ext cx="72053" cy="529804"/>
          </a:xfrm>
          <a:prstGeom prst="downArrow">
            <a:avLst>
              <a:gd name="adj1" fmla="val 50000"/>
              <a:gd name="adj2" fmla="val 231251"/>
            </a:avLst>
          </a:prstGeom>
          <a:solidFill>
            <a:srgbClr val="F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57754BF1-E8DF-4B9F-95DC-76F9286796F9}"/>
              </a:ext>
            </a:extLst>
          </p:cNvPr>
          <p:cNvSpPr/>
          <p:nvPr/>
        </p:nvSpPr>
        <p:spPr>
          <a:xfrm>
            <a:off x="10219076" y="3327689"/>
            <a:ext cx="72052" cy="72052"/>
          </a:xfrm>
          <a:prstGeom prst="ellipse">
            <a:avLst/>
          </a:prstGeom>
          <a:solidFill>
            <a:srgbClr val="F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箭头: 下 28">
            <a:extLst>
              <a:ext uri="{FF2B5EF4-FFF2-40B4-BE49-F238E27FC236}">
                <a16:creationId xmlns:a16="http://schemas.microsoft.com/office/drawing/2014/main" id="{AA2F520E-DF71-4FE8-BD73-3AF48EAAE8C0}"/>
              </a:ext>
            </a:extLst>
          </p:cNvPr>
          <p:cNvSpPr/>
          <p:nvPr/>
        </p:nvSpPr>
        <p:spPr>
          <a:xfrm rot="5400000">
            <a:off x="9790774" y="2935416"/>
            <a:ext cx="72053" cy="856600"/>
          </a:xfrm>
          <a:prstGeom prst="downArrow">
            <a:avLst>
              <a:gd name="adj1" fmla="val 50000"/>
              <a:gd name="adj2" fmla="val 231251"/>
            </a:avLst>
          </a:prstGeom>
          <a:solidFill>
            <a:srgbClr val="F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625A756-A20D-49C7-B4AD-68144A0AF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522" y="3599958"/>
            <a:ext cx="4695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altLang="zh-CN" sz="2000" i="1" spc="300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G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643E587-09FB-4F8F-91C6-1C85BAF67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12" y="4135916"/>
            <a:ext cx="4695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altLang="zh-CN" sz="2000" i="1" spc="300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G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C4633DB-6FE0-4E57-9437-7965CB1C7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3907" y="3775859"/>
            <a:ext cx="4695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altLang="zh-CN" sz="2000" i="1" spc="300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G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37166B5-8F4C-4305-9071-7209C1348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732" y="2927579"/>
            <a:ext cx="5809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altLang="zh-CN" sz="2000" i="1" spc="300" dirty="0">
                <a:solidFill>
                  <a:srgbClr val="F79F07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F</a:t>
            </a:r>
            <a:r>
              <a:rPr lang="zh-CN" altLang="en-US" sz="2000" spc="300" baseline="-25000" dirty="0">
                <a:solidFill>
                  <a:srgbClr val="F79F07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压</a:t>
            </a:r>
            <a:endParaRPr lang="en-US" altLang="zh-CN" sz="2000" spc="300" baseline="-25000" dirty="0">
              <a:solidFill>
                <a:srgbClr val="F79F07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A9F526F-728F-410E-99EF-D36F0E349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435" y="3967799"/>
            <a:ext cx="5809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altLang="zh-CN" sz="2000" i="1" spc="300" dirty="0">
                <a:solidFill>
                  <a:srgbClr val="F79F07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F</a:t>
            </a:r>
            <a:r>
              <a:rPr lang="zh-CN" altLang="en-US" sz="2000" spc="300" baseline="-25000" dirty="0">
                <a:solidFill>
                  <a:srgbClr val="F79F07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压</a:t>
            </a:r>
            <a:endParaRPr lang="en-US" altLang="zh-CN" sz="2000" spc="300" baseline="-25000" dirty="0">
              <a:solidFill>
                <a:srgbClr val="F79F07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6BF7B8F-6017-4B28-A0C7-B4AEDB2AA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143" y="3702521"/>
            <a:ext cx="5809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altLang="zh-CN" sz="2000" i="1" spc="300" dirty="0">
                <a:solidFill>
                  <a:srgbClr val="F79F07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F</a:t>
            </a:r>
            <a:r>
              <a:rPr lang="zh-CN" altLang="en-US" sz="2000" spc="300" baseline="-25000" dirty="0">
                <a:solidFill>
                  <a:srgbClr val="F79F07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压</a:t>
            </a:r>
            <a:endParaRPr lang="en-US" altLang="zh-CN" sz="2000" spc="300" baseline="-25000" dirty="0">
              <a:solidFill>
                <a:srgbClr val="F79F07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473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6BA9DB2C-6E2A-4402-9B4C-BE199EEA1348}"/>
              </a:ext>
            </a:extLst>
          </p:cNvPr>
          <p:cNvSpPr txBox="1"/>
          <p:nvPr/>
        </p:nvSpPr>
        <p:spPr>
          <a:xfrm>
            <a:off x="784427" y="417760"/>
            <a:ext cx="89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spc="300" dirty="0">
                <a:solidFill>
                  <a:srgbClr val="4D7C2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lang="en-US" altLang="zh-CN" sz="2800" b="1" spc="300" dirty="0">
                <a:solidFill>
                  <a:srgbClr val="4D7C2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D7C2B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32EC5E9-1CE2-41E2-98EE-1D3AD32294FC}"/>
              </a:ext>
            </a:extLst>
          </p:cNvPr>
          <p:cNvSpPr/>
          <p:nvPr/>
        </p:nvSpPr>
        <p:spPr>
          <a:xfrm>
            <a:off x="653454" y="512683"/>
            <a:ext cx="117595" cy="333374"/>
          </a:xfrm>
          <a:prstGeom prst="rect">
            <a:avLst/>
          </a:prstGeom>
          <a:solidFill>
            <a:srgbClr val="F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B37FCBD-3F12-4FB4-B7E2-7C811DF99186}"/>
              </a:ext>
            </a:extLst>
          </p:cNvPr>
          <p:cNvSpPr txBox="1"/>
          <p:nvPr/>
        </p:nvSpPr>
        <p:spPr>
          <a:xfrm>
            <a:off x="784427" y="1209921"/>
            <a:ext cx="8673426" cy="383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关于压力，下列说法中正确的是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(    )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A.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压力的大小一定等于重力</a:t>
            </a:r>
            <a:endParaRPr lang="en-US" altLang="zh-CN" sz="2800" b="1" spc="150" dirty="0">
              <a:solidFill>
                <a:srgbClr val="595959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B.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压力的方向一定竖直向下</a:t>
            </a:r>
            <a:endParaRPr lang="en-US" altLang="zh-CN" sz="2800" b="1" spc="150" dirty="0">
              <a:solidFill>
                <a:srgbClr val="595959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C.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压力的方向一定垂直于受力面</a:t>
            </a:r>
            <a:endParaRPr lang="en-US" altLang="zh-CN" sz="2800" b="1" spc="150" dirty="0">
              <a:solidFill>
                <a:srgbClr val="595959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D.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压力的大小一定不等于重力</a:t>
            </a:r>
            <a:endParaRPr lang="en-US" altLang="zh-CN" sz="2800" b="1" spc="150" dirty="0">
              <a:solidFill>
                <a:srgbClr val="595959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A06F870-370A-4123-9C06-CAB8C5C3951E}"/>
              </a:ext>
            </a:extLst>
          </p:cNvPr>
          <p:cNvSpPr txBox="1"/>
          <p:nvPr/>
        </p:nvSpPr>
        <p:spPr>
          <a:xfrm>
            <a:off x="6405048" y="1209921"/>
            <a:ext cx="6725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spc="150" dirty="0">
                <a:solidFill>
                  <a:srgbClr val="6AABF7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C</a:t>
            </a:r>
            <a:endParaRPr lang="zh-CN" altLang="en-US" sz="4800" spc="150" dirty="0">
              <a:solidFill>
                <a:srgbClr val="6AABF7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187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EFE37E8-E0C5-4D5D-8D13-415C7F7B8F0E}"/>
              </a:ext>
            </a:extLst>
          </p:cNvPr>
          <p:cNvSpPr txBox="1"/>
          <p:nvPr/>
        </p:nvSpPr>
        <p:spPr>
          <a:xfrm>
            <a:off x="1545157" y="1940541"/>
            <a:ext cx="244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15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PART </a:t>
            </a:r>
            <a:r>
              <a:rPr lang="en-US" altLang="zh-CN" sz="3600" b="1" spc="150" dirty="0">
                <a:solidFill>
                  <a:srgbClr val="59595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kumimoji="0" lang="zh-CN" altLang="en-US" sz="3600" b="1" i="0" u="none" strike="noStrike" kern="1200" cap="none" spc="15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E9DDB89-ED19-40A5-B253-CD369A728A55}"/>
              </a:ext>
            </a:extLst>
          </p:cNvPr>
          <p:cNvSpPr txBox="1"/>
          <p:nvPr/>
        </p:nvSpPr>
        <p:spPr>
          <a:xfrm>
            <a:off x="1545157" y="3062946"/>
            <a:ext cx="9351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zh-CN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4D7C2B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压 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1BB9654-5952-47CD-9935-53AA841D5AE0}"/>
              </a:ext>
            </a:extLst>
          </p:cNvPr>
          <p:cNvSpPr/>
          <p:nvPr/>
        </p:nvSpPr>
        <p:spPr>
          <a:xfrm>
            <a:off x="1633338" y="2779909"/>
            <a:ext cx="1132721" cy="90000"/>
          </a:xfrm>
          <a:prstGeom prst="rect">
            <a:avLst/>
          </a:prstGeom>
          <a:solidFill>
            <a:srgbClr val="4D7C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0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6BA9DB2C-6E2A-4402-9B4C-BE199EEA1348}"/>
              </a:ext>
            </a:extLst>
          </p:cNvPr>
          <p:cNvSpPr txBox="1"/>
          <p:nvPr/>
        </p:nvSpPr>
        <p:spPr>
          <a:xfrm>
            <a:off x="784426" y="417760"/>
            <a:ext cx="298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4D7C2B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实验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32EC5E9-1CE2-41E2-98EE-1D3AD32294FC}"/>
              </a:ext>
            </a:extLst>
          </p:cNvPr>
          <p:cNvSpPr/>
          <p:nvPr/>
        </p:nvSpPr>
        <p:spPr>
          <a:xfrm>
            <a:off x="653454" y="512683"/>
            <a:ext cx="117595" cy="333374"/>
          </a:xfrm>
          <a:prstGeom prst="rect">
            <a:avLst/>
          </a:prstGeom>
          <a:solidFill>
            <a:srgbClr val="F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86BEC9-838D-4BB8-9955-DAC3EEA946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456" y="2189312"/>
            <a:ext cx="3161321" cy="24821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DD5A88B-C3ED-48E1-8F13-337E2D8EEF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26" y="2143592"/>
            <a:ext cx="3161321" cy="24821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FFC401A-6584-4779-8658-F5921AD867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441" y="2082632"/>
            <a:ext cx="3161321" cy="248212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1E8B035-C6AA-4A8E-8046-7CE59D0639E9}"/>
              </a:ext>
            </a:extLst>
          </p:cNvPr>
          <p:cNvSpPr txBox="1"/>
          <p:nvPr/>
        </p:nvSpPr>
        <p:spPr>
          <a:xfrm>
            <a:off x="2028787" y="4370990"/>
            <a:ext cx="672599" cy="66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spc="150" dirty="0">
                <a:solidFill>
                  <a:srgbClr val="6AABF7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甲</a:t>
            </a:r>
            <a:endParaRPr lang="zh-CN" altLang="en-US" sz="4800" spc="150" dirty="0">
              <a:solidFill>
                <a:srgbClr val="6AABF7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48C35A6-F0CC-48D5-8FA1-E69054ABCFB8}"/>
              </a:ext>
            </a:extLst>
          </p:cNvPr>
          <p:cNvSpPr txBox="1"/>
          <p:nvPr/>
        </p:nvSpPr>
        <p:spPr>
          <a:xfrm>
            <a:off x="5841802" y="4370990"/>
            <a:ext cx="672599" cy="66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spc="150" dirty="0">
                <a:solidFill>
                  <a:srgbClr val="6AABF7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乙</a:t>
            </a:r>
            <a:endParaRPr lang="zh-CN" altLang="en-US" sz="4800" spc="150" dirty="0">
              <a:solidFill>
                <a:srgbClr val="6AABF7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D10EF73-20A5-4F1B-A6EF-F6AFD224A44F}"/>
              </a:ext>
            </a:extLst>
          </p:cNvPr>
          <p:cNvSpPr txBox="1"/>
          <p:nvPr/>
        </p:nvSpPr>
        <p:spPr>
          <a:xfrm>
            <a:off x="9654817" y="4370990"/>
            <a:ext cx="672599" cy="66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spc="150" dirty="0">
                <a:solidFill>
                  <a:srgbClr val="6AABF7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丙</a:t>
            </a:r>
            <a:endParaRPr lang="zh-CN" altLang="en-US" sz="4800" spc="150" dirty="0">
              <a:solidFill>
                <a:srgbClr val="6AABF7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416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6BA9DB2C-6E2A-4402-9B4C-BE199EEA1348}"/>
              </a:ext>
            </a:extLst>
          </p:cNvPr>
          <p:cNvSpPr txBox="1"/>
          <p:nvPr/>
        </p:nvSpPr>
        <p:spPr>
          <a:xfrm>
            <a:off x="784426" y="417760"/>
            <a:ext cx="298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spc="300" dirty="0">
                <a:solidFill>
                  <a:srgbClr val="4D7C2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lang="en-US" altLang="zh-CN" sz="2800" b="1" spc="300" dirty="0">
                <a:solidFill>
                  <a:srgbClr val="4D7C2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D7C2B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32EC5E9-1CE2-41E2-98EE-1D3AD32294FC}"/>
              </a:ext>
            </a:extLst>
          </p:cNvPr>
          <p:cNvSpPr/>
          <p:nvPr/>
        </p:nvSpPr>
        <p:spPr>
          <a:xfrm>
            <a:off x="653454" y="512683"/>
            <a:ext cx="117595" cy="333374"/>
          </a:xfrm>
          <a:prstGeom prst="rect">
            <a:avLst/>
          </a:prstGeom>
          <a:solidFill>
            <a:srgbClr val="F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49FF033-7616-4A93-942C-C34AD7AC9B3A}"/>
              </a:ext>
            </a:extLst>
          </p:cNvPr>
          <p:cNvSpPr txBox="1"/>
          <p:nvPr/>
        </p:nvSpPr>
        <p:spPr>
          <a:xfrm>
            <a:off x="771049" y="1116834"/>
            <a:ext cx="10780044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小明利用小桌、海绵、砝码等物品探究影响压力作用效果的因素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,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如图甲、乙、丙所示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5262972-3F98-496B-AC3A-0A48A566C0CC}"/>
              </a:ext>
            </a:extLst>
          </p:cNvPr>
          <p:cNvSpPr txBox="1"/>
          <p:nvPr/>
        </p:nvSpPr>
        <p:spPr>
          <a:xfrm>
            <a:off x="784426" y="4637229"/>
            <a:ext cx="10780044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(1)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实验中压力作用的效果是通过海绵</a:t>
            </a:r>
            <a:r>
              <a:rPr lang="zh-CN" altLang="en-US" sz="2800" b="1" u="sng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      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(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选填“发生形变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”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或“运动状态改变”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)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来体现的。</a:t>
            </a:r>
            <a:endParaRPr lang="en-US" altLang="zh-CN" sz="2800" b="1" spc="150" dirty="0">
              <a:solidFill>
                <a:srgbClr val="595959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0B980A7-63DA-4C5D-B7ED-25E93B1F8F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885" y="2671617"/>
            <a:ext cx="8730229" cy="1694835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A4A4C3E1-2226-4C71-A641-3C07B8AC98B4}"/>
              </a:ext>
            </a:extLst>
          </p:cNvPr>
          <p:cNvSpPr txBox="1"/>
          <p:nvPr/>
        </p:nvSpPr>
        <p:spPr>
          <a:xfrm>
            <a:off x="7192128" y="4562306"/>
            <a:ext cx="2252815" cy="66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spc="150" dirty="0">
                <a:solidFill>
                  <a:srgbClr val="6AABF7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发生形变</a:t>
            </a:r>
            <a:endParaRPr lang="zh-CN" altLang="en-US" sz="4800" spc="150" dirty="0">
              <a:solidFill>
                <a:srgbClr val="6AABF7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8389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6BA9DB2C-6E2A-4402-9B4C-BE199EEA1348}"/>
              </a:ext>
            </a:extLst>
          </p:cNvPr>
          <p:cNvSpPr txBox="1"/>
          <p:nvPr/>
        </p:nvSpPr>
        <p:spPr>
          <a:xfrm>
            <a:off x="784426" y="417760"/>
            <a:ext cx="298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spc="300" dirty="0">
                <a:solidFill>
                  <a:srgbClr val="4D7C2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lang="en-US" altLang="zh-CN" sz="2800" b="1" spc="300" dirty="0">
                <a:solidFill>
                  <a:srgbClr val="4D7C2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D7C2B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32EC5E9-1CE2-41E2-98EE-1D3AD32294FC}"/>
              </a:ext>
            </a:extLst>
          </p:cNvPr>
          <p:cNvSpPr/>
          <p:nvPr/>
        </p:nvSpPr>
        <p:spPr>
          <a:xfrm>
            <a:off x="653454" y="512683"/>
            <a:ext cx="117595" cy="333374"/>
          </a:xfrm>
          <a:prstGeom prst="rect">
            <a:avLst/>
          </a:prstGeom>
          <a:solidFill>
            <a:srgbClr val="F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0B980A7-63DA-4C5D-B7ED-25E93B1F8F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885" y="1105345"/>
            <a:ext cx="8730229" cy="169483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F1C206F-E474-4255-90A5-4654A98912B2}"/>
              </a:ext>
            </a:extLst>
          </p:cNvPr>
          <p:cNvSpPr txBox="1"/>
          <p:nvPr/>
        </p:nvSpPr>
        <p:spPr>
          <a:xfrm>
            <a:off x="653454" y="2985845"/>
            <a:ext cx="11152723" cy="35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(2)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比较图甲和图乙，可知受力面积一定时，压力</a:t>
            </a:r>
            <a:r>
              <a:rPr lang="zh-CN" altLang="en-US" sz="2800" b="1" u="sng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  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(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选填“越大”或“越小”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)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，压力作用的效果越明显。</a:t>
            </a:r>
            <a:endParaRPr lang="en-US" altLang="zh-CN" sz="2800" b="1" spc="150" dirty="0">
              <a:solidFill>
                <a:srgbClr val="595959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(3)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为了探究压力作用的效果与受力面积大小的关系，应比较</a:t>
            </a:r>
            <a:endParaRPr lang="en-US" altLang="zh-CN" sz="2800" b="1" spc="150" dirty="0">
              <a:solidFill>
                <a:srgbClr val="595959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两图的实验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,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可知压力大小相同时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,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受力面积</a:t>
            </a:r>
            <a:r>
              <a:rPr lang="zh-CN" altLang="en-US" sz="2800" b="1" u="sng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   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(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选填“越大”或“越小”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)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，压力作用的效果越明显。</a:t>
            </a:r>
            <a:endParaRPr lang="en-US" altLang="zh-CN" sz="2800" b="1" spc="150" dirty="0">
              <a:solidFill>
                <a:srgbClr val="595959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9BA418-4940-41BD-8F32-722EEA0CB4AD}"/>
              </a:ext>
            </a:extLst>
          </p:cNvPr>
          <p:cNvSpPr txBox="1"/>
          <p:nvPr/>
        </p:nvSpPr>
        <p:spPr>
          <a:xfrm>
            <a:off x="9356594" y="2906670"/>
            <a:ext cx="1199518" cy="66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spc="150" dirty="0">
                <a:solidFill>
                  <a:srgbClr val="6AABF7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越大</a:t>
            </a:r>
            <a:endParaRPr lang="zh-CN" altLang="en-US" sz="4800" spc="150" dirty="0">
              <a:solidFill>
                <a:srgbClr val="6AABF7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8952848-FF8C-4A7C-A7CE-5A7FF6EEF3C0}"/>
              </a:ext>
            </a:extLst>
          </p:cNvPr>
          <p:cNvSpPr txBox="1"/>
          <p:nvPr/>
        </p:nvSpPr>
        <p:spPr>
          <a:xfrm>
            <a:off x="8210700" y="5143324"/>
            <a:ext cx="1431011" cy="66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spc="150" dirty="0">
                <a:solidFill>
                  <a:srgbClr val="6AABF7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越小</a:t>
            </a:r>
            <a:endParaRPr lang="zh-CN" altLang="en-US" sz="4800" spc="150" dirty="0">
              <a:solidFill>
                <a:srgbClr val="6AABF7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EF41C45-C9A8-4CF1-822A-AE4429B64B81}"/>
              </a:ext>
            </a:extLst>
          </p:cNvPr>
          <p:cNvSpPr txBox="1"/>
          <p:nvPr/>
        </p:nvSpPr>
        <p:spPr>
          <a:xfrm>
            <a:off x="10617843" y="4585379"/>
            <a:ext cx="157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u="sng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      </a:t>
            </a:r>
            <a:r>
              <a:rPr lang="en-US" altLang="zh-CN" sz="2800" u="sng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,</a:t>
            </a:r>
            <a:endParaRPr lang="zh-CN" altLang="en-US" sz="2000" u="sng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275D772-9619-4923-A04B-EE8ADF048CD8}"/>
              </a:ext>
            </a:extLst>
          </p:cNvPr>
          <p:cNvSpPr txBox="1"/>
          <p:nvPr/>
        </p:nvSpPr>
        <p:spPr>
          <a:xfrm>
            <a:off x="10617843" y="4461024"/>
            <a:ext cx="1431011" cy="58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50" dirty="0">
                <a:solidFill>
                  <a:srgbClr val="6AABF7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乙、丙</a:t>
            </a:r>
            <a:endParaRPr lang="zh-CN" altLang="en-US" sz="4400" spc="150" dirty="0">
              <a:solidFill>
                <a:srgbClr val="6AABF7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6575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6BA9DB2C-6E2A-4402-9B4C-BE199EEA1348}"/>
              </a:ext>
            </a:extLst>
          </p:cNvPr>
          <p:cNvSpPr txBox="1"/>
          <p:nvPr/>
        </p:nvSpPr>
        <p:spPr>
          <a:xfrm>
            <a:off x="784426" y="417760"/>
            <a:ext cx="298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spc="300" dirty="0">
                <a:solidFill>
                  <a:srgbClr val="4D7C2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lang="en-US" altLang="zh-CN" sz="2800" b="1" spc="300" dirty="0">
                <a:solidFill>
                  <a:srgbClr val="4D7C2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D7C2B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32EC5E9-1CE2-41E2-98EE-1D3AD32294FC}"/>
              </a:ext>
            </a:extLst>
          </p:cNvPr>
          <p:cNvSpPr/>
          <p:nvPr/>
        </p:nvSpPr>
        <p:spPr>
          <a:xfrm>
            <a:off x="653454" y="512683"/>
            <a:ext cx="117595" cy="333374"/>
          </a:xfrm>
          <a:prstGeom prst="rect">
            <a:avLst/>
          </a:prstGeom>
          <a:solidFill>
            <a:srgbClr val="F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0B980A7-63DA-4C5D-B7ED-25E93B1F8F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885" y="1105345"/>
            <a:ext cx="8730229" cy="169483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540F0DD-AA2C-4384-89AB-DB773F0422E6}"/>
              </a:ext>
            </a:extLst>
          </p:cNvPr>
          <p:cNvSpPr txBox="1"/>
          <p:nvPr/>
        </p:nvSpPr>
        <p:spPr>
          <a:xfrm>
            <a:off x="653454" y="2964545"/>
            <a:ext cx="10780044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(4)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实验时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,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如果将小桌换成砖块</a:t>
            </a:r>
            <a:r>
              <a:rPr lang="en-US" altLang="zh-CN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,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并将砖块沿竖直方向切成大小不同的两块，如图丁所示，小明发现它们对海绵的压力作用效果相同，由此得出的结论是压力作用的效果与受力面积无关。你认为他在探究过程中存在的问题是</a:t>
            </a:r>
            <a:r>
              <a:rPr lang="zh-CN" altLang="en-US" sz="2800" b="1" u="sng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                    </a:t>
            </a:r>
            <a:r>
              <a:rPr lang="zh-CN" altLang="en-US" sz="2800" b="1" spc="15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</a:t>
            </a:r>
            <a:endParaRPr lang="en-US" altLang="zh-CN" sz="2800" b="1" spc="150" dirty="0">
              <a:solidFill>
                <a:srgbClr val="595959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9BA418-4940-41BD-8F32-722EEA0CB4AD}"/>
              </a:ext>
            </a:extLst>
          </p:cNvPr>
          <p:cNvSpPr txBox="1"/>
          <p:nvPr/>
        </p:nvSpPr>
        <p:spPr>
          <a:xfrm>
            <a:off x="6420090" y="4755120"/>
            <a:ext cx="3673034" cy="66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spc="150" dirty="0">
                <a:solidFill>
                  <a:srgbClr val="6AABF7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rPr>
              <a:t>没有控制压力相同</a:t>
            </a:r>
            <a:endParaRPr lang="zh-CN" altLang="en-US" sz="4800" spc="150" dirty="0">
              <a:solidFill>
                <a:srgbClr val="6AABF7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02432844"/>
      </p:ext>
    </p:extLst>
  </p:cSld>
  <p:clrMapOvr>
    <a:masterClrMapping/>
  </p:clrMapOvr>
</p:sld>
</file>

<file path=ppt/theme/theme1.xml><?xml version="1.0" encoding="utf-8"?>
<a:theme xmlns:a="http://schemas.openxmlformats.org/drawingml/2006/main" name="2_自定义设计方案">
  <a:themeElements>
    <a:clrScheme name="自定义 2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9A0001"/>
      </a:accent1>
      <a:accent2>
        <a:srgbClr val="CEAB6E"/>
      </a:accent2>
      <a:accent3>
        <a:srgbClr val="063771"/>
      </a:accent3>
      <a:accent4>
        <a:srgbClr val="F3F4F8"/>
      </a:accent4>
      <a:accent5>
        <a:srgbClr val="64646C"/>
      </a:accent5>
      <a:accent6>
        <a:srgbClr val="FFFFFF"/>
      </a:accent6>
      <a:hlink>
        <a:srgbClr val="0070C0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2000" dirty="0" smtClean="0">
            <a:latin typeface="Arial" panose="020B0604020202020204" pitchFamily="34" charset="0"/>
            <a:ea typeface="微软雅黑" panose="020B0503020204020204" pitchFamily="34" charset="-122"/>
            <a:cs typeface="+mn-ea"/>
            <a:sym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2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9A0001"/>
      </a:accent1>
      <a:accent2>
        <a:srgbClr val="CEAB6E"/>
      </a:accent2>
      <a:accent3>
        <a:srgbClr val="063771"/>
      </a:accent3>
      <a:accent4>
        <a:srgbClr val="F3F4F8"/>
      </a:accent4>
      <a:accent5>
        <a:srgbClr val="64646C"/>
      </a:accent5>
      <a:accent6>
        <a:srgbClr val="FFFFFF"/>
      </a:accent6>
      <a:hlink>
        <a:srgbClr val="0070C0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2000" dirty="0" smtClean="0">
            <a:latin typeface="Arial" panose="020B0604020202020204" pitchFamily="34" charset="0"/>
            <a:ea typeface="微软雅黑" panose="020B0503020204020204" pitchFamily="34" charset="-122"/>
            <a:cs typeface="+mn-ea"/>
            <a:sym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自定义 2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9A0001"/>
      </a:accent1>
      <a:accent2>
        <a:srgbClr val="CEAB6E"/>
      </a:accent2>
      <a:accent3>
        <a:srgbClr val="063771"/>
      </a:accent3>
      <a:accent4>
        <a:srgbClr val="F3F4F8"/>
      </a:accent4>
      <a:accent5>
        <a:srgbClr val="64646C"/>
      </a:accent5>
      <a:accent6>
        <a:srgbClr val="FFFFFF"/>
      </a:accent6>
      <a:hlink>
        <a:srgbClr val="0070C0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2000" dirty="0" smtClean="0">
            <a:latin typeface="Arial" panose="020B0604020202020204" pitchFamily="34" charset="0"/>
            <a:ea typeface="微软雅黑" panose="020B0503020204020204" pitchFamily="34" charset="-122"/>
            <a:cs typeface="+mn-ea"/>
            <a:sym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自定义 2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9A0001"/>
      </a:accent1>
      <a:accent2>
        <a:srgbClr val="CEAB6E"/>
      </a:accent2>
      <a:accent3>
        <a:srgbClr val="063771"/>
      </a:accent3>
      <a:accent4>
        <a:srgbClr val="F3F4F8"/>
      </a:accent4>
      <a:accent5>
        <a:srgbClr val="64646C"/>
      </a:accent5>
      <a:accent6>
        <a:srgbClr val="FFFFFF"/>
      </a:accent6>
      <a:hlink>
        <a:srgbClr val="0070C0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2000" dirty="0" smtClean="0">
            <a:latin typeface="Arial" panose="020B0604020202020204" pitchFamily="34" charset="0"/>
            <a:ea typeface="微软雅黑" panose="020B0503020204020204" pitchFamily="34" charset="-122"/>
            <a:cs typeface="+mn-ea"/>
            <a:sym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自定义 2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9A0001"/>
      </a:accent1>
      <a:accent2>
        <a:srgbClr val="CEAB6E"/>
      </a:accent2>
      <a:accent3>
        <a:srgbClr val="063771"/>
      </a:accent3>
      <a:accent4>
        <a:srgbClr val="F3F4F8"/>
      </a:accent4>
      <a:accent5>
        <a:srgbClr val="64646C"/>
      </a:accent5>
      <a:accent6>
        <a:srgbClr val="FFFFFF"/>
      </a:accent6>
      <a:hlink>
        <a:srgbClr val="0070C0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2000" dirty="0" smtClean="0">
            <a:latin typeface="Arial" panose="020B0604020202020204" pitchFamily="34" charset="0"/>
            <a:ea typeface="微软雅黑" panose="020B0503020204020204" pitchFamily="34" charset="-122"/>
            <a:cs typeface="+mn-ea"/>
            <a:sym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自定义设计方案">
  <a:themeElements>
    <a:clrScheme name="自定义 2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9A0001"/>
      </a:accent1>
      <a:accent2>
        <a:srgbClr val="CEAB6E"/>
      </a:accent2>
      <a:accent3>
        <a:srgbClr val="063771"/>
      </a:accent3>
      <a:accent4>
        <a:srgbClr val="F3F4F8"/>
      </a:accent4>
      <a:accent5>
        <a:srgbClr val="64646C"/>
      </a:accent5>
      <a:accent6>
        <a:srgbClr val="FFFFFF"/>
      </a:accent6>
      <a:hlink>
        <a:srgbClr val="0070C0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2000" dirty="0" smtClean="0">
            <a:latin typeface="Arial" panose="020B0604020202020204" pitchFamily="34" charset="0"/>
            <a:ea typeface="微软雅黑" panose="020B0503020204020204" pitchFamily="34" charset="-122"/>
            <a:cs typeface="+mn-ea"/>
            <a:sym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自定义设计方案">
  <a:themeElements>
    <a:clrScheme name="自定义 2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9A0001"/>
      </a:accent1>
      <a:accent2>
        <a:srgbClr val="CEAB6E"/>
      </a:accent2>
      <a:accent3>
        <a:srgbClr val="063771"/>
      </a:accent3>
      <a:accent4>
        <a:srgbClr val="F3F4F8"/>
      </a:accent4>
      <a:accent5>
        <a:srgbClr val="64646C"/>
      </a:accent5>
      <a:accent6>
        <a:srgbClr val="FFFFFF"/>
      </a:accent6>
      <a:hlink>
        <a:srgbClr val="0070C0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2000" dirty="0" smtClean="0">
            <a:latin typeface="Arial" panose="020B0604020202020204" pitchFamily="34" charset="0"/>
            <a:ea typeface="微软雅黑" panose="020B0503020204020204" pitchFamily="34" charset="-122"/>
            <a:cs typeface="+mn-ea"/>
            <a:sym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7809</TotalTime>
  <Words>826</Words>
  <Application>Microsoft Office PowerPoint</Application>
  <PresentationFormat>宽屏</PresentationFormat>
  <Paragraphs>106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等线</vt:lpstr>
      <vt:lpstr>宋体</vt:lpstr>
      <vt:lpstr>微软雅黑</vt:lpstr>
      <vt:lpstr>Arial</vt:lpstr>
      <vt:lpstr>Cambria Math</vt:lpstr>
      <vt:lpstr>2_自定义设计方案</vt:lpstr>
      <vt:lpstr>自定义设计方案</vt:lpstr>
      <vt:lpstr>4_自定义设计方案</vt:lpstr>
      <vt:lpstr>1_自定义设计方案</vt:lpstr>
      <vt:lpstr>3_自定义设计方案</vt:lpstr>
      <vt:lpstr>5_自定义设计方案</vt:lpstr>
      <vt:lpstr>6_自定义设计方案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廖晓辉</dc:creator>
  <cp:lastModifiedBy>焦壮壮</cp:lastModifiedBy>
  <cp:revision>616</cp:revision>
  <dcterms:created xsi:type="dcterms:W3CDTF">2018-12-09T14:29:24Z</dcterms:created>
  <dcterms:modified xsi:type="dcterms:W3CDTF">2022-10-14T01:43:53Z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Nuaxnuy@DESKTOP-GLORKB7</vt:lpwstr>
  </property>
  <property fmtid="{D5CDD505-2E9C-101B-9397-08002B2CF9AE}" pid="5" name="MSIP_Label_f42aa342-8706-4288-bd11-ebb85995028c_SetDate">
    <vt:lpwstr>2019-04-13T09:21:34.3521271Z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8ba33e4d-f70c-4f8a-80c4-7b79b430a7ab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