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4" r:id="rId5"/>
    <p:sldId id="284" r:id="rId6"/>
    <p:sldId id="285" r:id="rId7"/>
    <p:sldId id="306" r:id="rId8"/>
    <p:sldId id="287" r:id="rId9"/>
    <p:sldId id="288" r:id="rId10"/>
    <p:sldId id="289" r:id="rId11"/>
    <p:sldId id="290" r:id="rId12"/>
    <p:sldId id="291" r:id="rId13"/>
    <p:sldId id="293" r:id="rId14"/>
    <p:sldId id="292" r:id="rId15"/>
    <p:sldId id="294" r:id="rId16"/>
    <p:sldId id="295" r:id="rId17"/>
    <p:sldId id="260" r:id="rId18"/>
    <p:sldId id="297" r:id="rId19"/>
    <p:sldId id="298" r:id="rId20"/>
    <p:sldId id="296" r:id="rId21"/>
    <p:sldId id="299" r:id="rId22"/>
    <p:sldId id="300" r:id="rId23"/>
    <p:sldId id="305" r:id="rId24"/>
    <p:sldId id="319" r:id="rId25"/>
    <p:sldId id="301" r:id="rId26"/>
    <p:sldId id="302" r:id="rId27"/>
    <p:sldId id="303" r:id="rId28"/>
    <p:sldId id="304" r:id="rId29"/>
    <p:sldId id="307" r:id="rId30"/>
    <p:sldId id="309" r:id="rId31"/>
    <p:sldId id="308" r:id="rId32"/>
    <p:sldId id="316" r:id="rId33"/>
    <p:sldId id="317" r:id="rId34"/>
    <p:sldId id="320" r:id="rId35"/>
    <p:sldId id="318" r:id="rId36"/>
    <p:sldId id="278" r:id="rId37"/>
  </p:sldIdLst>
  <p:sldSz cx="12192000" cy="6858000"/>
  <p:notesSz cx="6858000" cy="9144000"/>
  <p:embeddedFontLst>
    <p:embeddedFont>
      <p:font typeface="等线" charset="-122"/>
      <p:regular r:id="rId39"/>
      <p:bold r:id="rId40"/>
    </p:embeddedFont>
    <p:embeddedFont>
      <p:font typeface="华文新魏" pitchFamily="2" charset="-122"/>
      <p:regular r:id="rId41"/>
    </p:embeddedFont>
    <p:embeddedFont>
      <p:font typeface="Comic Sans MS" pitchFamily="66" charset="0"/>
      <p:regular r:id="rId42"/>
      <p:bold r:id="rId43"/>
    </p:embeddedFont>
    <p:embeddedFont>
      <p:font typeface="汉仪铸字童年体W" charset="-122"/>
      <p:regular r:id="rId44"/>
    </p:embeddedFont>
    <p:embeddedFont>
      <p:font typeface="Cooper Black" pitchFamily="18" charset="0"/>
      <p:regular r:id="rId45"/>
    </p:embeddedFont>
    <p:embeddedFont>
      <p:font typeface="等线 Light" charset="-122"/>
      <p:regular r:id="rId46"/>
    </p:embeddedFont>
    <p:embeddedFont>
      <p:font typeface="微软雅黑" pitchFamily="34" charset="-122"/>
      <p:regular r:id="rId47"/>
      <p:bold r:id="rId48"/>
    </p:embeddedFont>
  </p:embeddedFontLst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373"/>
    <a:srgbClr val="6ED8ED"/>
    <a:srgbClr val="FFC3C3"/>
    <a:srgbClr val="FFF3D1"/>
    <a:srgbClr val="FFE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6424" autoAdjust="0"/>
  </p:normalViewPr>
  <p:slideViewPr>
    <p:cSldViewPr snapToGrid="0">
      <p:cViewPr>
        <p:scale>
          <a:sx n="92" d="100"/>
          <a:sy n="92" d="100"/>
        </p:scale>
        <p:origin x="-22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B1F1-F6DB-4652-8D19-CB597AF41CB0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451A2-443D-40EA-8C70-ED46A2D19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76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451A2-443D-40EA-8C70-ED46A2D1916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451A2-443D-40EA-8C70-ED46A2D1916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33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451A2-443D-40EA-8C70-ED46A2D1916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99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451A2-443D-40EA-8C70-ED46A2D1916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048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451A2-443D-40EA-8C70-ED46A2D1916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451A2-443D-40EA-8C70-ED46A2D1916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84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451A2-443D-40EA-8C70-ED46A2D1916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3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2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7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4FCDA-34A2-43E1-AC35-D194A648FAE1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9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xmlns="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xmlns="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xmlns="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5DF871-779B-4707-8B61-BCE3797D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ED55276-8ADF-4C7A-B021-F6CE49BD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8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8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8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1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9B7-008D-44E6-8BDA-1DD073C05F0D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61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D88C1A1-4DF7-41D9-9909-170F79D3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365D06F-C1FA-4DC8-AC38-49C4497E6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6345C6-1302-474C-BE4D-AADDB220B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69B7-008D-44E6-8BDA-1DD073C05F0D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2BF4FC8-0AE6-4645-B6C9-F13FC99C4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A91BA86-6540-499C-8604-17CE2FE07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2628900"/>
            <a:ext cx="507831" cy="5257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  <a:endParaRPr lang="zh-CN" altLang="en-US" sz="1400" b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499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image" Target="../media/image21.png"/><Relationship Id="rId3" Type="http://schemas.openxmlformats.org/officeDocument/2006/relationships/image" Target="../media/image16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9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23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Relationship Id="rId14" Type="http://schemas.openxmlformats.org/officeDocument/2006/relationships/image" Target="../media/image20.png"/><Relationship Id="rId22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16.png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7.png"/><Relationship Id="rId3" Type="http://schemas.openxmlformats.org/officeDocument/2006/relationships/image" Target="../media/image16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19.png"/><Relationship Id="rId19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16.png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16.png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image" Target="../media/image21.png"/><Relationship Id="rId3" Type="http://schemas.openxmlformats.org/officeDocument/2006/relationships/image" Target="../media/image16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9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23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Relationship Id="rId14" Type="http://schemas.openxmlformats.org/officeDocument/2006/relationships/image" Target="../media/image20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6281CDFA-C85C-492D-8F91-B6D1102D7D4F}"/>
              </a:ext>
            </a:extLst>
          </p:cNvPr>
          <p:cNvSpPr txBox="1"/>
          <p:nvPr/>
        </p:nvSpPr>
        <p:spPr>
          <a:xfrm>
            <a:off x="2506662" y="1470385"/>
            <a:ext cx="71609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Grammar</a:t>
            </a:r>
            <a:endParaRPr lang="zh-CN" altLang="en-US" sz="115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xmlns="" id="{E29CB13B-68CB-43F1-9C4D-D2BC11715CC5}"/>
              </a:ext>
            </a:extLst>
          </p:cNvPr>
          <p:cNvSpPr txBox="1"/>
          <p:nvPr/>
        </p:nvSpPr>
        <p:spPr>
          <a:xfrm>
            <a:off x="2772638" y="3296630"/>
            <a:ext cx="6688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一起来攻克</a:t>
            </a:r>
            <a:r>
              <a:rPr lang="en-US" altLang="zh-CN" sz="5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U3</a:t>
            </a:r>
            <a:r>
              <a:rPr lang="zh-CN" altLang="en-US" sz="5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语法！</a:t>
            </a:r>
          </a:p>
        </p:txBody>
      </p:sp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724B9E0-533F-4806-AED0-F584F99ED66C}"/>
              </a:ext>
            </a:extLst>
          </p:cNvPr>
          <p:cNvSpPr txBox="1"/>
          <p:nvPr/>
        </p:nvSpPr>
        <p:spPr>
          <a:xfrm>
            <a:off x="1895268" y="842796"/>
            <a:ext cx="779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Attention!</a:t>
            </a:r>
            <a:endParaRPr lang="zh-CN" altLang="en-US" sz="4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6CFA839-0C78-49A5-AB7E-A1EB56DC6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0" y="618051"/>
            <a:ext cx="1118178" cy="98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1F7570D-AC5F-4C7C-AA2B-8EB69347BD68}"/>
              </a:ext>
            </a:extLst>
          </p:cNvPr>
          <p:cNvSpPr txBox="1"/>
          <p:nvPr/>
        </p:nvSpPr>
        <p:spPr>
          <a:xfrm>
            <a:off x="1716276" y="1836982"/>
            <a:ext cx="548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child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→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children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15D4A94-ACD0-40C2-99D8-AF355042E526}"/>
              </a:ext>
            </a:extLst>
          </p:cNvPr>
          <p:cNvSpPr txBox="1"/>
          <p:nvPr/>
        </p:nvSpPr>
        <p:spPr>
          <a:xfrm>
            <a:off x="1716276" y="2544868"/>
            <a:ext cx="548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孩子们的家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C862973-F51A-448B-9127-555B1F29FA0E}"/>
              </a:ext>
            </a:extLst>
          </p:cNvPr>
          <p:cNvSpPr txBox="1"/>
          <p:nvPr/>
        </p:nvSpPr>
        <p:spPr>
          <a:xfrm>
            <a:off x="1716276" y="3303960"/>
            <a:ext cx="548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Children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home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A2F0650-1B76-453F-B6EE-E97A55245F3D}"/>
              </a:ext>
            </a:extLst>
          </p:cNvPr>
          <p:cNvSpPr txBox="1"/>
          <p:nvPr/>
        </p:nvSpPr>
        <p:spPr>
          <a:xfrm>
            <a:off x="4250152" y="3945181"/>
            <a:ext cx="7791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通常加个</a:t>
            </a:r>
            <a:r>
              <a:rPr lang="en-US" altLang="zh-CN" sz="5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  <a:r>
              <a:rPr lang="en-US" altLang="zh-CN" sz="5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</a:p>
          <a:p>
            <a:r>
              <a:rPr lang="en-US" altLang="zh-CN" sz="5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</a:t>
            </a:r>
            <a:r>
              <a:rPr lang="zh-CN" altLang="en-US" sz="5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结尾只加</a:t>
            </a:r>
            <a:r>
              <a:rPr lang="en-US" altLang="zh-CN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</a:t>
            </a:r>
            <a:endParaRPr lang="zh-CN" altLang="en-US" sz="4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99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337EF29-00BF-44AA-8C6C-70C7830F0BBE}"/>
              </a:ext>
            </a:extLst>
          </p:cNvPr>
          <p:cNvSpPr txBox="1"/>
          <p:nvPr/>
        </p:nvSpPr>
        <p:spPr>
          <a:xfrm>
            <a:off x="4291248" y="842385"/>
            <a:ext cx="779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三个常见考点</a:t>
            </a:r>
            <a:endParaRPr lang="zh-CN" altLang="en-US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63DEC88-CA02-48D4-A38C-1F19252EF5DA}"/>
              </a:ext>
            </a:extLst>
          </p:cNvPr>
          <p:cNvSpPr txBox="1"/>
          <p:nvPr/>
        </p:nvSpPr>
        <p:spPr>
          <a:xfrm>
            <a:off x="1012079" y="1477670"/>
            <a:ext cx="779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考点①</a:t>
            </a:r>
            <a:endParaRPr lang="zh-CN" altLang="en-US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2EDA4D7-6734-4500-A839-FDC4237F44EC}"/>
              </a:ext>
            </a:extLst>
          </p:cNvPr>
          <p:cNvSpPr txBox="1"/>
          <p:nvPr/>
        </p:nvSpPr>
        <p:spPr>
          <a:xfrm>
            <a:off x="1012079" y="2466898"/>
            <a:ext cx="724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This is Lucy and Lily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room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1EC4B30-25B5-4699-AA32-C54F31D3B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234" y="1196328"/>
            <a:ext cx="2393880" cy="23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CD59DBD8-E7C9-4EED-9F3B-C6DB327A2487}"/>
              </a:ext>
            </a:extLst>
          </p:cNvPr>
          <p:cNvSpPr txBox="1"/>
          <p:nvPr/>
        </p:nvSpPr>
        <p:spPr>
          <a:xfrm>
            <a:off x="1207287" y="3163664"/>
            <a:ext cx="724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这    是   露西       和     莉莉  </a:t>
            </a:r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房间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0C25E0DA-3548-4041-92F4-3E596841D924}"/>
              </a:ext>
            </a:extLst>
          </p:cNvPr>
          <p:cNvSpPr/>
          <p:nvPr/>
        </p:nvSpPr>
        <p:spPr>
          <a:xfrm>
            <a:off x="6182761" y="2393267"/>
            <a:ext cx="1632053" cy="91159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BED2914-84B1-4F86-98D4-3E8F27DAA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174" y="1652123"/>
            <a:ext cx="2393880" cy="23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3FBEA88-7F41-4EA1-BE25-005B44A445FC}"/>
              </a:ext>
            </a:extLst>
          </p:cNvPr>
          <p:cNvSpPr txBox="1"/>
          <p:nvPr/>
        </p:nvSpPr>
        <p:spPr>
          <a:xfrm>
            <a:off x="2239954" y="4200719"/>
            <a:ext cx="779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Attention!</a:t>
            </a:r>
            <a:endParaRPr lang="zh-CN" altLang="en-US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DBB499E-1B44-475A-8FAD-A4E99129E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43" y="4000748"/>
            <a:ext cx="1118178" cy="98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CF11F9D-0CA3-4BFB-A053-340EF97F860A}"/>
              </a:ext>
            </a:extLst>
          </p:cNvPr>
          <p:cNvSpPr txBox="1"/>
          <p:nvPr/>
        </p:nvSpPr>
        <p:spPr>
          <a:xfrm>
            <a:off x="4400840" y="4104043"/>
            <a:ext cx="779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两人共有，最后一人后</a:t>
            </a:r>
            <a:r>
              <a:rPr lang="en-US" altLang="zh-CN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+’s</a:t>
            </a:r>
            <a:endParaRPr lang="zh-CN" altLang="en-US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B4B3EFE-8BB2-4956-A1BE-E66EAA6DE746}"/>
              </a:ext>
            </a:extLst>
          </p:cNvPr>
          <p:cNvSpPr txBox="1"/>
          <p:nvPr/>
        </p:nvSpPr>
        <p:spPr>
          <a:xfrm>
            <a:off x="4359288" y="4813589"/>
            <a:ext cx="779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各自拥有，分别</a:t>
            </a:r>
            <a:r>
              <a:rPr lang="en-US" altLang="zh-CN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+’s</a:t>
            </a:r>
            <a:endParaRPr lang="zh-CN" altLang="en-US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98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5" grpId="0" animBg="1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6C1B0A55-AC6A-4399-BEC9-C4ACAD84C1B0}"/>
              </a:ext>
            </a:extLst>
          </p:cNvPr>
          <p:cNvSpPr txBox="1"/>
          <p:nvPr/>
        </p:nvSpPr>
        <p:spPr>
          <a:xfrm>
            <a:off x="1176464" y="2310909"/>
            <a:ext cx="724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露西       和     莉莉  </a:t>
            </a:r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各自的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房间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5BEE016-9CCC-42CB-9CFD-39A3B0444F8E}"/>
              </a:ext>
            </a:extLst>
          </p:cNvPr>
          <p:cNvSpPr txBox="1"/>
          <p:nvPr/>
        </p:nvSpPr>
        <p:spPr>
          <a:xfrm>
            <a:off x="950434" y="1316192"/>
            <a:ext cx="724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Lucy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and Lily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room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E2085E9-A4D8-4B7D-8C72-F5175FDF01A7}"/>
              </a:ext>
            </a:extLst>
          </p:cNvPr>
          <p:cNvSpPr txBox="1"/>
          <p:nvPr/>
        </p:nvSpPr>
        <p:spPr>
          <a:xfrm>
            <a:off x="1810002" y="4894606"/>
            <a:ext cx="8936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两人共有最后加，两人各有各自加</a:t>
            </a:r>
            <a:endParaRPr lang="zh-CN" altLang="en-US" sz="4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61BB3B9-6867-46F5-A288-517FCD09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16" y="860397"/>
            <a:ext cx="2393880" cy="23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45C5BC5-CCC4-4949-B18A-36D3D9AF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56" y="1316192"/>
            <a:ext cx="2393880" cy="23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5275E21-9FDD-4927-9906-F86AFD3D74C6}"/>
              </a:ext>
            </a:extLst>
          </p:cNvPr>
          <p:cNvSpPr txBox="1"/>
          <p:nvPr/>
        </p:nvSpPr>
        <p:spPr>
          <a:xfrm>
            <a:off x="1482978" y="3811924"/>
            <a:ext cx="8899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These are Lucy and Lily’s books.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9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347BA54-8E1D-42B2-9728-1F553331376E}"/>
              </a:ext>
            </a:extLst>
          </p:cNvPr>
          <p:cNvSpPr txBox="1"/>
          <p:nvPr/>
        </p:nvSpPr>
        <p:spPr>
          <a:xfrm>
            <a:off x="4707315" y="2305519"/>
            <a:ext cx="8936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导学案</a:t>
            </a:r>
            <a:r>
              <a:rPr lang="en-US" altLang="zh-CN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P64</a:t>
            </a:r>
          </a:p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第</a:t>
            </a:r>
            <a:r>
              <a:rPr lang="en-US" altLang="zh-CN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题</a:t>
            </a:r>
            <a:endParaRPr lang="en-US" altLang="zh-CN" sz="4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24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85FCFCE-AB1D-4552-A091-6D2ED92B672D}"/>
              </a:ext>
            </a:extLst>
          </p:cNvPr>
          <p:cNvSpPr txBox="1"/>
          <p:nvPr/>
        </p:nvSpPr>
        <p:spPr>
          <a:xfrm>
            <a:off x="950434" y="912591"/>
            <a:ext cx="779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考点② 谁的地盘谁做主</a:t>
            </a:r>
            <a:endParaRPr lang="zh-CN" altLang="en-US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229A311-81D7-4811-B12C-6DFE48271F93}"/>
              </a:ext>
            </a:extLst>
          </p:cNvPr>
          <p:cNvSpPr txBox="1"/>
          <p:nvPr/>
        </p:nvSpPr>
        <p:spPr>
          <a:xfrm>
            <a:off x="950434" y="1620477"/>
            <a:ext cx="724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at the 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doctor’s 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BE360B2-4AF2-4EC0-A811-7A1B8ED9F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60" y="732494"/>
            <a:ext cx="2190040" cy="21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95920A1-2D27-4193-B369-8F653AED38FF}"/>
              </a:ext>
            </a:extLst>
          </p:cNvPr>
          <p:cNvSpPr txBox="1"/>
          <p:nvPr/>
        </p:nvSpPr>
        <p:spPr>
          <a:xfrm>
            <a:off x="4846014" y="1594197"/>
            <a:ext cx="724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在医院（诊所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3E780D9-29D2-45D2-98A9-56D561CFAE08}"/>
              </a:ext>
            </a:extLst>
          </p:cNvPr>
          <p:cNvSpPr txBox="1"/>
          <p:nvPr/>
        </p:nvSpPr>
        <p:spPr>
          <a:xfrm>
            <a:off x="950434" y="2354643"/>
            <a:ext cx="422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at the 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barber’s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5077000-E78A-4A23-A35B-026C961AC481}"/>
              </a:ext>
            </a:extLst>
          </p:cNvPr>
          <p:cNvSpPr txBox="1"/>
          <p:nvPr/>
        </p:nvSpPr>
        <p:spPr>
          <a:xfrm>
            <a:off x="4846014" y="2334328"/>
            <a:ext cx="724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在理发店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40FA76DF-7997-4864-89F3-FAC15B2B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177" y="2271507"/>
            <a:ext cx="1044240" cy="10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A0CC6A2-F5ED-4EC9-92BD-601182A2A47F}"/>
              </a:ext>
            </a:extLst>
          </p:cNvPr>
          <p:cNvSpPr txBox="1"/>
          <p:nvPr/>
        </p:nvSpPr>
        <p:spPr>
          <a:xfrm>
            <a:off x="1051463" y="3698845"/>
            <a:ext cx="6582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I will go to my 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uncle’s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267C378-B735-4BBA-AD7D-0113A9279105}"/>
              </a:ext>
            </a:extLst>
          </p:cNvPr>
          <p:cNvSpPr txBox="1"/>
          <p:nvPr/>
        </p:nvSpPr>
        <p:spPr>
          <a:xfrm>
            <a:off x="6465945" y="3698845"/>
            <a:ext cx="422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我将要去叔叔家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xmlns="" id="{3C3A8669-E22A-4875-A610-7B9ADAB8A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50" y="2776343"/>
            <a:ext cx="2074949" cy="150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C151A996-4181-4123-BAD0-A73F9EFA493B}"/>
              </a:ext>
            </a:extLst>
          </p:cNvPr>
          <p:cNvSpPr txBox="1"/>
          <p:nvPr/>
        </p:nvSpPr>
        <p:spPr>
          <a:xfrm>
            <a:off x="2525162" y="4601697"/>
            <a:ext cx="472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职业类名词</a:t>
            </a:r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  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如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doctor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barber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DD4BCAB-6DF6-4ACD-A95D-27C98DA9EABD}"/>
              </a:ext>
            </a:extLst>
          </p:cNvPr>
          <p:cNvSpPr txBox="1"/>
          <p:nvPr/>
        </p:nvSpPr>
        <p:spPr>
          <a:xfrm>
            <a:off x="2525160" y="5194886"/>
            <a:ext cx="931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人的称呼</a:t>
            </a:r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  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如</a:t>
            </a:r>
            <a:r>
              <a:rPr lang="en-US" altLang="zh-CN" sz="2400" b="1" dirty="0" err="1">
                <a:latin typeface="华文新魏" panose="02010800040101010101" pitchFamily="2" charset="-122"/>
                <a:ea typeface="华文新魏" panose="02010800040101010101" pitchFamily="2" charset="-122"/>
              </a:rPr>
              <a:t>uncle,husband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59CCE20D-E6C7-4032-9637-AE267D68E6AD}"/>
              </a:ext>
            </a:extLst>
          </p:cNvPr>
          <p:cNvSpPr txBox="1"/>
          <p:nvPr/>
        </p:nvSpPr>
        <p:spPr>
          <a:xfrm>
            <a:off x="7302641" y="4581382"/>
            <a:ext cx="472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→工作的处所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7B46F3C3-1E04-4FD2-9D3A-579EF31F12FE}"/>
              </a:ext>
            </a:extLst>
          </p:cNvPr>
          <p:cNvSpPr txBox="1"/>
          <p:nvPr/>
        </p:nvSpPr>
        <p:spPr>
          <a:xfrm>
            <a:off x="6919253" y="5215201"/>
            <a:ext cx="472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→居住地</a:t>
            </a:r>
          </a:p>
        </p:txBody>
      </p:sp>
    </p:spTree>
    <p:extLst>
      <p:ext uri="{BB962C8B-B14F-4D97-AF65-F5344CB8AC3E}">
        <p14:creationId xmlns:p14="http://schemas.microsoft.com/office/powerpoint/2010/main" val="15183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  <p:bldP spid="6" grpId="0"/>
      <p:bldP spid="7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3E7617B-9239-4548-81A3-BE131B3D87F6}"/>
              </a:ext>
            </a:extLst>
          </p:cNvPr>
          <p:cNvSpPr txBox="1"/>
          <p:nvPr/>
        </p:nvSpPr>
        <p:spPr>
          <a:xfrm>
            <a:off x="950434" y="912591"/>
            <a:ext cx="779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考点③ </a:t>
            </a:r>
            <a:endParaRPr lang="zh-CN" altLang="en-US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3A6E64F-6BEC-4D7F-B63C-2BF2150CA53C}"/>
              </a:ext>
            </a:extLst>
          </p:cNvPr>
          <p:cNvSpPr txBox="1"/>
          <p:nvPr/>
        </p:nvSpPr>
        <p:spPr>
          <a:xfrm>
            <a:off x="1738083" y="1620477"/>
            <a:ext cx="9368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爸爸的 老师的 狗的 医生的 理发师的</a:t>
            </a:r>
            <a:endParaRPr lang="zh-CN" altLang="en-US" sz="4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BA53112-315A-42F1-8984-D605B762E0E0}"/>
              </a:ext>
            </a:extLst>
          </p:cNvPr>
          <p:cNvSpPr txBox="1"/>
          <p:nvPr/>
        </p:nvSpPr>
        <p:spPr>
          <a:xfrm>
            <a:off x="4501831" y="1540693"/>
            <a:ext cx="9368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有生命的名词’</a:t>
            </a:r>
            <a:r>
              <a:rPr lang="en-US" altLang="zh-CN" sz="5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</a:t>
            </a:r>
            <a:endParaRPr lang="zh-CN" altLang="en-US" sz="5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CB22F74-E77E-48CA-805E-FDB10B5F70F3}"/>
              </a:ext>
            </a:extLst>
          </p:cNvPr>
          <p:cNvSpPr txBox="1"/>
          <p:nvPr/>
        </p:nvSpPr>
        <p:spPr>
          <a:xfrm>
            <a:off x="1595119" y="1616467"/>
            <a:ext cx="3750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无生命的名词 </a:t>
            </a:r>
            <a:endParaRPr lang="en-US" altLang="zh-CN" sz="4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10702C8-3C20-40DD-B755-960A60199656}"/>
              </a:ext>
            </a:extLst>
          </p:cNvPr>
          <p:cNvSpPr txBox="1"/>
          <p:nvPr/>
        </p:nvSpPr>
        <p:spPr>
          <a:xfrm>
            <a:off x="1595119" y="2264016"/>
            <a:ext cx="5604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绝大多数</a:t>
            </a:r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不可以</a:t>
            </a:r>
            <a:r>
              <a:rPr lang="en-US" altLang="zh-CN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805AD13-1F38-435C-B351-F65784EFE37E}"/>
              </a:ext>
            </a:extLst>
          </p:cNvPr>
          <p:cNvSpPr txBox="1"/>
          <p:nvPr/>
        </p:nvSpPr>
        <p:spPr>
          <a:xfrm>
            <a:off x="1500062" y="3055103"/>
            <a:ext cx="4336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有时</a:t>
            </a:r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可以</a:t>
            </a:r>
            <a:r>
              <a:rPr lang="en-US" altLang="zh-CN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FFFE3B17-6EC0-403C-B8AE-BAC89938A92A}"/>
              </a:ext>
            </a:extLst>
          </p:cNvPr>
          <p:cNvSpPr txBox="1"/>
          <p:nvPr/>
        </p:nvSpPr>
        <p:spPr>
          <a:xfrm>
            <a:off x="1738082" y="3875551"/>
            <a:ext cx="819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An hour </a:t>
            </a:r>
            <a:r>
              <a:rPr lang="en-US" altLang="zh-CN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bus ride     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一小时的公交车程</a:t>
            </a:r>
            <a:endParaRPr lang="en-US" altLang="zh-CN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7E11B63B-7FFD-4B78-BB00-798016F063AE}"/>
              </a:ext>
            </a:extLst>
          </p:cNvPr>
          <p:cNvSpPr txBox="1"/>
          <p:nvPr/>
        </p:nvSpPr>
        <p:spPr>
          <a:xfrm>
            <a:off x="1595119" y="4460326"/>
            <a:ext cx="748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5 miles </a:t>
            </a:r>
            <a:r>
              <a:rPr lang="en-US" altLang="zh-CN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</a:t>
            </a: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distance   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五千英里的距离</a:t>
            </a:r>
            <a:endParaRPr lang="en-US" altLang="zh-CN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CC032CF-3204-430C-A3C4-A9230AFB1F2F}"/>
              </a:ext>
            </a:extLst>
          </p:cNvPr>
          <p:cNvSpPr txBox="1"/>
          <p:nvPr/>
        </p:nvSpPr>
        <p:spPr>
          <a:xfrm>
            <a:off x="5219308" y="3147435"/>
            <a:ext cx="819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时间、距离、</a:t>
            </a:r>
            <a:endParaRPr lang="en-US" altLang="zh-CN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93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9E4F493-C1BB-4F2B-B981-BBC85DE8C2B0}"/>
              </a:ext>
            </a:extLst>
          </p:cNvPr>
          <p:cNvSpPr txBox="1"/>
          <p:nvPr/>
        </p:nvSpPr>
        <p:spPr>
          <a:xfrm>
            <a:off x="3626814" y="1000137"/>
            <a:ext cx="8197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名词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表示所有格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5B90861-69CE-4505-869A-884B9C3E5A4F}"/>
              </a:ext>
            </a:extLst>
          </p:cNvPr>
          <p:cNvSpPr txBox="1"/>
          <p:nvPr/>
        </p:nvSpPr>
        <p:spPr>
          <a:xfrm>
            <a:off x="2320284" y="1984744"/>
            <a:ext cx="8197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口诀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</a:p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通常加个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’s   </a:t>
            </a:r>
            <a:r>
              <a:rPr lang="en-US" altLang="zh-CN" sz="4000" b="1" dirty="0" err="1">
                <a:latin typeface="华文新魏" panose="02010800040101010101" pitchFamily="2" charset="-122"/>
                <a:ea typeface="华文新魏" panose="02010800040101010101" pitchFamily="2" charset="-122"/>
              </a:rPr>
              <a:t>s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结尾只加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’</a:t>
            </a:r>
          </a:p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两人共有最后加  两人各有各自加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谁的地盘谁做主 时间距离可以加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12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xmlns="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xmlns="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xmlns="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xmlns="" id="{BF45EE92-4887-4C8F-8AD8-C6DF7FB69612}"/>
              </a:ext>
            </a:extLst>
          </p:cNvPr>
          <p:cNvSpPr txBox="1"/>
          <p:nvPr/>
        </p:nvSpPr>
        <p:spPr>
          <a:xfrm>
            <a:off x="3823338" y="1472040"/>
            <a:ext cx="3316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Of </a:t>
            </a:r>
            <a:r>
              <a:rPr lang="zh-CN" altLang="en-US" sz="5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所有格</a:t>
            </a:r>
          </a:p>
        </p:txBody>
      </p:sp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96E6202-0DE5-4088-87A9-03821F5FEDE8}"/>
              </a:ext>
            </a:extLst>
          </p:cNvPr>
          <p:cNvSpPr txBox="1"/>
          <p:nvPr/>
        </p:nvSpPr>
        <p:spPr>
          <a:xfrm>
            <a:off x="1674725" y="1010112"/>
            <a:ext cx="8197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教室       的      黑板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37066E9-FAA3-4B10-BB48-3F0C72721A54}"/>
              </a:ext>
            </a:extLst>
          </p:cNvPr>
          <p:cNvSpPr txBox="1"/>
          <p:nvPr/>
        </p:nvSpPr>
        <p:spPr>
          <a:xfrm>
            <a:off x="1772293" y="1595497"/>
            <a:ext cx="6811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classroom ’s</a:t>
            </a:r>
            <a:r>
              <a:rPr lang="en-US" altLang="zh-CN" sz="1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blackboard 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2378B19-4BDB-45B6-B70C-54552B236F5A}"/>
              </a:ext>
            </a:extLst>
          </p:cNvPr>
          <p:cNvSpPr txBox="1"/>
          <p:nvPr/>
        </p:nvSpPr>
        <p:spPr>
          <a:xfrm>
            <a:off x="4029619" y="1203298"/>
            <a:ext cx="68117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X</a:t>
            </a:r>
            <a:endParaRPr lang="zh-CN" altLang="en-US" sz="8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5A623EE-AEEB-45D4-B011-26FB3A56CD66}"/>
              </a:ext>
            </a:extLst>
          </p:cNvPr>
          <p:cNvSpPr txBox="1"/>
          <p:nvPr/>
        </p:nvSpPr>
        <p:spPr>
          <a:xfrm>
            <a:off x="1562146" y="3696522"/>
            <a:ext cx="81970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the  window  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of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classroom 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757F7FCA-6E0E-4B08-AD85-83C62433479E}"/>
              </a:ext>
            </a:extLst>
          </p:cNvPr>
          <p:cNvCxnSpPr>
            <a:cxnSpLocks/>
          </p:cNvCxnSpPr>
          <p:nvPr/>
        </p:nvCxnSpPr>
        <p:spPr>
          <a:xfrm flipH="1">
            <a:off x="3164440" y="2163939"/>
            <a:ext cx="2382767" cy="3134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96147B3B-E965-4791-A10D-426306EE7641}"/>
              </a:ext>
            </a:extLst>
          </p:cNvPr>
          <p:cNvCxnSpPr>
            <a:cxnSpLocks/>
          </p:cNvCxnSpPr>
          <p:nvPr/>
        </p:nvCxnSpPr>
        <p:spPr>
          <a:xfrm>
            <a:off x="3472665" y="2163939"/>
            <a:ext cx="2300574" cy="263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F4C101A-825F-4E44-AB6B-E7D1061ABDAF}"/>
              </a:ext>
            </a:extLst>
          </p:cNvPr>
          <p:cNvSpPr txBox="1"/>
          <p:nvPr/>
        </p:nvSpPr>
        <p:spPr>
          <a:xfrm>
            <a:off x="1695273" y="2986245"/>
            <a:ext cx="8197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教室       的      窗户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6DB634A-03B4-4259-BFDC-33F7FACEBBB8}"/>
              </a:ext>
            </a:extLst>
          </p:cNvPr>
          <p:cNvSpPr txBox="1"/>
          <p:nvPr/>
        </p:nvSpPr>
        <p:spPr>
          <a:xfrm>
            <a:off x="1562147" y="2404654"/>
            <a:ext cx="81970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the  blackboard  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of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classroom 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93FEC3D-EA58-4171-9312-E13E095CEB9F}"/>
              </a:ext>
            </a:extLst>
          </p:cNvPr>
          <p:cNvSpPr txBox="1"/>
          <p:nvPr/>
        </p:nvSpPr>
        <p:spPr>
          <a:xfrm>
            <a:off x="1997486" y="4457913"/>
            <a:ext cx="8197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我家       的      窗户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3E9F6B40-9757-4FCD-B403-023197C81559}"/>
              </a:ext>
            </a:extLst>
          </p:cNvPr>
          <p:cNvSpPr txBox="1"/>
          <p:nvPr/>
        </p:nvSpPr>
        <p:spPr>
          <a:xfrm>
            <a:off x="1562146" y="5165799"/>
            <a:ext cx="81970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the  window  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of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my home 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4F71DD87-0075-43A5-84B7-51F133300618}"/>
              </a:ext>
            </a:extLst>
          </p:cNvPr>
          <p:cNvSpPr/>
          <p:nvPr/>
        </p:nvSpPr>
        <p:spPr>
          <a:xfrm>
            <a:off x="5316038" y="3696439"/>
            <a:ext cx="2523143" cy="2177246"/>
          </a:xfrm>
          <a:prstGeom prst="rect">
            <a:avLst/>
          </a:prstGeom>
          <a:noFill/>
          <a:ln w="76200">
            <a:solidFill>
              <a:srgbClr val="FF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0D27DB2A-0A21-4FC3-BD02-0079C0292DC4}"/>
              </a:ext>
            </a:extLst>
          </p:cNvPr>
          <p:cNvSpPr txBox="1"/>
          <p:nvPr/>
        </p:nvSpPr>
        <p:spPr>
          <a:xfrm>
            <a:off x="8099933" y="3939064"/>
            <a:ext cx="2908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起修饰作用，</a:t>
            </a:r>
            <a:endParaRPr lang="en-US" altLang="zh-CN" sz="4000" b="1" dirty="0">
              <a:solidFill>
                <a:srgbClr val="FF7373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叫修饰词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710FF9F-3DFB-4741-B512-281CAC709BDE}"/>
              </a:ext>
            </a:extLst>
          </p:cNvPr>
          <p:cNvSpPr/>
          <p:nvPr/>
        </p:nvSpPr>
        <p:spPr>
          <a:xfrm>
            <a:off x="1543310" y="3687143"/>
            <a:ext cx="3049238" cy="2177246"/>
          </a:xfrm>
          <a:prstGeom prst="rect">
            <a:avLst/>
          </a:prstGeom>
          <a:noFill/>
          <a:ln w="76200">
            <a:solidFill>
              <a:srgbClr val="FF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324578E-A397-4DB5-8518-2DBEF62AC001}"/>
              </a:ext>
            </a:extLst>
          </p:cNvPr>
          <p:cNvSpPr txBox="1"/>
          <p:nvPr/>
        </p:nvSpPr>
        <p:spPr>
          <a:xfrm>
            <a:off x="708170" y="3045899"/>
            <a:ext cx="2908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中心词</a:t>
            </a:r>
          </a:p>
        </p:txBody>
      </p:sp>
    </p:spTree>
    <p:extLst>
      <p:ext uri="{BB962C8B-B14F-4D97-AF65-F5344CB8AC3E}">
        <p14:creationId xmlns:p14="http://schemas.microsoft.com/office/powerpoint/2010/main" val="6728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2" grpId="0"/>
      <p:bldP spid="13" grpId="0"/>
      <p:bldP spid="14" grpId="0"/>
      <p:bldP spid="17" grpId="0"/>
      <p:bldP spid="18" grpId="0" animBg="1"/>
      <p:bldP spid="20" grpId="0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9CA0422-820F-4249-BBE8-07951CBA161F}"/>
              </a:ext>
            </a:extLst>
          </p:cNvPr>
          <p:cNvSpPr txBox="1"/>
          <p:nvPr/>
        </p:nvSpPr>
        <p:spPr>
          <a:xfrm>
            <a:off x="4000544" y="1308879"/>
            <a:ext cx="4413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中心词 </a:t>
            </a:r>
            <a:r>
              <a:rPr lang="en-US" altLang="zh-CN" sz="40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of</a:t>
            </a:r>
            <a:r>
              <a:rPr lang="en-US" altLang="zh-CN" sz="40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40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修饰词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DC598F5-1359-4A17-910F-A6C785250C09}"/>
              </a:ext>
            </a:extLst>
          </p:cNvPr>
          <p:cNvSpPr txBox="1"/>
          <p:nvPr/>
        </p:nvSpPr>
        <p:spPr>
          <a:xfrm>
            <a:off x="4000544" y="1882519"/>
            <a:ext cx="4413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A</a:t>
            </a:r>
            <a:r>
              <a:rPr lang="zh-CN" altLang="en-US" sz="40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en-US" altLang="zh-CN" sz="40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of   </a:t>
            </a:r>
            <a:r>
              <a:rPr lang="en-US" altLang="zh-CN" sz="40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endParaRPr lang="zh-CN" altLang="en-US" sz="4000" b="1" dirty="0">
              <a:solidFill>
                <a:srgbClr val="FF7373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35B8FEA-5AD5-4729-96B5-32538CA756C0}"/>
              </a:ext>
            </a:extLst>
          </p:cNvPr>
          <p:cNvSpPr txBox="1"/>
          <p:nvPr/>
        </p:nvSpPr>
        <p:spPr>
          <a:xfrm>
            <a:off x="4000544" y="2583161"/>
            <a:ext cx="4413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B </a:t>
            </a:r>
            <a:r>
              <a:rPr lang="zh-CN" altLang="en-US" sz="40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 </a:t>
            </a:r>
            <a:r>
              <a:rPr lang="en-US" altLang="zh-CN" sz="40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endParaRPr lang="zh-CN" altLang="en-US" sz="4000" b="1" dirty="0">
              <a:solidFill>
                <a:srgbClr val="FF7373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0A42F04D-A619-44FC-B0BC-3B9404884CDE}"/>
              </a:ext>
            </a:extLst>
          </p:cNvPr>
          <p:cNvSpPr txBox="1"/>
          <p:nvPr/>
        </p:nvSpPr>
        <p:spPr>
          <a:xfrm>
            <a:off x="1777904" y="3471918"/>
            <a:ext cx="28762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教室的颜色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574EB92-0716-4C9F-BCFF-37BA99C4AF48}"/>
              </a:ext>
            </a:extLst>
          </p:cNvPr>
          <p:cNvSpPr txBox="1"/>
          <p:nvPr/>
        </p:nvSpPr>
        <p:spPr>
          <a:xfrm>
            <a:off x="5723680" y="3446980"/>
            <a:ext cx="5381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the color of classroom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0FAFE4C-F8C2-4DF9-88F3-4B21517EBB35}"/>
              </a:ext>
            </a:extLst>
          </p:cNvPr>
          <p:cNvSpPr txBox="1"/>
          <p:nvPr/>
        </p:nvSpPr>
        <p:spPr>
          <a:xfrm>
            <a:off x="2167109" y="4503506"/>
            <a:ext cx="70385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Of 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用于无生命的物体所有格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’s 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用于有生命的物体所有格</a:t>
            </a:r>
          </a:p>
        </p:txBody>
      </p:sp>
    </p:spTree>
    <p:extLst>
      <p:ext uri="{BB962C8B-B14F-4D97-AF65-F5344CB8AC3E}">
        <p14:creationId xmlns:p14="http://schemas.microsoft.com/office/powerpoint/2010/main" val="16783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31" y="77423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7" y="521985"/>
            <a:ext cx="2924175" cy="28098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" y="-70147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F1DB902B-3A1F-4F0E-86FE-4D44C5AB9D98}"/>
              </a:ext>
            </a:extLst>
          </p:cNvPr>
          <p:cNvSpPr/>
          <p:nvPr/>
        </p:nvSpPr>
        <p:spPr>
          <a:xfrm>
            <a:off x="1059543" y="1898297"/>
            <a:ext cx="9982412" cy="25171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7C01DBE-4DD9-4B47-B802-7ADE3E17AA68}"/>
              </a:ext>
            </a:extLst>
          </p:cNvPr>
          <p:cNvSpPr txBox="1"/>
          <p:nvPr/>
        </p:nvSpPr>
        <p:spPr>
          <a:xfrm>
            <a:off x="1226540" y="110241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目录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C388B94-39CA-4E49-849E-BCA2851DC251}"/>
              </a:ext>
            </a:extLst>
          </p:cNvPr>
          <p:cNvGrpSpPr/>
          <p:nvPr/>
        </p:nvGrpSpPr>
        <p:grpSpPr>
          <a:xfrm>
            <a:off x="1703382" y="2636656"/>
            <a:ext cx="1607833" cy="1607833"/>
            <a:chOff x="2318442" y="2625083"/>
            <a:chExt cx="1607833" cy="1607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26A77D88-A198-4618-A383-D84405BBADF6}"/>
                </a:ext>
              </a:extLst>
            </p:cNvPr>
            <p:cNvGrpSpPr/>
            <p:nvPr/>
          </p:nvGrpSpPr>
          <p:grpSpPr>
            <a:xfrm>
              <a:off x="2318442" y="2625083"/>
              <a:ext cx="1607833" cy="1607833"/>
              <a:chOff x="2513461" y="2545830"/>
              <a:chExt cx="1759981" cy="1759981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9A1E9A12-5A81-41BA-BE3D-F521A895FBE7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835411FF-83A8-43C4-ADE0-C49FC14C4E26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E61155A1-2C05-4674-BCB7-CC764D9E18B9}"/>
                </a:ext>
              </a:extLst>
            </p:cNvPr>
            <p:cNvSpPr txBox="1"/>
            <p:nvPr/>
          </p:nvSpPr>
          <p:spPr>
            <a:xfrm>
              <a:off x="2570657" y="3118268"/>
              <a:ext cx="8627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+</a:t>
              </a:r>
              <a:r>
                <a:rPr lang="zh-CN" altLang="en-US" sz="24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‘</a:t>
              </a:r>
              <a:r>
                <a:rPr lang="en-US" altLang="zh-CN" sz="24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s</a:t>
              </a:r>
              <a:endPara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7FEC0D9-7B40-4587-9F38-22F4C4DF1322}"/>
              </a:ext>
            </a:extLst>
          </p:cNvPr>
          <p:cNvGrpSpPr/>
          <p:nvPr/>
        </p:nvGrpSpPr>
        <p:grpSpPr>
          <a:xfrm>
            <a:off x="2851287" y="1248718"/>
            <a:ext cx="1846364" cy="1695560"/>
            <a:chOff x="4183376" y="2537355"/>
            <a:chExt cx="1846364" cy="1695560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xmlns="" id="{4C14DA00-1857-4FFF-A60C-75E50F47A5B3}"/>
                </a:ext>
              </a:extLst>
            </p:cNvPr>
            <p:cNvGrpSpPr/>
            <p:nvPr/>
          </p:nvGrpSpPr>
          <p:grpSpPr>
            <a:xfrm>
              <a:off x="4183376" y="2537355"/>
              <a:ext cx="1846364" cy="1695560"/>
              <a:chOff x="2252358" y="2449801"/>
              <a:chExt cx="2021084" cy="1856010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84E8A3F0-29EF-4CBF-B436-13DED528513E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id="{07B75DFC-9AD3-4A8E-8326-FDD7E945E12A}"/>
                  </a:ext>
                </a:extLst>
              </p:cNvPr>
              <p:cNvSpPr/>
              <p:nvPr/>
            </p:nvSpPr>
            <p:spPr>
              <a:xfrm>
                <a:off x="2252358" y="2449801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55753C85-BEF7-470A-B1D2-EAA01D63091B}"/>
                </a:ext>
              </a:extLst>
            </p:cNvPr>
            <p:cNvSpPr txBox="1"/>
            <p:nvPr/>
          </p:nvSpPr>
          <p:spPr>
            <a:xfrm>
              <a:off x="4341239" y="2769450"/>
              <a:ext cx="12618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名词</a:t>
              </a:r>
              <a:endParaRPr lang="en-US" altLang="zh-CN" sz="28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r>
                <a:rPr lang="zh-CN" altLang="en-US" sz="28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所有格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E6608D44-1A75-4247-A06F-8AA4B2CD6705}"/>
              </a:ext>
            </a:extLst>
          </p:cNvPr>
          <p:cNvGrpSpPr/>
          <p:nvPr/>
        </p:nvGrpSpPr>
        <p:grpSpPr>
          <a:xfrm>
            <a:off x="4052763" y="2596731"/>
            <a:ext cx="1607833" cy="1607833"/>
            <a:chOff x="6525372" y="2625083"/>
            <a:chExt cx="1607833" cy="1607833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xmlns="" id="{45E44836-89F3-4FFD-824B-1FF28E56B2E6}"/>
                </a:ext>
              </a:extLst>
            </p:cNvPr>
            <p:cNvGrpSpPr/>
            <p:nvPr/>
          </p:nvGrpSpPr>
          <p:grpSpPr>
            <a:xfrm>
              <a:off x="6525372" y="2625083"/>
              <a:ext cx="1607833" cy="1607833"/>
              <a:chOff x="2513461" y="2545830"/>
              <a:chExt cx="1759981" cy="1759981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xmlns="" id="{C298CBD3-67E2-4A61-AC0B-351B526EB5BD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3FDB006F-CD44-4E6F-99D7-BFBDA4C5EFC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xmlns="" id="{E5D4F907-6F8E-4AE7-B389-9529E5EA041D}"/>
                </a:ext>
              </a:extLst>
            </p:cNvPr>
            <p:cNvSpPr txBox="1"/>
            <p:nvPr/>
          </p:nvSpPr>
          <p:spPr>
            <a:xfrm>
              <a:off x="6602107" y="2879886"/>
              <a:ext cx="1404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用</a:t>
              </a:r>
              <a:r>
                <a:rPr lang="en-US" altLang="zh-CN" sz="24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of</a:t>
              </a:r>
              <a:r>
                <a:rPr lang="zh-CN" altLang="en-US" sz="24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表示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xmlns="" id="{0F884977-58BD-4F64-91AE-D9245C4DAFBE}"/>
                </a:ext>
              </a:extLst>
            </p:cNvPr>
            <p:cNvSpPr txBox="1"/>
            <p:nvPr/>
          </p:nvSpPr>
          <p:spPr>
            <a:xfrm>
              <a:off x="6726365" y="330394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所有格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EFCDA798-FA87-4262-BBCD-ED03FF1596AB}"/>
              </a:ext>
            </a:extLst>
          </p:cNvPr>
          <p:cNvGrpSpPr/>
          <p:nvPr/>
        </p:nvGrpSpPr>
        <p:grpSpPr>
          <a:xfrm>
            <a:off x="6176568" y="1245817"/>
            <a:ext cx="3388050" cy="1636593"/>
            <a:chOff x="7348281" y="2437189"/>
            <a:chExt cx="3388050" cy="1636593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xmlns="" id="{04A923BB-FC20-4F67-A260-9049A03AB015}"/>
                </a:ext>
              </a:extLst>
            </p:cNvPr>
            <p:cNvGrpSpPr/>
            <p:nvPr/>
          </p:nvGrpSpPr>
          <p:grpSpPr>
            <a:xfrm>
              <a:off x="7348281" y="2437189"/>
              <a:ext cx="3388050" cy="1636593"/>
              <a:chOff x="1111729" y="2340155"/>
              <a:chExt cx="3708657" cy="1791462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="" id="{7AB98634-948A-4765-BB28-9C7EC3274A8D}"/>
                  </a:ext>
                </a:extLst>
              </p:cNvPr>
              <p:cNvSpPr/>
              <p:nvPr/>
            </p:nvSpPr>
            <p:spPr>
              <a:xfrm>
                <a:off x="1452666" y="2524036"/>
                <a:ext cx="3367720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xmlns="" id="{9113B277-D906-4F7B-ADE8-F15F5BC9D8D9}"/>
                  </a:ext>
                </a:extLst>
              </p:cNvPr>
              <p:cNvSpPr/>
              <p:nvPr/>
            </p:nvSpPr>
            <p:spPr>
              <a:xfrm>
                <a:off x="1111729" y="2340155"/>
                <a:ext cx="3288673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F52806DC-F9CF-4331-8AC0-F04FD744D682}"/>
                </a:ext>
              </a:extLst>
            </p:cNvPr>
            <p:cNvSpPr txBox="1"/>
            <p:nvPr/>
          </p:nvSpPr>
          <p:spPr>
            <a:xfrm>
              <a:off x="8695352" y="290718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xmlns="" id="{2A978D94-4306-4305-8E3D-A321198487D4}"/>
                </a:ext>
              </a:extLst>
            </p:cNvPr>
            <p:cNvSpPr txBox="1"/>
            <p:nvPr/>
          </p:nvSpPr>
          <p:spPr>
            <a:xfrm>
              <a:off x="8131995" y="291129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物主代词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xmlns="" id="{87E09388-0A26-4EE6-8235-932465DAB7D4}"/>
              </a:ext>
            </a:extLst>
          </p:cNvPr>
          <p:cNvGrpSpPr/>
          <p:nvPr/>
        </p:nvGrpSpPr>
        <p:grpSpPr>
          <a:xfrm>
            <a:off x="6315211" y="2545370"/>
            <a:ext cx="1675690" cy="1645331"/>
            <a:chOff x="2090925" y="2537380"/>
            <a:chExt cx="1675690" cy="1645331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xmlns="" id="{AA34962D-47A8-49D5-A463-577D57A31D2B}"/>
                </a:ext>
              </a:extLst>
            </p:cNvPr>
            <p:cNvGrpSpPr/>
            <p:nvPr/>
          </p:nvGrpSpPr>
          <p:grpSpPr>
            <a:xfrm>
              <a:off x="2090925" y="2537380"/>
              <a:ext cx="1675690" cy="1645331"/>
              <a:chOff x="2264415" y="2449827"/>
              <a:chExt cx="1834260" cy="1801027"/>
            </a:xfrm>
          </p:grpSpPr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xmlns="" id="{85480622-ECBD-4B67-AFE8-B72F00423E12}"/>
                  </a:ext>
                </a:extLst>
              </p:cNvPr>
              <p:cNvSpPr/>
              <p:nvPr/>
            </p:nvSpPr>
            <p:spPr>
              <a:xfrm>
                <a:off x="2491093" y="2643273"/>
                <a:ext cx="1607582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xmlns="" id="{344DF06F-AD6B-4068-96BC-D589418DC51F}"/>
                  </a:ext>
                </a:extLst>
              </p:cNvPr>
              <p:cNvSpPr/>
              <p:nvPr/>
            </p:nvSpPr>
            <p:spPr>
              <a:xfrm>
                <a:off x="2264415" y="2449827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xmlns="" id="{F3BBA193-7F2D-466B-BA65-C931E5B8209A}"/>
                </a:ext>
              </a:extLst>
            </p:cNvPr>
            <p:cNvSpPr txBox="1"/>
            <p:nvPr/>
          </p:nvSpPr>
          <p:spPr>
            <a:xfrm>
              <a:off x="2166788" y="2840155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形容词性</a:t>
              </a:r>
              <a:endParaRPr lang="en-US" altLang="zh-CN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r>
                <a:rPr lang="zh-CN" altLang="en-US" sz="24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物主代词</a:t>
              </a:r>
              <a:endParaRPr lang="en-US" altLang="zh-CN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xmlns="" id="{25E8C206-F601-438C-A797-10A79898C7ED}"/>
              </a:ext>
            </a:extLst>
          </p:cNvPr>
          <p:cNvGrpSpPr/>
          <p:nvPr/>
        </p:nvGrpSpPr>
        <p:grpSpPr>
          <a:xfrm>
            <a:off x="8442578" y="2536717"/>
            <a:ext cx="1607833" cy="1607833"/>
            <a:chOff x="2318442" y="2625083"/>
            <a:chExt cx="1607833" cy="1607833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xmlns="" id="{FA3DFC4F-10D1-43E2-8628-B42B0D806F77}"/>
                </a:ext>
              </a:extLst>
            </p:cNvPr>
            <p:cNvGrpSpPr/>
            <p:nvPr/>
          </p:nvGrpSpPr>
          <p:grpSpPr>
            <a:xfrm>
              <a:off x="2318442" y="2625083"/>
              <a:ext cx="1607833" cy="1607833"/>
              <a:chOff x="2513461" y="2545830"/>
              <a:chExt cx="1759981" cy="1759981"/>
            </a:xfrm>
          </p:grpSpPr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xmlns="" id="{65E19511-A7B7-4743-BBC7-06F3B572F4D4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xmlns="" id="{7C85AA11-1539-4FFF-AB6C-401913140F1E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xmlns="" id="{BDFD389F-3DC2-4829-8232-C24C5411E3FE}"/>
                </a:ext>
              </a:extLst>
            </p:cNvPr>
            <p:cNvSpPr txBox="1"/>
            <p:nvPr/>
          </p:nvSpPr>
          <p:spPr>
            <a:xfrm>
              <a:off x="2344860" y="2940728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名词性</a:t>
              </a:r>
              <a:endParaRPr lang="en-US" altLang="zh-CN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r>
                <a:rPr lang="zh-CN" altLang="en-US" sz="240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物主代词</a:t>
              </a:r>
              <a:endParaRPr lang="en-US" altLang="zh-CN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7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91C2A0B-2DED-4335-B0CE-6B6CA2C703FC}"/>
              </a:ext>
            </a:extLst>
          </p:cNvPr>
          <p:cNvSpPr txBox="1"/>
          <p:nvPr/>
        </p:nvSpPr>
        <p:spPr>
          <a:xfrm>
            <a:off x="4730009" y="1195863"/>
            <a:ext cx="4413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双重所有格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DE00487-5C99-4AE6-B2DE-3FCBAE0834C4}"/>
              </a:ext>
            </a:extLst>
          </p:cNvPr>
          <p:cNvSpPr txBox="1"/>
          <p:nvPr/>
        </p:nvSpPr>
        <p:spPr>
          <a:xfrm>
            <a:off x="1245357" y="2105561"/>
            <a:ext cx="8104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An old friend 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of 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my father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</a:p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D881C73-B43D-468C-8571-52C029170BDF}"/>
              </a:ext>
            </a:extLst>
          </p:cNvPr>
          <p:cNvSpPr txBox="1"/>
          <p:nvPr/>
        </p:nvSpPr>
        <p:spPr>
          <a:xfrm>
            <a:off x="1409743" y="2922926"/>
            <a:ext cx="8104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我爸爸的一个老朋友  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2A73C78-A291-4167-A828-89D5BC1E1A8D}"/>
              </a:ext>
            </a:extLst>
          </p:cNvPr>
          <p:cNvSpPr txBox="1"/>
          <p:nvPr/>
        </p:nvSpPr>
        <p:spPr>
          <a:xfrm>
            <a:off x="1336112" y="4045664"/>
            <a:ext cx="8104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She is an old friend 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of 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my father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</a:p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7DC3259-EB3A-443E-946C-495746184494}"/>
              </a:ext>
            </a:extLst>
          </p:cNvPr>
          <p:cNvSpPr txBox="1"/>
          <p:nvPr/>
        </p:nvSpPr>
        <p:spPr>
          <a:xfrm>
            <a:off x="1685433" y="4821933"/>
            <a:ext cx="8104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她是我爸爸的一个老朋友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45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353E406-0EA4-4AA5-84BA-0AA749D95153}"/>
              </a:ext>
            </a:extLst>
          </p:cNvPr>
          <p:cNvSpPr txBox="1"/>
          <p:nvPr/>
        </p:nvSpPr>
        <p:spPr>
          <a:xfrm>
            <a:off x="750484" y="1620963"/>
            <a:ext cx="112257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Jennie and Lisa are 2 </a:t>
            </a:r>
            <a:r>
              <a:rPr lang="en-US" altLang="zh-CN" sz="3600" b="1" dirty="0" err="1">
                <a:latin typeface="华文新魏" panose="02010800040101010101" pitchFamily="2" charset="-122"/>
                <a:ea typeface="华文新魏" panose="02010800040101010101" pitchFamily="2" charset="-122"/>
              </a:rPr>
              <a:t>neighbours</a:t>
            </a: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of </a:t>
            </a: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Lily</a:t>
            </a:r>
            <a:r>
              <a:rPr lang="en-US" altLang="zh-CN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and Lucy</a:t>
            </a:r>
            <a:r>
              <a:rPr lang="en-US" altLang="zh-CN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</a:p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C472016-B95B-455E-A284-354140530E95}"/>
              </a:ext>
            </a:extLst>
          </p:cNvPr>
          <p:cNvSpPr txBox="1"/>
          <p:nvPr/>
        </p:nvSpPr>
        <p:spPr>
          <a:xfrm>
            <a:off x="1664884" y="2538609"/>
            <a:ext cx="112257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煎妮和丽莎是莉莉和露西的两个邻居。</a:t>
            </a:r>
            <a:endParaRPr lang="en-US" altLang="zh-CN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89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xmlns="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xmlns="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xmlns="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xmlns="" id="{BF45EE92-4887-4C8F-8AD8-C6DF7FB69612}"/>
              </a:ext>
            </a:extLst>
          </p:cNvPr>
          <p:cNvSpPr txBox="1"/>
          <p:nvPr/>
        </p:nvSpPr>
        <p:spPr>
          <a:xfrm>
            <a:off x="4211115" y="275678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物主代词</a:t>
            </a:r>
          </a:p>
        </p:txBody>
      </p:sp>
    </p:spTree>
    <p:extLst>
      <p:ext uri="{BB962C8B-B14F-4D97-AF65-F5344CB8AC3E}">
        <p14:creationId xmlns:p14="http://schemas.microsoft.com/office/powerpoint/2010/main" val="37215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顶角 1">
            <a:extLst>
              <a:ext uri="{FF2B5EF4-FFF2-40B4-BE49-F238E27FC236}">
                <a16:creationId xmlns:a16="http://schemas.microsoft.com/office/drawing/2014/main" xmlns="" id="{E035A990-BAD5-4C45-BEC8-E2262F88E660}"/>
              </a:ext>
            </a:extLst>
          </p:cNvPr>
          <p:cNvSpPr/>
          <p:nvPr/>
        </p:nvSpPr>
        <p:spPr>
          <a:xfrm>
            <a:off x="724678" y="794665"/>
            <a:ext cx="10742644" cy="2850239"/>
          </a:xfrm>
          <a:prstGeom prst="round2SameRect">
            <a:avLst>
              <a:gd name="adj1" fmla="val 13393"/>
              <a:gd name="adj2" fmla="val 0"/>
            </a:avLst>
          </a:prstGeom>
          <a:blipFill dpi="0" rotWithShape="1">
            <a:blip r:embed="rId2"/>
            <a:srcRect/>
            <a:tile tx="0" ty="0" sx="60000" sy="60000" flip="none" algn="ctr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12BAC3E-B691-45AE-8214-F8346AA5B8CA}"/>
              </a:ext>
            </a:extLst>
          </p:cNvPr>
          <p:cNvSpPr txBox="1"/>
          <p:nvPr/>
        </p:nvSpPr>
        <p:spPr>
          <a:xfrm>
            <a:off x="4786468" y="2721574"/>
            <a:ext cx="2191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What?</a:t>
            </a:r>
            <a:endParaRPr lang="zh-CN" altLang="en-US" sz="5400" b="1" dirty="0">
              <a:latin typeface="汉仪铸字童年体W" panose="00020600040101010101" pitchFamily="18" charset="-122"/>
              <a:ea typeface="汉仪铸字童年体W" panose="00020600040101010101" pitchFamily="18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F435F9E-7593-469D-9EAF-8A627635A26C}"/>
              </a:ext>
            </a:extLst>
          </p:cNvPr>
          <p:cNvSpPr txBox="1"/>
          <p:nvPr/>
        </p:nvSpPr>
        <p:spPr>
          <a:xfrm>
            <a:off x="3296219" y="3993857"/>
            <a:ext cx="5339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人和物的所属关系</a:t>
            </a:r>
          </a:p>
        </p:txBody>
      </p:sp>
    </p:spTree>
    <p:extLst>
      <p:ext uri="{BB962C8B-B14F-4D97-AF65-F5344CB8AC3E}">
        <p14:creationId xmlns:p14="http://schemas.microsoft.com/office/powerpoint/2010/main" val="333960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1390AB1-D3BF-4D6C-92F7-B1D15EC47E12}"/>
              </a:ext>
            </a:extLst>
          </p:cNvPr>
          <p:cNvSpPr txBox="1"/>
          <p:nvPr/>
        </p:nvSpPr>
        <p:spPr>
          <a:xfrm>
            <a:off x="4111414" y="2069213"/>
            <a:ext cx="15701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I </a:t>
            </a:r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</a:t>
            </a:r>
            <a:r>
              <a:rPr lang="en-US" altLang="zh-CN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</a:t>
            </a:r>
            <a:r>
              <a:rPr lang="en-US" altLang="zh-CN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?</a:t>
            </a:r>
          </a:p>
          <a:p>
            <a:endParaRPr lang="en-US" altLang="zh-CN" sz="4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8F69060-51A4-4E9D-8AF7-80F3012ED9C1}"/>
              </a:ext>
            </a:extLst>
          </p:cNvPr>
          <p:cNvSpPr txBox="1"/>
          <p:nvPr/>
        </p:nvSpPr>
        <p:spPr>
          <a:xfrm>
            <a:off x="4085731" y="3515763"/>
            <a:ext cx="2424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we</a:t>
            </a:r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</a:t>
            </a:r>
            <a:r>
              <a:rPr lang="en-US" altLang="zh-CN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</a:t>
            </a:r>
            <a:r>
              <a:rPr lang="en-US" altLang="zh-CN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?</a:t>
            </a:r>
          </a:p>
          <a:p>
            <a:endParaRPr lang="en-US" altLang="zh-CN" sz="4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880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2FF7C581-5345-464B-B3A3-7C9207598EE6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7364793"/>
              </p:ext>
            </p:extLst>
          </p:nvPr>
        </p:nvGraphicFramePr>
        <p:xfrm>
          <a:off x="777274" y="1117303"/>
          <a:ext cx="10637451" cy="497886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79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7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7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24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Subject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kern="100" dirty="0">
                          <a:effectLst/>
                        </a:rPr>
                        <a:t>pronouns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Possessive </a:t>
                      </a:r>
                      <a:r>
                        <a:rPr lang="en-US" altLang="zh-CN" sz="2800" b="1" kern="100" dirty="0">
                          <a:effectLst/>
                        </a:rPr>
                        <a:t>a</a:t>
                      </a:r>
                      <a:r>
                        <a:rPr lang="en-US" sz="2800" b="1" kern="100" dirty="0">
                          <a:effectLst/>
                        </a:rPr>
                        <a:t>djectives</a:t>
                      </a:r>
                      <a:r>
                        <a:rPr lang="zh-CN" altLang="en-US" sz="2800" b="1" kern="100" dirty="0">
                          <a:effectLst/>
                        </a:rPr>
                        <a:t>（</a:t>
                      </a:r>
                      <a:r>
                        <a:rPr lang="zh-CN" altLang="zh-CN" sz="2800" b="1" kern="100" dirty="0">
                          <a:effectLst/>
                        </a:rPr>
                        <a:t>形容词性物主代词</a:t>
                      </a:r>
                      <a:r>
                        <a:rPr lang="zh-CN" altLang="en-US" sz="2800" b="1" kern="100" dirty="0">
                          <a:effectLst/>
                        </a:rPr>
                        <a:t>）</a:t>
                      </a:r>
                      <a:endParaRPr lang="zh-CN" sz="28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Possessive pronouns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b="1" kern="100" dirty="0">
                          <a:effectLst/>
                        </a:rPr>
                        <a:t>（名词性物主代词）</a:t>
                      </a:r>
                      <a:endParaRPr lang="zh-CN" sz="28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28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kern="100" dirty="0">
                          <a:effectLst/>
                        </a:rPr>
                        <a:t>singular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I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you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 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he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2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/>
                        </a:rPr>
                        <a:t>she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/>
                        </a:rPr>
                        <a:t>it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234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kern="100" dirty="0">
                          <a:effectLst/>
                        </a:rPr>
                        <a:t>plural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/>
                        </a:rPr>
                        <a:t>we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/>
                        </a:rPr>
                        <a:t>you 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2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they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70CDB1F-E40F-4ED3-AF87-50C250A3AD54}"/>
              </a:ext>
            </a:extLst>
          </p:cNvPr>
          <p:cNvSpPr txBox="1"/>
          <p:nvPr/>
        </p:nvSpPr>
        <p:spPr>
          <a:xfrm>
            <a:off x="5660211" y="2298430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2A14ECF-69AC-4075-A77A-7943F9BF5F7B}"/>
              </a:ext>
            </a:extLst>
          </p:cNvPr>
          <p:cNvSpPr/>
          <p:nvPr/>
        </p:nvSpPr>
        <p:spPr>
          <a:xfrm>
            <a:off x="5644594" y="28216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16697B1-FA94-4402-9E63-7979DF75D6B1}"/>
              </a:ext>
            </a:extLst>
          </p:cNvPr>
          <p:cNvSpPr/>
          <p:nvPr/>
        </p:nvSpPr>
        <p:spPr>
          <a:xfrm>
            <a:off x="5784054" y="3251706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C9F8FBC-85C0-47CF-9469-A351C87C3D5B}"/>
              </a:ext>
            </a:extLst>
          </p:cNvPr>
          <p:cNvSpPr/>
          <p:nvPr/>
        </p:nvSpPr>
        <p:spPr>
          <a:xfrm>
            <a:off x="5744780" y="3775107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55060B3-DF1A-4668-B43A-2DEDDF93673A}"/>
              </a:ext>
            </a:extLst>
          </p:cNvPr>
          <p:cNvSpPr/>
          <p:nvPr/>
        </p:nvSpPr>
        <p:spPr>
          <a:xfrm>
            <a:off x="5824128" y="419147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969C180-993A-480F-9AC8-3FD9DFFD091F}"/>
              </a:ext>
            </a:extLst>
          </p:cNvPr>
          <p:cNvSpPr/>
          <p:nvPr/>
        </p:nvSpPr>
        <p:spPr>
          <a:xfrm>
            <a:off x="5734359" y="462935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D67F1C0-8AFA-4943-A460-C071E5D3456F}"/>
              </a:ext>
            </a:extLst>
          </p:cNvPr>
          <p:cNvSpPr/>
          <p:nvPr/>
        </p:nvSpPr>
        <p:spPr>
          <a:xfrm>
            <a:off x="5644594" y="513124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90AE3DF-5877-46D5-B120-E7D3B107380A}"/>
              </a:ext>
            </a:extLst>
          </p:cNvPr>
          <p:cNvSpPr/>
          <p:nvPr/>
        </p:nvSpPr>
        <p:spPr>
          <a:xfrm>
            <a:off x="5614055" y="5608951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E3F3BB9-2C9B-42A5-B4AD-62C325640814}"/>
              </a:ext>
            </a:extLst>
          </p:cNvPr>
          <p:cNvSpPr/>
          <p:nvPr/>
        </p:nvSpPr>
        <p:spPr>
          <a:xfrm>
            <a:off x="9270111" y="2311243"/>
            <a:ext cx="942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DB32DB3-CE35-46EB-AF9D-76586768CF7A}"/>
              </a:ext>
            </a:extLst>
          </p:cNvPr>
          <p:cNvSpPr/>
          <p:nvPr/>
        </p:nvSpPr>
        <p:spPr>
          <a:xfrm>
            <a:off x="9220417" y="2833327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77CF0B2-9DDE-4AB3-B34A-C4830A4D45C8}"/>
              </a:ext>
            </a:extLst>
          </p:cNvPr>
          <p:cNvSpPr/>
          <p:nvPr/>
        </p:nvSpPr>
        <p:spPr>
          <a:xfrm>
            <a:off x="9399952" y="3332418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BAF70F83-5137-4855-A74A-3A2C686DF430}"/>
              </a:ext>
            </a:extLst>
          </p:cNvPr>
          <p:cNvSpPr/>
          <p:nvPr/>
        </p:nvSpPr>
        <p:spPr>
          <a:xfrm>
            <a:off x="9320603" y="3710622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B67A0FDC-F1A9-4BBD-AF85-EA2B2B754982}"/>
              </a:ext>
            </a:extLst>
          </p:cNvPr>
          <p:cNvSpPr/>
          <p:nvPr/>
        </p:nvSpPr>
        <p:spPr>
          <a:xfrm>
            <a:off x="9350258" y="4629352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289CC52-2DD9-4FC6-A683-71879C6D84ED}"/>
              </a:ext>
            </a:extLst>
          </p:cNvPr>
          <p:cNvSpPr/>
          <p:nvPr/>
        </p:nvSpPr>
        <p:spPr>
          <a:xfrm>
            <a:off x="9220417" y="5152572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90EBFDF6-1E75-4FF9-A6E2-6C5271F2849F}"/>
              </a:ext>
            </a:extLst>
          </p:cNvPr>
          <p:cNvSpPr/>
          <p:nvPr/>
        </p:nvSpPr>
        <p:spPr>
          <a:xfrm>
            <a:off x="9231720" y="5666143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0FCBEEDF-B0D9-4E7A-B607-78B05030237A}"/>
              </a:ext>
            </a:extLst>
          </p:cNvPr>
          <p:cNvSpPr txBox="1"/>
          <p:nvPr/>
        </p:nvSpPr>
        <p:spPr>
          <a:xfrm>
            <a:off x="9621616" y="4233783"/>
            <a:ext cx="2819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800" b="1" kern="1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/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7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B2524B7-1CA8-4447-B9A6-52CD11367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7279" y="351254"/>
            <a:ext cx="1039450" cy="199227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FF3EDAE-CBCB-4C52-BDD1-ED1DFEEAFDD3}"/>
              </a:ext>
            </a:extLst>
          </p:cNvPr>
          <p:cNvSpPr txBox="1"/>
          <p:nvPr/>
        </p:nvSpPr>
        <p:spPr>
          <a:xfrm>
            <a:off x="3363545" y="1159233"/>
            <a:ext cx="4413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形容词性物主代词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91F48B1-63EA-41D7-808C-61CB47720425}"/>
              </a:ext>
            </a:extLst>
          </p:cNvPr>
          <p:cNvSpPr txBox="1"/>
          <p:nvPr/>
        </p:nvSpPr>
        <p:spPr>
          <a:xfrm>
            <a:off x="1307001" y="2154114"/>
            <a:ext cx="441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用法和形容词一样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4CB12EB-DB22-4EA6-8177-3213ECE1FF62}"/>
              </a:ext>
            </a:extLst>
          </p:cNvPr>
          <p:cNvSpPr txBox="1"/>
          <p:nvPr/>
        </p:nvSpPr>
        <p:spPr>
          <a:xfrm>
            <a:off x="4264014" y="2154114"/>
            <a:ext cx="441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起修饰作用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DE82F6F0-45BF-4127-8E7B-C3F305F4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97" y="2545214"/>
            <a:ext cx="1389368" cy="126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CB1E7B3-64A4-4EF2-A52E-A632BBF5B47E}"/>
              </a:ext>
            </a:extLst>
          </p:cNvPr>
          <p:cNvSpPr txBox="1"/>
          <p:nvPr/>
        </p:nvSpPr>
        <p:spPr>
          <a:xfrm>
            <a:off x="4794091" y="3811713"/>
            <a:ext cx="441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dog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0B22947-C00E-4B73-BF59-89DAC227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01" y="3224931"/>
            <a:ext cx="585759" cy="53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7ED54AC-0B97-4443-8767-6E3B8FD98736}"/>
              </a:ext>
            </a:extLst>
          </p:cNvPr>
          <p:cNvSpPr txBox="1"/>
          <p:nvPr/>
        </p:nvSpPr>
        <p:spPr>
          <a:xfrm>
            <a:off x="3363545" y="3886282"/>
            <a:ext cx="441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small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3FCBE92F-C775-48E3-A642-DF9DCC883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24" y="2598288"/>
            <a:ext cx="2096313" cy="18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D3A92A2-D848-48CC-9EA9-E43A48482DAF}"/>
              </a:ext>
            </a:extLst>
          </p:cNvPr>
          <p:cNvSpPr txBox="1"/>
          <p:nvPr/>
        </p:nvSpPr>
        <p:spPr>
          <a:xfrm>
            <a:off x="3314864" y="4631657"/>
            <a:ext cx="441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black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431EB84-8E26-4832-BA31-658912B9BFBE}"/>
              </a:ext>
            </a:extLst>
          </p:cNvPr>
          <p:cNvSpPr txBox="1"/>
          <p:nvPr/>
        </p:nvSpPr>
        <p:spPr>
          <a:xfrm>
            <a:off x="4720711" y="4631657"/>
            <a:ext cx="441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dog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A3870AA-8D8E-45E2-A10E-10172853B0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16" y="2042349"/>
            <a:ext cx="2589308" cy="258930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1875191F-8CF0-4062-9EC7-A755E1B81885}"/>
              </a:ext>
            </a:extLst>
          </p:cNvPr>
          <p:cNvSpPr txBox="1"/>
          <p:nvPr/>
        </p:nvSpPr>
        <p:spPr>
          <a:xfrm>
            <a:off x="8489614" y="4666771"/>
            <a:ext cx="441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dog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32464E04-FA5D-4C5C-B9DC-83B75F9E2B79}"/>
              </a:ext>
            </a:extLst>
          </p:cNvPr>
          <p:cNvSpPr txBox="1"/>
          <p:nvPr/>
        </p:nvSpPr>
        <p:spPr>
          <a:xfrm>
            <a:off x="7459128" y="4684482"/>
            <a:ext cx="441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my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52810A0-93A8-4E33-B93A-7FFCAF5F0AD3}"/>
              </a:ext>
            </a:extLst>
          </p:cNvPr>
          <p:cNvSpPr txBox="1"/>
          <p:nvPr/>
        </p:nvSpPr>
        <p:spPr>
          <a:xfrm>
            <a:off x="1793628" y="5166230"/>
            <a:ext cx="93547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形容词性物主代词往往放在名词前面</a:t>
            </a:r>
          </a:p>
        </p:txBody>
      </p:sp>
    </p:spTree>
    <p:extLst>
      <p:ext uri="{BB962C8B-B14F-4D97-AF65-F5344CB8AC3E}">
        <p14:creationId xmlns:p14="http://schemas.microsoft.com/office/powerpoint/2010/main" val="83065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9" grpId="1"/>
      <p:bldP spid="11" grpId="0"/>
      <p:bldP spid="14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75540B1-F1D8-4449-BB7C-AD92C73599DD}"/>
              </a:ext>
            </a:extLst>
          </p:cNvPr>
          <p:cNvSpPr txBox="1"/>
          <p:nvPr/>
        </p:nvSpPr>
        <p:spPr>
          <a:xfrm>
            <a:off x="1491936" y="1568487"/>
            <a:ext cx="441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他的名字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(name)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563F845-14D2-451B-AB62-9634857C635C}"/>
              </a:ext>
            </a:extLst>
          </p:cNvPr>
          <p:cNvSpPr txBox="1"/>
          <p:nvPr/>
        </p:nvSpPr>
        <p:spPr>
          <a:xfrm>
            <a:off x="1491935" y="2905780"/>
            <a:ext cx="441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她的猫（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cat)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C3A44BA-4134-4DAD-A299-82274E7FEB69}"/>
              </a:ext>
            </a:extLst>
          </p:cNvPr>
          <p:cNvSpPr txBox="1"/>
          <p:nvPr/>
        </p:nvSpPr>
        <p:spPr>
          <a:xfrm>
            <a:off x="1491934" y="4243073"/>
            <a:ext cx="441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他们的书本（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books)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9772DC30-864A-46E8-8100-5C5ECD48805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5664281"/>
              </p:ext>
            </p:extLst>
          </p:nvPr>
        </p:nvGraphicFramePr>
        <p:xfrm>
          <a:off x="6937960" y="1150706"/>
          <a:ext cx="3762104" cy="433300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19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2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9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</a:rPr>
                        <a:t>Possesive</a:t>
                      </a:r>
                      <a:r>
                        <a:rPr lang="en-US" sz="2800" kern="100" dirty="0">
                          <a:effectLst/>
                        </a:rPr>
                        <a:t> adjective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</a:rPr>
                        <a:t>我的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my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</a:rPr>
                        <a:t>我们的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our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</a:rPr>
                        <a:t>你的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your 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</a:rPr>
                        <a:t>你们的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your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</a:rPr>
                        <a:t>他的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his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</a:rPr>
                        <a:t>她的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her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</a:rPr>
                        <a:t>它的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its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</a:rPr>
                        <a:t>他们的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their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5BB1406-FD15-4827-BD96-CF22807AE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7293" y="69924"/>
            <a:ext cx="1039450" cy="199227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E6BFCB1-F140-4194-9FCC-D0EC22FE6EB0}"/>
              </a:ext>
            </a:extLst>
          </p:cNvPr>
          <p:cNvSpPr txBox="1"/>
          <p:nvPr/>
        </p:nvSpPr>
        <p:spPr>
          <a:xfrm>
            <a:off x="2839854" y="877903"/>
            <a:ext cx="4413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名词性物主代词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0F02457-26F1-4358-90E8-6A3FC22B0CA7}"/>
              </a:ext>
            </a:extLst>
          </p:cNvPr>
          <p:cNvSpPr txBox="1"/>
          <p:nvPr/>
        </p:nvSpPr>
        <p:spPr>
          <a:xfrm>
            <a:off x="767246" y="1716937"/>
            <a:ext cx="441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用法和名词一样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F188D46-BFF5-4B3E-AC00-464E6C09BC83}"/>
              </a:ext>
            </a:extLst>
          </p:cNvPr>
          <p:cNvSpPr txBox="1"/>
          <p:nvPr/>
        </p:nvSpPr>
        <p:spPr>
          <a:xfrm>
            <a:off x="767246" y="2172309"/>
            <a:ext cx="5085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翻译成中文时省略了部分内容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ACA254D-9D0F-497E-A3C9-C4BC71AEFFFA}"/>
              </a:ext>
            </a:extLst>
          </p:cNvPr>
          <p:cNvSpPr txBox="1"/>
          <p:nvPr/>
        </p:nvSpPr>
        <p:spPr>
          <a:xfrm>
            <a:off x="1717018" y="2938878"/>
            <a:ext cx="441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Mine  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我的（东西）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65EC750-05F7-48C2-A6BF-5D5A08A5DE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" t="5328" r="23842" b="6594"/>
          <a:stretch>
            <a:fillRect/>
          </a:stretch>
        </p:blipFill>
        <p:spPr>
          <a:xfrm>
            <a:off x="1497178" y="3723642"/>
            <a:ext cx="4848426" cy="17826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0A3E2DA-8F6E-45BD-B802-248B3B421911}"/>
              </a:ext>
            </a:extLst>
          </p:cNvPr>
          <p:cNvSpPr/>
          <p:nvPr/>
        </p:nvSpPr>
        <p:spPr>
          <a:xfrm>
            <a:off x="4264014" y="4890500"/>
            <a:ext cx="996355" cy="410966"/>
          </a:xfrm>
          <a:prstGeom prst="rect">
            <a:avLst/>
          </a:prstGeom>
          <a:solidFill>
            <a:srgbClr val="FF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CA16FAE1-3450-4437-A27C-D67F5C68E62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0151725"/>
              </p:ext>
            </p:extLst>
          </p:nvPr>
        </p:nvGraphicFramePr>
        <p:xfrm>
          <a:off x="6487907" y="1231846"/>
          <a:ext cx="4819875" cy="469392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114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49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0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22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</a:rPr>
                        <a:t>Possesive</a:t>
                      </a:r>
                      <a:r>
                        <a:rPr lang="en-US" sz="2800" kern="100" dirty="0">
                          <a:effectLst/>
                        </a:rPr>
                        <a:t> adjective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Possessive pronoun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我的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my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mine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我们的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our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ours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你的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your 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yours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你们的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your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yours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他的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his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his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她的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her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hers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它的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its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kern="100" dirty="0">
                          <a:effectLst/>
                        </a:rPr>
                        <a:t>/</a:t>
                      </a:r>
                      <a:endParaRPr lang="en-US" alt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他们的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their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theirs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F8BF19D-8C78-468A-A40A-D1412475E8AA}"/>
              </a:ext>
            </a:extLst>
          </p:cNvPr>
          <p:cNvSpPr/>
          <p:nvPr/>
        </p:nvSpPr>
        <p:spPr>
          <a:xfrm>
            <a:off x="3344989" y="3965478"/>
            <a:ext cx="2786020" cy="410966"/>
          </a:xfrm>
          <a:prstGeom prst="rect">
            <a:avLst/>
          </a:prstGeom>
          <a:solidFill>
            <a:srgbClr val="FF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23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8" grpId="1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4AEE5FE-D1F3-4863-B044-1AA628402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83" t="4879" r="3606" b="7130"/>
          <a:stretch>
            <a:fillRect/>
          </a:stretch>
        </p:blipFill>
        <p:spPr>
          <a:xfrm>
            <a:off x="908785" y="1703149"/>
            <a:ext cx="5265812" cy="1935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5BB1406-FD15-4827-BD96-CF22807AE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7293" y="69924"/>
            <a:ext cx="1039450" cy="1992279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CA16FAE1-3450-4437-A27C-D67F5C68E62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7640563"/>
              </p:ext>
            </p:extLst>
          </p:nvPr>
        </p:nvGraphicFramePr>
        <p:xfrm>
          <a:off x="7189317" y="707864"/>
          <a:ext cx="4140408" cy="512064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57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7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55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52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</a:rPr>
                        <a:t>Possesive</a:t>
                      </a:r>
                      <a:r>
                        <a:rPr lang="en-US" sz="2800" kern="100" dirty="0">
                          <a:effectLst/>
                        </a:rPr>
                        <a:t> adjective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Possessive pronoun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我的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my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mine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我们的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our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ours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你的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your 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yours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你们的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your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yours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他的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his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his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她的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her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hers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它的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its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kern="100" dirty="0">
                          <a:effectLst/>
                        </a:rPr>
                        <a:t>/</a:t>
                      </a:r>
                      <a:endParaRPr lang="en-US" alt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</a:rPr>
                        <a:t>他们的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their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theirs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F8BF19D-8C78-468A-A40A-D1412475E8AA}"/>
              </a:ext>
            </a:extLst>
          </p:cNvPr>
          <p:cNvSpPr/>
          <p:nvPr/>
        </p:nvSpPr>
        <p:spPr>
          <a:xfrm>
            <a:off x="2407862" y="1845431"/>
            <a:ext cx="3923390" cy="565204"/>
          </a:xfrm>
          <a:prstGeom prst="rect">
            <a:avLst/>
          </a:prstGeom>
          <a:solidFill>
            <a:srgbClr val="FF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F39AE1D-6A17-47EB-A3F0-06A47DB058C0}"/>
              </a:ext>
            </a:extLst>
          </p:cNvPr>
          <p:cNvSpPr txBox="1"/>
          <p:nvPr/>
        </p:nvSpPr>
        <p:spPr>
          <a:xfrm>
            <a:off x="3541691" y="2235607"/>
            <a:ext cx="99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</a:t>
            </a:r>
            <a:endParaRPr lang="zh-CN" altLang="en-US" sz="3200" b="1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7E0C03A-3060-4D00-815C-9A96FC132C1A}"/>
              </a:ext>
            </a:extLst>
          </p:cNvPr>
          <p:cNvSpPr txBox="1"/>
          <p:nvPr/>
        </p:nvSpPr>
        <p:spPr>
          <a:xfrm>
            <a:off x="3541691" y="2800811"/>
            <a:ext cx="1163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ours</a:t>
            </a:r>
            <a:endParaRPr lang="zh-CN" altLang="en-US" sz="3200" b="1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893FA3A3-A053-47DD-B4C1-A28E12F65D81}"/>
              </a:ext>
            </a:extLst>
          </p:cNvPr>
          <p:cNvSpPr txBox="1"/>
          <p:nvPr/>
        </p:nvSpPr>
        <p:spPr>
          <a:xfrm>
            <a:off x="-1057961" y="3802108"/>
            <a:ext cx="101920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名词性物主代词</a:t>
            </a:r>
            <a:endParaRPr lang="en-US" altLang="zh-CN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</a:p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形容词性物主代词</a:t>
            </a:r>
            <a:r>
              <a:rPr lang="en-US" altLang="zh-CN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名词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AD9672AA-6335-49BB-8E01-5ED400F7D60A}"/>
              </a:ext>
            </a:extLst>
          </p:cNvPr>
          <p:cNvSpPr/>
          <p:nvPr/>
        </p:nvSpPr>
        <p:spPr>
          <a:xfrm>
            <a:off x="3034901" y="2767690"/>
            <a:ext cx="2006354" cy="12357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C735A1C4-13B1-462A-8FA1-CD68FEF51B8A}"/>
              </a:ext>
            </a:extLst>
          </p:cNvPr>
          <p:cNvSpPr/>
          <p:nvPr/>
        </p:nvSpPr>
        <p:spPr>
          <a:xfrm>
            <a:off x="3463934" y="1914086"/>
            <a:ext cx="2006354" cy="12357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6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3" grpId="1"/>
      <p:bldP spid="14" grpId="0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xmlns="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xmlns="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xmlns="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xmlns="" id="{BF45EE92-4887-4C8F-8AD8-C6DF7FB69612}"/>
              </a:ext>
            </a:extLst>
          </p:cNvPr>
          <p:cNvSpPr txBox="1"/>
          <p:nvPr/>
        </p:nvSpPr>
        <p:spPr>
          <a:xfrm>
            <a:off x="3802486" y="2740240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名词所有格</a:t>
            </a:r>
          </a:p>
        </p:txBody>
      </p:sp>
    </p:spTree>
    <p:extLst>
      <p:ext uri="{BB962C8B-B14F-4D97-AF65-F5344CB8AC3E}">
        <p14:creationId xmlns:p14="http://schemas.microsoft.com/office/powerpoint/2010/main" val="16071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2FF7C581-5345-464B-B3A3-7C9207598EE6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3420370"/>
              </p:ext>
            </p:extLst>
          </p:nvPr>
        </p:nvGraphicFramePr>
        <p:xfrm>
          <a:off x="931387" y="1565970"/>
          <a:ext cx="10637451" cy="462339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79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7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7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24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Subject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effectLst/>
                        </a:rPr>
                        <a:t>pronouns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Possessive </a:t>
                      </a:r>
                      <a:r>
                        <a:rPr lang="en-US" altLang="zh-CN" sz="2000" b="1" kern="100" dirty="0">
                          <a:effectLst/>
                        </a:rPr>
                        <a:t>a</a:t>
                      </a:r>
                      <a:r>
                        <a:rPr lang="en-US" sz="2000" b="1" kern="100" dirty="0">
                          <a:effectLst/>
                        </a:rPr>
                        <a:t>djectives</a:t>
                      </a:r>
                      <a:r>
                        <a:rPr lang="zh-CN" altLang="en-US" sz="2000" b="1" kern="100" dirty="0">
                          <a:effectLst/>
                        </a:rPr>
                        <a:t>（</a:t>
                      </a:r>
                      <a:r>
                        <a:rPr lang="zh-CN" altLang="zh-CN" sz="2000" b="1" kern="100" dirty="0">
                          <a:effectLst/>
                        </a:rPr>
                        <a:t>形容词性物主代词</a:t>
                      </a:r>
                      <a:r>
                        <a:rPr lang="zh-CN" altLang="en-US" sz="2000" b="1" kern="100" dirty="0">
                          <a:effectLst/>
                        </a:rPr>
                        <a:t>）</a:t>
                      </a:r>
                      <a:endParaRPr lang="zh-CN" sz="20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Possessive pronouns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effectLst/>
                        </a:rPr>
                        <a:t>（名词性物主代词）</a:t>
                      </a:r>
                      <a:endParaRPr lang="zh-CN" sz="20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28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kern="100" dirty="0">
                          <a:effectLst/>
                        </a:rPr>
                        <a:t>singular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I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you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 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he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2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/>
                        </a:rPr>
                        <a:t>she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/>
                        </a:rPr>
                        <a:t>it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234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kern="100" dirty="0">
                          <a:effectLst/>
                        </a:rPr>
                        <a:t>plural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/>
                        </a:rPr>
                        <a:t>we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/>
                        </a:rPr>
                        <a:t>you </a:t>
                      </a:r>
                      <a:endParaRPr lang="zh-CN" sz="2800" b="1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2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they</a:t>
                      </a: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70CDB1F-E40F-4ED3-AF87-50C250A3AD54}"/>
              </a:ext>
            </a:extLst>
          </p:cNvPr>
          <p:cNvSpPr txBox="1"/>
          <p:nvPr/>
        </p:nvSpPr>
        <p:spPr>
          <a:xfrm>
            <a:off x="5660211" y="2298430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2A14ECF-69AC-4075-A77A-7943F9BF5F7B}"/>
              </a:ext>
            </a:extLst>
          </p:cNvPr>
          <p:cNvSpPr/>
          <p:nvPr/>
        </p:nvSpPr>
        <p:spPr>
          <a:xfrm>
            <a:off x="5644594" y="28216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16697B1-FA94-4402-9E63-7979DF75D6B1}"/>
              </a:ext>
            </a:extLst>
          </p:cNvPr>
          <p:cNvSpPr/>
          <p:nvPr/>
        </p:nvSpPr>
        <p:spPr>
          <a:xfrm>
            <a:off x="5784054" y="3251706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C9F8FBC-85C0-47CF-9469-A351C87C3D5B}"/>
              </a:ext>
            </a:extLst>
          </p:cNvPr>
          <p:cNvSpPr/>
          <p:nvPr/>
        </p:nvSpPr>
        <p:spPr>
          <a:xfrm>
            <a:off x="5744780" y="3775107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55060B3-DF1A-4668-B43A-2DEDDF93673A}"/>
              </a:ext>
            </a:extLst>
          </p:cNvPr>
          <p:cNvSpPr/>
          <p:nvPr/>
        </p:nvSpPr>
        <p:spPr>
          <a:xfrm>
            <a:off x="5824128" y="419147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969C180-993A-480F-9AC8-3FD9DFFD091F}"/>
              </a:ext>
            </a:extLst>
          </p:cNvPr>
          <p:cNvSpPr/>
          <p:nvPr/>
        </p:nvSpPr>
        <p:spPr>
          <a:xfrm>
            <a:off x="5734359" y="462935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D67F1C0-8AFA-4943-A460-C071E5D3456F}"/>
              </a:ext>
            </a:extLst>
          </p:cNvPr>
          <p:cNvSpPr/>
          <p:nvPr/>
        </p:nvSpPr>
        <p:spPr>
          <a:xfrm>
            <a:off x="5644594" y="513124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90AE3DF-5877-46D5-B120-E7D3B107380A}"/>
              </a:ext>
            </a:extLst>
          </p:cNvPr>
          <p:cNvSpPr/>
          <p:nvPr/>
        </p:nvSpPr>
        <p:spPr>
          <a:xfrm>
            <a:off x="5614055" y="5608951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E3F3BB9-2C9B-42A5-B4AD-62C325640814}"/>
              </a:ext>
            </a:extLst>
          </p:cNvPr>
          <p:cNvSpPr/>
          <p:nvPr/>
        </p:nvSpPr>
        <p:spPr>
          <a:xfrm>
            <a:off x="9270111" y="2311243"/>
            <a:ext cx="942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DB32DB3-CE35-46EB-AF9D-76586768CF7A}"/>
              </a:ext>
            </a:extLst>
          </p:cNvPr>
          <p:cNvSpPr/>
          <p:nvPr/>
        </p:nvSpPr>
        <p:spPr>
          <a:xfrm>
            <a:off x="9220417" y="2833327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77CF0B2-9DDE-4AB3-B34A-C4830A4D45C8}"/>
              </a:ext>
            </a:extLst>
          </p:cNvPr>
          <p:cNvSpPr/>
          <p:nvPr/>
        </p:nvSpPr>
        <p:spPr>
          <a:xfrm>
            <a:off x="9399952" y="3332418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BAF70F83-5137-4855-A74A-3A2C686DF430}"/>
              </a:ext>
            </a:extLst>
          </p:cNvPr>
          <p:cNvSpPr/>
          <p:nvPr/>
        </p:nvSpPr>
        <p:spPr>
          <a:xfrm>
            <a:off x="9320603" y="3710622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B67A0FDC-F1A9-4BBD-AF85-EA2B2B754982}"/>
              </a:ext>
            </a:extLst>
          </p:cNvPr>
          <p:cNvSpPr/>
          <p:nvPr/>
        </p:nvSpPr>
        <p:spPr>
          <a:xfrm>
            <a:off x="9350258" y="4629352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289CC52-2DD9-4FC6-A683-71879C6D84ED}"/>
              </a:ext>
            </a:extLst>
          </p:cNvPr>
          <p:cNvSpPr/>
          <p:nvPr/>
        </p:nvSpPr>
        <p:spPr>
          <a:xfrm>
            <a:off x="9220417" y="5152572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90EBFDF6-1E75-4FF9-A6E2-6C5271F2849F}"/>
              </a:ext>
            </a:extLst>
          </p:cNvPr>
          <p:cNvSpPr/>
          <p:nvPr/>
        </p:nvSpPr>
        <p:spPr>
          <a:xfrm>
            <a:off x="9231720" y="5666143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theirs</a:t>
            </a:r>
            <a:endParaRPr lang="zh-CN" altLang="en-US" sz="2800" b="1" kern="1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0FCBEEDF-B0D9-4E7A-B607-78B05030237A}"/>
              </a:ext>
            </a:extLst>
          </p:cNvPr>
          <p:cNvSpPr txBox="1"/>
          <p:nvPr/>
        </p:nvSpPr>
        <p:spPr>
          <a:xfrm>
            <a:off x="9621616" y="4233783"/>
            <a:ext cx="2819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800" b="1" kern="1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/</a:t>
            </a:r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350C4B4D-78BD-49C6-A293-031BF7AEFDF0}"/>
              </a:ext>
            </a:extLst>
          </p:cNvPr>
          <p:cNvSpPr txBox="1"/>
          <p:nvPr/>
        </p:nvSpPr>
        <p:spPr>
          <a:xfrm>
            <a:off x="-390062" y="856037"/>
            <a:ext cx="12972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名词性物主代词</a:t>
            </a:r>
            <a:r>
              <a:rPr lang="en-US" altLang="zh-CN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形容词性物主代词</a:t>
            </a:r>
            <a:r>
              <a:rPr lang="en-US" altLang="zh-CN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名词</a:t>
            </a:r>
          </a:p>
        </p:txBody>
      </p:sp>
    </p:spTree>
    <p:extLst>
      <p:ext uri="{BB962C8B-B14F-4D97-AF65-F5344CB8AC3E}">
        <p14:creationId xmlns:p14="http://schemas.microsoft.com/office/powerpoint/2010/main" val="41372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8" grpId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86B05CA-F4FA-47FE-8185-494DC23DA5DB}"/>
              </a:ext>
            </a:extLst>
          </p:cNvPr>
          <p:cNvSpPr txBox="1"/>
          <p:nvPr/>
        </p:nvSpPr>
        <p:spPr>
          <a:xfrm>
            <a:off x="2501756" y="1768029"/>
            <a:ext cx="78443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CN" altLang="en-US" sz="3600" b="1" kern="100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速记口诀：</a:t>
            </a:r>
          </a:p>
          <a:p>
            <a:pPr lvl="0" algn="ctr"/>
            <a:r>
              <a:rPr lang="zh-CN" altLang="en-US" sz="3600" b="1" kern="100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形物代词能力差，自己不能来当家。</a:t>
            </a:r>
          </a:p>
          <a:p>
            <a:pPr lvl="0" algn="ctr"/>
            <a:r>
              <a:rPr lang="zh-CN" altLang="en-US" sz="3600" b="1" kern="100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句子中当做定语，后面要把名词加。</a:t>
            </a:r>
          </a:p>
          <a:p>
            <a:pPr lvl="0" algn="ctr"/>
            <a:r>
              <a:rPr lang="zh-CN" altLang="en-US" sz="3600" b="1" kern="100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名物代词能力强，自己独来又独往。</a:t>
            </a:r>
            <a:endParaRPr lang="en-US" altLang="zh-CN" sz="3600" b="1" kern="100" dirty="0">
              <a:solidFill>
                <a:srgbClr val="FF7373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300" t="1521" r="2891" b="611"/>
          <a:stretch>
            <a:fillRect/>
          </a:stretch>
        </p:blipFill>
        <p:spPr>
          <a:xfrm>
            <a:off x="-4933" y="0"/>
            <a:ext cx="12266573" cy="6858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50170" y="308940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your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193316" y="3586434"/>
            <a:ext cx="935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mine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849749" y="3549781"/>
            <a:ext cx="658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my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159853" y="4480719"/>
            <a:ext cx="1033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yours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239019" y="4999831"/>
            <a:ext cx="1033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yours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724248" y="5991986"/>
            <a:ext cx="835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hers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272482" y="5991986"/>
            <a:ext cx="658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my</a:t>
            </a:r>
          </a:p>
        </p:txBody>
      </p:sp>
      <p:sp>
        <p:nvSpPr>
          <p:cNvPr id="16" name="矩形 15"/>
          <p:cNvSpPr/>
          <p:nvPr/>
        </p:nvSpPr>
        <p:spPr>
          <a:xfrm>
            <a:off x="2419643" y="0"/>
            <a:ext cx="8962310" cy="26416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1484"/>
          <a:stretch>
            <a:fillRect/>
          </a:stretch>
        </p:blipFill>
        <p:spPr>
          <a:xfrm>
            <a:off x="4676584" y="0"/>
            <a:ext cx="7752632" cy="27415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-4933" y="966877"/>
            <a:ext cx="5359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books are they?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347BA54-8E1D-42B2-9728-1F553331376E}"/>
              </a:ext>
            </a:extLst>
          </p:cNvPr>
          <p:cNvSpPr txBox="1"/>
          <p:nvPr/>
        </p:nvSpPr>
        <p:spPr>
          <a:xfrm>
            <a:off x="4707315" y="2305519"/>
            <a:ext cx="8936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导学案</a:t>
            </a:r>
            <a:r>
              <a:rPr lang="en-US" altLang="zh-CN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P65</a:t>
            </a:r>
          </a:p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第二大题</a:t>
            </a:r>
            <a:endParaRPr lang="en-US" altLang="zh-CN" sz="4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09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5">
            <a:extLst>
              <a:ext uri="{FF2B5EF4-FFF2-40B4-BE49-F238E27FC236}">
                <a16:creationId xmlns:a16="http://schemas.microsoft.com/office/drawing/2014/main" xmlns="" id="{71DCF31E-A4CC-4BB1-9B39-5B7F799E1BB8}"/>
              </a:ext>
            </a:extLst>
          </p:cNvPr>
          <p:cNvSpPr/>
          <p:nvPr/>
        </p:nvSpPr>
        <p:spPr>
          <a:xfrm>
            <a:off x="301529" y="1923894"/>
            <a:ext cx="2329133" cy="603145"/>
          </a:xfrm>
          <a:prstGeom prst="homePlat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Noun+’s</a:t>
            </a:r>
            <a:endParaRPr lang="zh-CN" altLang="en-US" sz="3200" b="1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五边形 6">
            <a:extLst>
              <a:ext uri="{FF2B5EF4-FFF2-40B4-BE49-F238E27FC236}">
                <a16:creationId xmlns:a16="http://schemas.microsoft.com/office/drawing/2014/main" xmlns="" id="{2A46B9D9-5157-4DC9-960C-6C7977D3F9D8}"/>
              </a:ext>
            </a:extLst>
          </p:cNvPr>
          <p:cNvSpPr/>
          <p:nvPr/>
        </p:nvSpPr>
        <p:spPr>
          <a:xfrm>
            <a:off x="231189" y="4592474"/>
            <a:ext cx="3022531" cy="1406768"/>
          </a:xfrm>
          <a:prstGeom prst="homePlat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possessive adjectives and pronouns</a:t>
            </a:r>
            <a:endParaRPr lang="zh-CN" altLang="en-US" sz="3200" b="1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99A52B2A-CE84-41A3-962B-6942DB1F353A}"/>
              </a:ext>
            </a:extLst>
          </p:cNvPr>
          <p:cNvCxnSpPr>
            <a:stCxn id="18" idx="3"/>
            <a:endCxn id="17" idx="1"/>
          </p:cNvCxnSpPr>
          <p:nvPr/>
        </p:nvCxnSpPr>
        <p:spPr>
          <a:xfrm>
            <a:off x="7224532" y="2166212"/>
            <a:ext cx="473227" cy="141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五边形 10">
            <a:extLst>
              <a:ext uri="{FF2B5EF4-FFF2-40B4-BE49-F238E27FC236}">
                <a16:creationId xmlns:a16="http://schemas.microsoft.com/office/drawing/2014/main" xmlns="" id="{779D165F-66E7-49B1-B6E9-3921EF71B481}"/>
              </a:ext>
            </a:extLst>
          </p:cNvPr>
          <p:cNvSpPr/>
          <p:nvPr/>
        </p:nvSpPr>
        <p:spPr>
          <a:xfrm>
            <a:off x="3481532" y="1354302"/>
            <a:ext cx="2329133" cy="603145"/>
          </a:xfrm>
          <a:prstGeom prst="homePlat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zh-CN" altLang="en-US" sz="3200" b="1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五边形 11">
            <a:extLst>
              <a:ext uri="{FF2B5EF4-FFF2-40B4-BE49-F238E27FC236}">
                <a16:creationId xmlns:a16="http://schemas.microsoft.com/office/drawing/2014/main" xmlns="" id="{172C0E66-058A-4668-84DB-D63B3791A305}"/>
              </a:ext>
            </a:extLst>
          </p:cNvPr>
          <p:cNvSpPr/>
          <p:nvPr/>
        </p:nvSpPr>
        <p:spPr>
          <a:xfrm>
            <a:off x="3481532" y="2361902"/>
            <a:ext cx="2329133" cy="603145"/>
          </a:xfrm>
          <a:prstGeom prst="homePlat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zh-CN" altLang="en-US" sz="3200" b="1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五边形 12">
            <a:extLst>
              <a:ext uri="{FF2B5EF4-FFF2-40B4-BE49-F238E27FC236}">
                <a16:creationId xmlns:a16="http://schemas.microsoft.com/office/drawing/2014/main" xmlns="" id="{4F488E9F-C005-4176-86EA-EFCCE8EF032E}"/>
              </a:ext>
            </a:extLst>
          </p:cNvPr>
          <p:cNvSpPr/>
          <p:nvPr/>
        </p:nvSpPr>
        <p:spPr>
          <a:xfrm>
            <a:off x="3552944" y="3895957"/>
            <a:ext cx="2329133" cy="603145"/>
          </a:xfrm>
          <a:prstGeom prst="homePlat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zh-CN" altLang="en-US" sz="3200" b="1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五边形 13">
            <a:extLst>
              <a:ext uri="{FF2B5EF4-FFF2-40B4-BE49-F238E27FC236}">
                <a16:creationId xmlns:a16="http://schemas.microsoft.com/office/drawing/2014/main" xmlns="" id="{293183A1-27C1-441B-A6F6-746F62100D38}"/>
              </a:ext>
            </a:extLst>
          </p:cNvPr>
          <p:cNvSpPr/>
          <p:nvPr/>
        </p:nvSpPr>
        <p:spPr>
          <a:xfrm>
            <a:off x="3527496" y="4865734"/>
            <a:ext cx="2329133" cy="603145"/>
          </a:xfrm>
          <a:prstGeom prst="homePlat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zh-CN" altLang="en-US" sz="3200" b="1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五边形 14">
            <a:extLst>
              <a:ext uri="{FF2B5EF4-FFF2-40B4-BE49-F238E27FC236}">
                <a16:creationId xmlns:a16="http://schemas.microsoft.com/office/drawing/2014/main" xmlns="" id="{2CAC20B8-0DE2-48DA-8A83-D9211B270918}"/>
              </a:ext>
            </a:extLst>
          </p:cNvPr>
          <p:cNvSpPr/>
          <p:nvPr/>
        </p:nvSpPr>
        <p:spPr>
          <a:xfrm>
            <a:off x="3522031" y="5770452"/>
            <a:ext cx="2329133" cy="603145"/>
          </a:xfrm>
          <a:prstGeom prst="homePlat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endParaRPr lang="zh-CN" altLang="en-US" sz="3200" b="1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4D873B14-EB9D-4F51-B534-FE3ADD284E3D}"/>
              </a:ext>
            </a:extLst>
          </p:cNvPr>
          <p:cNvCxnSpPr/>
          <p:nvPr/>
        </p:nvCxnSpPr>
        <p:spPr>
          <a:xfrm flipV="1">
            <a:off x="2630662" y="1655875"/>
            <a:ext cx="829990" cy="5360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E451202A-45F9-464B-B05B-9796204D2512}"/>
              </a:ext>
            </a:extLst>
          </p:cNvPr>
          <p:cNvCxnSpPr>
            <a:stCxn id="3" idx="3"/>
            <a:endCxn id="7" idx="1"/>
          </p:cNvCxnSpPr>
          <p:nvPr/>
        </p:nvCxnSpPr>
        <p:spPr>
          <a:xfrm>
            <a:off x="2630662" y="2225467"/>
            <a:ext cx="850870" cy="438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B46EEC3D-43E4-4902-ADA7-9AE52FDAC62D}"/>
              </a:ext>
            </a:extLst>
          </p:cNvPr>
          <p:cNvCxnSpPr>
            <a:stCxn id="4" idx="3"/>
            <a:endCxn id="9" idx="1"/>
          </p:cNvCxnSpPr>
          <p:nvPr/>
        </p:nvCxnSpPr>
        <p:spPr>
          <a:xfrm flipV="1">
            <a:off x="3253720" y="5167307"/>
            <a:ext cx="273776" cy="1285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FC54EFC4-7CAB-404F-A060-00439435C3AD}"/>
              </a:ext>
            </a:extLst>
          </p:cNvPr>
          <p:cNvCxnSpPr>
            <a:stCxn id="4" idx="3"/>
            <a:endCxn id="8" idx="1"/>
          </p:cNvCxnSpPr>
          <p:nvPr/>
        </p:nvCxnSpPr>
        <p:spPr>
          <a:xfrm flipV="1">
            <a:off x="3253720" y="4197530"/>
            <a:ext cx="299224" cy="10983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72ED2D65-212C-4E91-BD6C-C80301AD39A3}"/>
              </a:ext>
            </a:extLst>
          </p:cNvPr>
          <p:cNvCxnSpPr>
            <a:stCxn id="4" idx="3"/>
            <a:endCxn id="10" idx="1"/>
          </p:cNvCxnSpPr>
          <p:nvPr/>
        </p:nvCxnSpPr>
        <p:spPr>
          <a:xfrm>
            <a:off x="3253720" y="5295858"/>
            <a:ext cx="268311" cy="7761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BDB8D89-B761-4A36-9620-198490C98575}"/>
              </a:ext>
            </a:extLst>
          </p:cNvPr>
          <p:cNvSpPr/>
          <p:nvPr/>
        </p:nvSpPr>
        <p:spPr>
          <a:xfrm>
            <a:off x="7697759" y="945416"/>
            <a:ext cx="1644349" cy="5960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belonging</a:t>
            </a:r>
            <a:endParaRPr lang="zh-CN" altLang="en-US" sz="2800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4219209-3F9A-4B85-BFAC-FB64E884966C}"/>
              </a:ext>
            </a:extLst>
          </p:cNvPr>
          <p:cNvSpPr/>
          <p:nvPr/>
        </p:nvSpPr>
        <p:spPr>
          <a:xfrm>
            <a:off x="7697759" y="1758253"/>
            <a:ext cx="4401644" cy="8442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singular nouns; names; plural nouns that do not end in -s</a:t>
            </a:r>
            <a:endParaRPr lang="zh-CN" altLang="en-US" sz="2800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BB7018B4-04D2-4515-BBD5-9C5672792C98}"/>
              </a:ext>
            </a:extLst>
          </p:cNvPr>
          <p:cNvSpPr/>
          <p:nvPr/>
        </p:nvSpPr>
        <p:spPr>
          <a:xfrm>
            <a:off x="6103453" y="1914226"/>
            <a:ext cx="1121079" cy="5039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’s</a:t>
            </a:r>
            <a:endParaRPr lang="zh-CN" altLang="en-US" sz="2800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10A71D1-77BC-4C8A-B465-CFE97DAB140F}"/>
              </a:ext>
            </a:extLst>
          </p:cNvPr>
          <p:cNvSpPr/>
          <p:nvPr/>
        </p:nvSpPr>
        <p:spPr>
          <a:xfrm>
            <a:off x="6100995" y="2864939"/>
            <a:ext cx="1121079" cy="4864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’</a:t>
            </a:r>
            <a:endParaRPr lang="zh-CN" altLang="en-US" sz="2800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6C77550A-1960-4028-9EAD-B653459DEA6E}"/>
              </a:ext>
            </a:extLst>
          </p:cNvPr>
          <p:cNvSpPr/>
          <p:nvPr/>
        </p:nvSpPr>
        <p:spPr>
          <a:xfrm>
            <a:off x="7721792" y="2850782"/>
            <a:ext cx="3987675" cy="5092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 nouns ending in -s</a:t>
            </a:r>
            <a:endParaRPr lang="zh-CN" altLang="en-US" sz="2800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C05384E7-3559-4EE0-8E3D-18AD42F6AC8E}"/>
              </a:ext>
            </a:extLst>
          </p:cNvPr>
          <p:cNvSpPr/>
          <p:nvPr/>
        </p:nvSpPr>
        <p:spPr>
          <a:xfrm>
            <a:off x="7721792" y="3585933"/>
            <a:ext cx="1790755" cy="51900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belonging</a:t>
            </a:r>
            <a:endParaRPr lang="zh-CN" altLang="en-US" sz="2800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BA163913-43F6-4848-B17E-C5A494125303}"/>
              </a:ext>
            </a:extLst>
          </p:cNvPr>
          <p:cNvCxnSpPr>
            <a:stCxn id="6" idx="3"/>
            <a:endCxn id="16" idx="1"/>
          </p:cNvCxnSpPr>
          <p:nvPr/>
        </p:nvCxnSpPr>
        <p:spPr>
          <a:xfrm flipV="1">
            <a:off x="5810665" y="1243442"/>
            <a:ext cx="1887094" cy="4124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C1251452-7BA4-40DE-BF9B-8DB1DC58BFF0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 flipV="1">
            <a:off x="7222074" y="3105430"/>
            <a:ext cx="499718" cy="27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D4881AA7-048B-4B46-AA1A-EE9E8AE2EBF6}"/>
              </a:ext>
            </a:extLst>
          </p:cNvPr>
          <p:cNvSpPr/>
          <p:nvPr/>
        </p:nvSpPr>
        <p:spPr>
          <a:xfrm>
            <a:off x="7719814" y="4241285"/>
            <a:ext cx="4288906" cy="7896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needn’t put a noun after possessive pronouns. </a:t>
            </a:r>
            <a:endParaRPr lang="zh-CN" altLang="en-US" sz="2800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DA0A2A4F-C2F2-4B12-8740-20049A4FF8EA}"/>
              </a:ext>
            </a:extLst>
          </p:cNvPr>
          <p:cNvSpPr/>
          <p:nvPr/>
        </p:nvSpPr>
        <p:spPr>
          <a:xfrm>
            <a:off x="7697759" y="5167307"/>
            <a:ext cx="4494241" cy="8218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possessive pronoun=</a:t>
            </a:r>
          </a:p>
          <a:p>
            <a:r>
              <a:rPr lang="en-US" altLang="zh-CN" sz="2800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possessive adjective+ noun </a:t>
            </a:r>
            <a:endParaRPr lang="zh-CN" altLang="en-US" sz="2800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C4521AFC-F8AF-45EC-A3D0-2C3605AA266F}"/>
              </a:ext>
            </a:extLst>
          </p:cNvPr>
          <p:cNvSpPr/>
          <p:nvPr/>
        </p:nvSpPr>
        <p:spPr>
          <a:xfrm>
            <a:off x="7735976" y="6166884"/>
            <a:ext cx="3212263" cy="5028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avoiding repeating</a:t>
            </a:r>
            <a:endParaRPr lang="zh-CN" altLang="en-US" sz="2800" dirty="0">
              <a:solidFill>
                <a:srgbClr val="FF7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46A3BE57-422E-4B1C-9B64-937F378891A7}"/>
              </a:ext>
            </a:extLst>
          </p:cNvPr>
          <p:cNvCxnSpPr>
            <a:stCxn id="8" idx="3"/>
            <a:endCxn id="21" idx="1"/>
          </p:cNvCxnSpPr>
          <p:nvPr/>
        </p:nvCxnSpPr>
        <p:spPr>
          <a:xfrm flipV="1">
            <a:off x="5882077" y="3845434"/>
            <a:ext cx="1839715" cy="352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029ECF35-E94B-4A74-84D4-7ADAC8F524CB}"/>
              </a:ext>
            </a:extLst>
          </p:cNvPr>
          <p:cNvCxnSpPr>
            <a:stCxn id="9" idx="3"/>
            <a:endCxn id="24" idx="1"/>
          </p:cNvCxnSpPr>
          <p:nvPr/>
        </p:nvCxnSpPr>
        <p:spPr>
          <a:xfrm flipV="1">
            <a:off x="5856629" y="4636121"/>
            <a:ext cx="1863185" cy="5311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0E3C050B-475D-46FE-86D2-60693FAAB01A}"/>
              </a:ext>
            </a:extLst>
          </p:cNvPr>
          <p:cNvCxnSpPr>
            <a:stCxn id="9" idx="3"/>
            <a:endCxn id="25" idx="1"/>
          </p:cNvCxnSpPr>
          <p:nvPr/>
        </p:nvCxnSpPr>
        <p:spPr>
          <a:xfrm>
            <a:off x="5856629" y="5167307"/>
            <a:ext cx="1841130" cy="4109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4BF2404E-A377-4681-833E-43B37B16BADF}"/>
              </a:ext>
            </a:extLst>
          </p:cNvPr>
          <p:cNvCxnSpPr>
            <a:stCxn id="10" idx="3"/>
            <a:endCxn id="26" idx="1"/>
          </p:cNvCxnSpPr>
          <p:nvPr/>
        </p:nvCxnSpPr>
        <p:spPr>
          <a:xfrm>
            <a:off x="5851164" y="6072025"/>
            <a:ext cx="1884812" cy="3462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DCCC781-FD48-4BAE-AF1C-86B6A52BEA98}"/>
              </a:ext>
            </a:extLst>
          </p:cNvPr>
          <p:cNvSpPr txBox="1"/>
          <p:nvPr/>
        </p:nvSpPr>
        <p:spPr>
          <a:xfrm>
            <a:off x="1627616" y="1257556"/>
            <a:ext cx="89367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课后作业：</a:t>
            </a:r>
            <a:endParaRPr lang="en-US" altLang="zh-CN" sz="4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①利用自习课背诵、默写表格</a:t>
            </a:r>
            <a:r>
              <a:rPr lang="en-US" altLang="zh-CN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P119</a:t>
            </a:r>
          </a:p>
          <a:p>
            <a:r>
              <a:rPr lang="zh-CN" altLang="en-US" sz="44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午自习前上交</a:t>
            </a:r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sz="44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明天课前继续默写</a:t>
            </a:r>
            <a:endParaRPr lang="en-US" altLang="zh-CN" sz="4400" b="1" dirty="0">
              <a:solidFill>
                <a:srgbClr val="FF7373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②完成导学案</a:t>
            </a:r>
            <a:r>
              <a:rPr lang="en-US" altLang="zh-CN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P64-66</a:t>
            </a:r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全部内容</a:t>
            </a:r>
            <a:endParaRPr lang="en-US" altLang="zh-CN" sz="4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③预习</a:t>
            </a:r>
            <a:r>
              <a:rPr lang="en-US" altLang="zh-CN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u3integrated,</a:t>
            </a:r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完成</a:t>
            </a:r>
            <a:r>
              <a:rPr lang="en-US" altLang="zh-CN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P67</a:t>
            </a:r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汉译英</a:t>
            </a:r>
            <a:r>
              <a:rPr lang="zh-CN" altLang="en-US" sz="44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（明天中午放学前上交导学案</a:t>
            </a:r>
            <a:r>
              <a:rPr lang="en-US" altLang="zh-CN" sz="44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!</a:t>
            </a:r>
            <a:r>
              <a:rPr lang="zh-CN" altLang="en-US" sz="4400" b="1" dirty="0">
                <a:solidFill>
                  <a:srgbClr val="FF737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lang="en-US" altLang="zh-CN" sz="4400" b="1" dirty="0">
              <a:solidFill>
                <a:srgbClr val="FF7373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4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59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6281CDFA-C85C-492D-8F91-B6D1102D7D4F}"/>
              </a:ext>
            </a:extLst>
          </p:cNvPr>
          <p:cNvSpPr txBox="1"/>
          <p:nvPr/>
        </p:nvSpPr>
        <p:spPr>
          <a:xfrm>
            <a:off x="3001845" y="1516486"/>
            <a:ext cx="611199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THANKS</a:t>
            </a:r>
            <a:endParaRPr lang="zh-CN" altLang="en-US" sz="115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2A55916-B9F4-4260-82AA-AE4DD0684668}"/>
              </a:ext>
            </a:extLst>
          </p:cNvPr>
          <p:cNvSpPr txBox="1"/>
          <p:nvPr/>
        </p:nvSpPr>
        <p:spPr>
          <a:xfrm>
            <a:off x="1322836" y="2265514"/>
            <a:ext cx="102547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Whose tails</a:t>
            </a:r>
            <a:r>
              <a:rPr lang="zh-CN" altLang="en-US" sz="115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9901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78223C6-84C3-49D5-9328-680C79E2FE96}"/>
              </a:ext>
            </a:extLst>
          </p:cNvPr>
          <p:cNvSpPr/>
          <p:nvPr/>
        </p:nvSpPr>
        <p:spPr>
          <a:xfrm>
            <a:off x="4203312" y="55525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It’s the </a:t>
            </a:r>
            <a:r>
              <a:rPr lang="en-US" altLang="zh-CN" sz="3600" b="1" kern="100" dirty="0">
                <a:solidFill>
                  <a:srgbClr val="6ED8E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rabbit’s </a:t>
            </a: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tail.</a:t>
            </a:r>
            <a:endParaRPr lang="zh-CN" altLang="zh-CN" sz="36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0EC74E8-9C7B-4514-AC69-270503AC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82" y="817155"/>
            <a:ext cx="2260542" cy="2881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BE58C4-91A0-42F6-BCB8-5D7EA80E88FA}"/>
              </a:ext>
            </a:extLst>
          </p:cNvPr>
          <p:cNvSpPr/>
          <p:nvPr/>
        </p:nvSpPr>
        <p:spPr>
          <a:xfrm>
            <a:off x="3840330" y="781049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altLang="zh-CN" sz="4000" b="1" kern="100" dirty="0">
                <a:solidFill>
                  <a:srgbClr val="FF7373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Whose Tails are these?</a:t>
            </a:r>
            <a:endParaRPr lang="zh-CN" altLang="zh-CN" sz="4000" b="1" kern="100" dirty="0">
              <a:solidFill>
                <a:srgbClr val="FF7373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algn="just"/>
            <a:r>
              <a:rPr lang="en-US" altLang="zh-CN" sz="3600" b="1" kern="10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3600" b="1" kern="10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8342088-143E-469C-B3F3-21F40098C1B0}"/>
              </a:ext>
            </a:extLst>
          </p:cNvPr>
          <p:cNvSpPr/>
          <p:nvPr/>
        </p:nvSpPr>
        <p:spPr>
          <a:xfrm>
            <a:off x="4203312" y="1934605"/>
            <a:ext cx="3682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It’s the </a:t>
            </a:r>
            <a:r>
              <a:rPr lang="en-US" altLang="zh-CN" sz="3600" b="1" kern="100" dirty="0">
                <a:solidFill>
                  <a:srgbClr val="6ED8E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pig’s </a:t>
            </a: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tail.</a:t>
            </a:r>
            <a:endParaRPr lang="zh-CN" altLang="zh-CN" sz="36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7BBA22F-6251-477D-B1B7-2C00A5962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427" y="976249"/>
            <a:ext cx="2128922" cy="19144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09F47B-4AF3-4495-A558-B418F6F46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271" y="1943709"/>
            <a:ext cx="2618047" cy="2851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83CAB1F-458F-4F90-B8A5-BF49BDD3EFB2}"/>
              </a:ext>
            </a:extLst>
          </p:cNvPr>
          <p:cNvSpPr/>
          <p:nvPr/>
        </p:nvSpPr>
        <p:spPr>
          <a:xfrm>
            <a:off x="3840330" y="3626164"/>
            <a:ext cx="4433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It’s the </a:t>
            </a:r>
            <a:r>
              <a:rPr lang="en-US" altLang="zh-CN" sz="3600" b="1" kern="100" dirty="0">
                <a:solidFill>
                  <a:srgbClr val="6ED8E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monkey’s </a:t>
            </a: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tail.</a:t>
            </a:r>
            <a:endParaRPr lang="zh-CN" altLang="zh-CN" sz="36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43809BE-723C-4986-86DE-BB25D5000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63" y="3949330"/>
            <a:ext cx="2289251" cy="2759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1CC3ECB-1147-44F9-81F3-23AD33630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4897" y="4187459"/>
            <a:ext cx="1891380" cy="1831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B788E3C-F301-40F0-BEB0-0B8F6A1252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0842" y="1811840"/>
            <a:ext cx="2100141" cy="1804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006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88CF2461-DFCC-41FC-9E1D-975B2F58B969}"/>
              </a:ext>
            </a:extLst>
          </p:cNvPr>
          <p:cNvSpPr/>
          <p:nvPr/>
        </p:nvSpPr>
        <p:spPr>
          <a:xfrm>
            <a:off x="1490934" y="47408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It’s the </a:t>
            </a:r>
            <a:r>
              <a:rPr lang="en-US" altLang="zh-CN" sz="3600" b="1" kern="100" dirty="0">
                <a:solidFill>
                  <a:srgbClr val="6ED8E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rabbit’s </a:t>
            </a: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tail.</a:t>
            </a:r>
            <a:endParaRPr lang="zh-CN" altLang="zh-CN" sz="36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6ED8B85F-0AA7-444B-86A1-E405F4ECA8F3}"/>
              </a:ext>
            </a:extLst>
          </p:cNvPr>
          <p:cNvSpPr/>
          <p:nvPr/>
        </p:nvSpPr>
        <p:spPr>
          <a:xfrm>
            <a:off x="1490934" y="1122946"/>
            <a:ext cx="3682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It’s the </a:t>
            </a:r>
            <a:r>
              <a:rPr lang="en-US" altLang="zh-CN" sz="3600" b="1" kern="100" dirty="0">
                <a:solidFill>
                  <a:srgbClr val="6ED8E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pig’s </a:t>
            </a: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tail.</a:t>
            </a:r>
            <a:endParaRPr lang="zh-CN" altLang="zh-CN" sz="36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C4E8143-8911-435D-B87C-E93FA3355742}"/>
              </a:ext>
            </a:extLst>
          </p:cNvPr>
          <p:cNvSpPr/>
          <p:nvPr/>
        </p:nvSpPr>
        <p:spPr>
          <a:xfrm>
            <a:off x="1127952" y="2814505"/>
            <a:ext cx="4433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It’s the </a:t>
            </a:r>
            <a:r>
              <a:rPr lang="en-US" altLang="zh-CN" sz="3600" b="1" kern="100" dirty="0">
                <a:solidFill>
                  <a:srgbClr val="6ED8E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monkey’s </a:t>
            </a:r>
            <a:r>
              <a:rPr lang="en-US" altLang="zh-CN" sz="3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tail.</a:t>
            </a:r>
            <a:endParaRPr lang="zh-CN" altLang="zh-CN" sz="36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6FC4463C-2055-45B0-ADB8-40FCBA2B84B7}"/>
              </a:ext>
            </a:extLst>
          </p:cNvPr>
          <p:cNvSpPr/>
          <p:nvPr/>
        </p:nvSpPr>
        <p:spPr>
          <a:xfrm>
            <a:off x="6339888" y="2337451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6600" kern="100" dirty="0">
                <a:solidFill>
                  <a:srgbClr val="0070C0"/>
                </a:solidFill>
                <a:latin typeface="Cooper Black" panose="0208090404030B0204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Noun+ ’s</a:t>
            </a:r>
          </a:p>
          <a:p>
            <a:pPr algn="just">
              <a:spcAft>
                <a:spcPts val="0"/>
              </a:spcAft>
            </a:pPr>
            <a:r>
              <a:rPr lang="zh-CN" altLang="en-US" sz="6600" kern="100" dirty="0">
                <a:solidFill>
                  <a:srgbClr val="0070C0"/>
                </a:solidFill>
                <a:latin typeface="Cooper Black" panose="0208090404030B0204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名词所有格</a:t>
            </a:r>
            <a:endParaRPr lang="zh-CN" altLang="zh-CN" sz="6600" kern="100" dirty="0">
              <a:solidFill>
                <a:srgbClr val="0070C0"/>
              </a:solidFill>
              <a:latin typeface="Cooper Black" panose="0208090404030B0204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顶角 1">
            <a:extLst>
              <a:ext uri="{FF2B5EF4-FFF2-40B4-BE49-F238E27FC236}">
                <a16:creationId xmlns:a16="http://schemas.microsoft.com/office/drawing/2014/main" xmlns="" id="{E035A990-BAD5-4C45-BEC8-E2262F88E660}"/>
              </a:ext>
            </a:extLst>
          </p:cNvPr>
          <p:cNvSpPr/>
          <p:nvPr/>
        </p:nvSpPr>
        <p:spPr>
          <a:xfrm>
            <a:off x="724678" y="794665"/>
            <a:ext cx="10742644" cy="2850239"/>
          </a:xfrm>
          <a:prstGeom prst="round2SameRect">
            <a:avLst>
              <a:gd name="adj1" fmla="val 13393"/>
              <a:gd name="adj2" fmla="val 0"/>
            </a:avLst>
          </a:prstGeom>
          <a:blipFill dpi="0" rotWithShape="1">
            <a:blip r:embed="rId2"/>
            <a:srcRect/>
            <a:tile tx="0" ty="0" sx="60000" sy="60000" flip="none" algn="ctr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12BAC3E-B691-45AE-8214-F8346AA5B8CA}"/>
              </a:ext>
            </a:extLst>
          </p:cNvPr>
          <p:cNvSpPr txBox="1"/>
          <p:nvPr/>
        </p:nvSpPr>
        <p:spPr>
          <a:xfrm>
            <a:off x="4786468" y="2721574"/>
            <a:ext cx="2191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What?</a:t>
            </a:r>
            <a:endParaRPr lang="zh-CN" altLang="en-US" sz="5400" b="1" dirty="0">
              <a:latin typeface="汉仪铸字童年体W" panose="00020600040101010101" pitchFamily="18" charset="-122"/>
              <a:ea typeface="汉仪铸字童年体W" panose="00020600040101010101" pitchFamily="18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F435F9E-7593-469D-9EAF-8A627635A26C}"/>
              </a:ext>
            </a:extLst>
          </p:cNvPr>
          <p:cNvSpPr txBox="1"/>
          <p:nvPr/>
        </p:nvSpPr>
        <p:spPr>
          <a:xfrm>
            <a:off x="3296219" y="3993857"/>
            <a:ext cx="5339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人和物的所属关系</a:t>
            </a:r>
          </a:p>
        </p:txBody>
      </p:sp>
    </p:spTree>
    <p:extLst>
      <p:ext uri="{BB962C8B-B14F-4D97-AF65-F5344CB8AC3E}">
        <p14:creationId xmlns:p14="http://schemas.microsoft.com/office/powerpoint/2010/main" val="12968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F51A655-5219-4899-8A30-8D73A3F37384}"/>
              </a:ext>
            </a:extLst>
          </p:cNvPr>
          <p:cNvSpPr/>
          <p:nvPr/>
        </p:nvSpPr>
        <p:spPr>
          <a:xfrm>
            <a:off x="3175447" y="545992"/>
            <a:ext cx="519799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4400" kern="100" dirty="0">
                <a:solidFill>
                  <a:srgbClr val="0070C0"/>
                </a:solidFill>
                <a:latin typeface="Cooper Black" panose="0208090404030B0204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名词所有格</a:t>
            </a:r>
            <a:endParaRPr lang="zh-CN" altLang="zh-CN" sz="4400" kern="100" dirty="0">
              <a:solidFill>
                <a:srgbClr val="0070C0"/>
              </a:solidFill>
              <a:latin typeface="Cooper Black" panose="0208090404030B0204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7A2C10A-2F05-4E2E-AAB4-66A1B3480664}"/>
              </a:ext>
            </a:extLst>
          </p:cNvPr>
          <p:cNvSpPr txBox="1"/>
          <p:nvPr/>
        </p:nvSpPr>
        <p:spPr>
          <a:xfrm>
            <a:off x="5131043" y="1111891"/>
            <a:ext cx="264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……</a:t>
            </a:r>
            <a:r>
              <a:rPr lang="zh-CN" altLang="en-US" sz="28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73B4A1F-D729-4CF5-AF41-340D1DBB987C}"/>
              </a:ext>
            </a:extLst>
          </p:cNvPr>
          <p:cNvSpPr txBox="1"/>
          <p:nvPr/>
        </p:nvSpPr>
        <p:spPr>
          <a:xfrm>
            <a:off x="986277" y="1542611"/>
            <a:ext cx="573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名词后加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构成所有格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2C05B0E-FCE1-471B-A149-3C7222145E99}"/>
              </a:ext>
            </a:extLst>
          </p:cNvPr>
          <p:cNvSpPr txBox="1"/>
          <p:nvPr/>
        </p:nvSpPr>
        <p:spPr>
          <a:xfrm>
            <a:off x="1009391" y="2003966"/>
            <a:ext cx="276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father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79F1016-4B11-4C0D-A50D-9C36E04B85B6}"/>
              </a:ext>
            </a:extLst>
          </p:cNvPr>
          <p:cNvSpPr txBox="1"/>
          <p:nvPr/>
        </p:nvSpPr>
        <p:spPr>
          <a:xfrm>
            <a:off x="3334775" y="1964079"/>
            <a:ext cx="276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爸爸的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D702C8ED-62F1-46ED-AF4C-11711DD958C5}"/>
              </a:ext>
            </a:extLst>
          </p:cNvPr>
          <p:cNvSpPr txBox="1"/>
          <p:nvPr/>
        </p:nvSpPr>
        <p:spPr>
          <a:xfrm>
            <a:off x="5223510" y="2003966"/>
            <a:ext cx="4365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father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 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face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495E698-7DBD-401B-B29B-72C95DE214A3}"/>
              </a:ext>
            </a:extLst>
          </p:cNvPr>
          <p:cNvSpPr txBox="1"/>
          <p:nvPr/>
        </p:nvSpPr>
        <p:spPr>
          <a:xfrm>
            <a:off x="8655076" y="2003966"/>
            <a:ext cx="276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爸爸的脸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40B2255-4CB3-4464-8DB9-E413EC7ABA24}"/>
              </a:ext>
            </a:extLst>
          </p:cNvPr>
          <p:cNvSpPr txBox="1"/>
          <p:nvPr/>
        </p:nvSpPr>
        <p:spPr>
          <a:xfrm>
            <a:off x="1009391" y="2721114"/>
            <a:ext cx="276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Mary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D57B065-91D2-4B40-85A8-F298006C0EF1}"/>
              </a:ext>
            </a:extLst>
          </p:cNvPr>
          <p:cNvSpPr txBox="1"/>
          <p:nvPr/>
        </p:nvSpPr>
        <p:spPr>
          <a:xfrm>
            <a:off x="3334774" y="2806681"/>
            <a:ext cx="276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latin typeface="华文新魏" panose="02010800040101010101" pitchFamily="2" charset="-122"/>
                <a:ea typeface="华文新魏" panose="02010800040101010101" pitchFamily="2" charset="-122"/>
              </a:rPr>
              <a:t>mary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C7EEA66-D5C3-4262-9D97-FC7FF25F5CF8}"/>
              </a:ext>
            </a:extLst>
          </p:cNvPr>
          <p:cNvSpPr txBox="1"/>
          <p:nvPr/>
        </p:nvSpPr>
        <p:spPr>
          <a:xfrm>
            <a:off x="5223510" y="2790312"/>
            <a:ext cx="3992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Mary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  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bag 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2A0B229-6202-4677-88FB-F03A6E3016EF}"/>
              </a:ext>
            </a:extLst>
          </p:cNvPr>
          <p:cNvSpPr txBox="1"/>
          <p:nvPr/>
        </p:nvSpPr>
        <p:spPr>
          <a:xfrm>
            <a:off x="8652180" y="2886142"/>
            <a:ext cx="276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latin typeface="华文新魏" panose="02010800040101010101" pitchFamily="2" charset="-122"/>
                <a:ea typeface="华文新魏" panose="02010800040101010101" pitchFamily="2" charset="-122"/>
              </a:rPr>
              <a:t>mary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的包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8B9A70C-922A-49A0-B9B1-249F014C14EB}"/>
              </a:ext>
            </a:extLst>
          </p:cNvPr>
          <p:cNvSpPr txBox="1"/>
          <p:nvPr/>
        </p:nvSpPr>
        <p:spPr>
          <a:xfrm>
            <a:off x="2092579" y="3986208"/>
            <a:ext cx="779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一般规则，直接在名词后加</a:t>
            </a:r>
            <a:r>
              <a:rPr lang="en-US" altLang="zh-CN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</a:t>
            </a:r>
            <a:endParaRPr lang="zh-CN" altLang="en-US" sz="4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9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99363D1-F10D-4DD7-B63F-28E9B04D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25" y="641599"/>
            <a:ext cx="2280541" cy="228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E404E85-BEFF-4EF1-8894-97A0E7C233F9}"/>
              </a:ext>
            </a:extLst>
          </p:cNvPr>
          <p:cNvSpPr txBox="1"/>
          <p:nvPr/>
        </p:nvSpPr>
        <p:spPr>
          <a:xfrm>
            <a:off x="2872438" y="1601561"/>
            <a:ext cx="276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dogs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A939CB8-4551-47AA-8981-23CFE6100076}"/>
              </a:ext>
            </a:extLst>
          </p:cNvPr>
          <p:cNvSpPr txBox="1"/>
          <p:nvPr/>
        </p:nvSpPr>
        <p:spPr>
          <a:xfrm>
            <a:off x="3887866" y="1601561"/>
            <a:ext cx="276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’s  </a:t>
            </a:r>
            <a:r>
              <a:rPr lang="zh-CN" altLang="en-US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43403A4-90A2-4BA5-9CFF-4EAAAC48DA09}"/>
              </a:ext>
            </a:extLst>
          </p:cNvPr>
          <p:cNvSpPr txBox="1"/>
          <p:nvPr/>
        </p:nvSpPr>
        <p:spPr>
          <a:xfrm>
            <a:off x="3606138" y="1329693"/>
            <a:ext cx="276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X</a:t>
            </a:r>
            <a:endParaRPr lang="zh-CN" altLang="en-US" sz="9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2DEA109-C8C7-4F69-8C90-B85F35ECA227}"/>
              </a:ext>
            </a:extLst>
          </p:cNvPr>
          <p:cNvSpPr txBox="1"/>
          <p:nvPr/>
        </p:nvSpPr>
        <p:spPr>
          <a:xfrm>
            <a:off x="873625" y="2717774"/>
            <a:ext cx="276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dogs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11BE7D3-AB6D-48A0-ACB0-263092CD7B21}"/>
              </a:ext>
            </a:extLst>
          </p:cNvPr>
          <p:cNvSpPr txBox="1"/>
          <p:nvPr/>
        </p:nvSpPr>
        <p:spPr>
          <a:xfrm>
            <a:off x="2603145" y="2749574"/>
            <a:ext cx="276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food</a:t>
            </a:r>
            <a:endParaRPr lang="zh-CN" altLang="en-US" sz="4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D37F7E9-90B7-4FD9-9254-AC3BE4AB5E0F}"/>
              </a:ext>
            </a:extLst>
          </p:cNvPr>
          <p:cNvSpPr txBox="1"/>
          <p:nvPr/>
        </p:nvSpPr>
        <p:spPr>
          <a:xfrm>
            <a:off x="6125601" y="2852584"/>
            <a:ext cx="548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students </a:t>
            </a:r>
            <a:r>
              <a:rPr lang="en-US" altLang="zh-CN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 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classroom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602D624-227B-4C12-AA0C-6A166F385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83" y="641599"/>
            <a:ext cx="2945258" cy="22089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BD75535-20F4-4153-9A62-F8D0E18A7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87" y="3665967"/>
            <a:ext cx="2934102" cy="220057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74135040-0117-40AA-8DB0-97F36C120C61}"/>
              </a:ext>
            </a:extLst>
          </p:cNvPr>
          <p:cNvSpPr txBox="1"/>
          <p:nvPr/>
        </p:nvSpPr>
        <p:spPr>
          <a:xfrm>
            <a:off x="4428654" y="4289253"/>
            <a:ext cx="548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teachers </a:t>
            </a:r>
            <a:r>
              <a:rPr lang="zh-CN" altLang="en-US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’</a:t>
            </a: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office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86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8" grpId="0"/>
      <p:bldP spid="8" grpId="1"/>
      <p:bldP spid="13" grpId="0"/>
      <p:bldP spid="1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0e34e5f-e050-49b8-833f-d85664d9de9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38f5cfb-1ba3-472b-b725-8982d0f7354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38f5cfb-1ba3-472b-b725-8982d0f7354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38f5cfb-1ba3-472b-b725-8982d0f7354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0e34e5f-e050-49b8-833f-d85664d9de9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968</Words>
  <Application>Microsoft Office PowerPoint</Application>
  <PresentationFormat>自定义</PresentationFormat>
  <Paragraphs>333</Paragraphs>
  <Slides>36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8" baseType="lpstr">
      <vt:lpstr>Arial</vt:lpstr>
      <vt:lpstr>宋体</vt:lpstr>
      <vt:lpstr>等线</vt:lpstr>
      <vt:lpstr>华文新魏</vt:lpstr>
      <vt:lpstr>Comic Sans MS</vt:lpstr>
      <vt:lpstr>思源黑体 CN Normal</vt:lpstr>
      <vt:lpstr>汉仪铸字童年体W</vt:lpstr>
      <vt:lpstr>Cooper Black</vt:lpstr>
      <vt:lpstr>等线 Light</vt:lpstr>
      <vt:lpstr>Times New Roman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dc:description>http://www.ypppt.com/</dc:description>
  <cp:lastModifiedBy>苌宇慧</cp:lastModifiedBy>
  <cp:revision>57</cp:revision>
  <dcterms:created xsi:type="dcterms:W3CDTF">2019-10-18T10:28:20Z</dcterms:created>
  <dcterms:modified xsi:type="dcterms:W3CDTF">2022-10-11T03:09:53Z</dcterms:modified>
</cp:coreProperties>
</file>