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.xml" ContentType="application/vnd.openxmlformats-officedocument.presentationml.tags+xml"/>
  <Override PartName="/ppt/notesSlides/notesSlide30.xml" ContentType="application/vnd.openxmlformats-officedocument.presentationml.notesSlide+xml"/>
  <Override PartName="/ppt/tags/tag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403" r:id="rId4"/>
    <p:sldId id="404" r:id="rId5"/>
    <p:sldId id="405" r:id="rId6"/>
    <p:sldId id="406" r:id="rId7"/>
    <p:sldId id="407" r:id="rId8"/>
    <p:sldId id="402" r:id="rId9"/>
    <p:sldId id="408" r:id="rId10"/>
    <p:sldId id="409" r:id="rId11"/>
    <p:sldId id="410" r:id="rId12"/>
    <p:sldId id="411" r:id="rId13"/>
    <p:sldId id="414" r:id="rId14"/>
    <p:sldId id="415" r:id="rId15"/>
    <p:sldId id="416" r:id="rId16"/>
    <p:sldId id="417" r:id="rId17"/>
    <p:sldId id="418" r:id="rId18"/>
    <p:sldId id="420" r:id="rId19"/>
    <p:sldId id="421" r:id="rId20"/>
    <p:sldId id="422" r:id="rId21"/>
    <p:sldId id="423" r:id="rId22"/>
    <p:sldId id="446" r:id="rId23"/>
    <p:sldId id="447" r:id="rId24"/>
    <p:sldId id="460" r:id="rId25"/>
    <p:sldId id="448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</p:sldIdLst>
  <p:sldSz cx="12192000" cy="6858000"/>
  <p:notesSz cx="6858000" cy="9144000"/>
  <p:embeddedFontLst>
    <p:embeddedFont>
      <p:font typeface="等线" charset="-122"/>
      <p:regular r:id="rId38"/>
      <p:bold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Times New Roman Bold" pitchFamily="18" charset="0"/>
      <p:bold r:id="rId44"/>
    </p:embeddedFont>
    <p:embeddedFont>
      <p:font typeface="微软雅黑" pitchFamily="34" charset="-122"/>
      <p:regular r:id="rId45"/>
      <p:bold r:id="rId46"/>
    </p:embeddedFont>
    <p:embeddedFont>
      <p:font typeface="Songti SC Regular" charset="0"/>
      <p:bold r:id="rId47"/>
    </p:embeddedFont>
  </p:embeddedFontLst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6CD"/>
    <a:srgbClr val="FFD5D9"/>
    <a:srgbClr val="AEC4E1"/>
    <a:srgbClr val="F4CF69"/>
    <a:srgbClr val="6D6E9E"/>
    <a:srgbClr val="BBDBDD"/>
    <a:srgbClr val="E9ABC9"/>
    <a:srgbClr val="7077AC"/>
    <a:srgbClr val="4173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6" autoAdjust="0"/>
    <p:restoredTop sz="94580"/>
  </p:normalViewPr>
  <p:slideViewPr>
    <p:cSldViewPr snapToGrid="0">
      <p:cViewPr>
        <p:scale>
          <a:sx n="92" d="100"/>
          <a:sy n="92" d="100"/>
        </p:scale>
        <p:origin x="-120" y="-72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CB6B9-AD44-4FCF-8634-7E58B0C395F4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C1889-747B-487E-8AE4-8D8FC46B1C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9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C1889-747B-487E-8AE4-8D8FC46B1C3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0CBB-792D-414F-BA23-F8909910A4D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04D2-7253-4F65-9BB4-CA2E71125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0CBB-792D-414F-BA23-F8909910A4D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04D2-7253-4F65-9BB4-CA2E71125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0CBB-792D-414F-BA23-F8909910A4D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04D2-7253-4F65-9BB4-CA2E71125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2022/10/10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2022/10/10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0CBB-792D-414F-BA23-F8909910A4D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04D2-7253-4F65-9BB4-CA2E71125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0CBB-792D-414F-BA23-F8909910A4D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04D2-7253-4F65-9BB4-CA2E71125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0CBB-792D-414F-BA23-F8909910A4D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04D2-7253-4F65-9BB4-CA2E71125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0CBB-792D-414F-BA23-F8909910A4D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04D2-7253-4F65-9BB4-CA2E711256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25419" y="687369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0CBB-792D-414F-BA23-F8909910A4D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04D2-7253-4F65-9BB4-CA2E71125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0CBB-792D-414F-BA23-F8909910A4D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04D2-7253-4F65-9BB4-CA2E71125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0CBB-792D-414F-BA23-F8909910A4D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04D2-7253-4F65-9BB4-CA2E71125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0CBB-792D-414F-BA23-F8909910A4D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04D2-7253-4F65-9BB4-CA2E71125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CBB-792D-414F-BA23-F8909910A4D3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04D2-7253-4F65-9BB4-CA2E711256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-83128" y="0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 userDrawn="1"/>
        </p:nvSpPr>
        <p:spPr>
          <a:xfrm>
            <a:off x="-71690" y="13359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.icxo.com/htmlnews/2004/06/15/244360.htm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xunfeifc.com/projects/shanghai_02_nanhui_mall_images_cn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12192001" cy="6867002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95424" y="1342209"/>
            <a:ext cx="7401152" cy="4173582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94868" y="1793701"/>
            <a:ext cx="602264" cy="481811"/>
          </a:xfrm>
          <a:prstGeom prst="rect">
            <a:avLst/>
          </a:prstGeom>
        </p:spPr>
      </p:pic>
      <p:sp>
        <p:nvSpPr>
          <p:cNvPr id="14" name="标题 1"/>
          <p:cNvSpPr txBox="1"/>
          <p:nvPr/>
        </p:nvSpPr>
        <p:spPr>
          <a:xfrm>
            <a:off x="3210159" y="3092528"/>
            <a:ext cx="577215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</a:pPr>
            <a:r>
              <a:rPr lang="en-US" altLang="zh-CN" sz="4400" b="1" dirty="0">
                <a:solidFill>
                  <a:srgbClr val="6D6E9E"/>
                </a:solidFill>
                <a:latin typeface="Times New Roman Bold" panose="02020503050405090304" charset="0"/>
                <a:ea typeface="方正正黑简体" panose="02000000000000000000" pitchFamily="2" charset="-122"/>
                <a:cs typeface="Times New Roman Bold" panose="02020503050405090304" charset="0"/>
                <a:sym typeface="+mn-lt"/>
              </a:rPr>
              <a:t>Unit 3</a:t>
            </a:r>
          </a:p>
          <a:p>
            <a:pPr fontAlgn="auto">
              <a:lnSpc>
                <a:spcPct val="120000"/>
              </a:lnSpc>
            </a:pPr>
            <a:r>
              <a:rPr lang="en-US" altLang="zh-CN" sz="3600" b="1" dirty="0">
                <a:solidFill>
                  <a:srgbClr val="6D6E9E"/>
                </a:solidFill>
                <a:latin typeface="Times New Roman Bold" panose="02020503050405090304" charset="0"/>
                <a:ea typeface="方正正黑简体" panose="02000000000000000000" pitchFamily="2" charset="-122"/>
                <a:cs typeface="Times New Roman Bold" panose="02020503050405090304" charset="0"/>
                <a:sym typeface="+mn-lt"/>
              </a:rPr>
              <a:t>Could you please tell me where the restrooms are?</a:t>
            </a:r>
            <a:r>
              <a:rPr lang="en-US" altLang="zh-CN" sz="3600" dirty="0">
                <a:solidFill>
                  <a:srgbClr val="6D6E9E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588208" y="4655611"/>
            <a:ext cx="5048815" cy="45719"/>
            <a:chOff x="3588208" y="4655611"/>
            <a:chExt cx="5048815" cy="45719"/>
          </a:xfrm>
        </p:grpSpPr>
        <p:sp>
          <p:nvSpPr>
            <p:cNvPr id="4" name="矩形: 圆角 3"/>
            <p:cNvSpPr/>
            <p:nvPr/>
          </p:nvSpPr>
          <p:spPr>
            <a:xfrm>
              <a:off x="3588208" y="4655611"/>
              <a:ext cx="93423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173B7"/>
                </a:gs>
                <a:gs pos="69000">
                  <a:srgbClr val="92BEC8"/>
                </a:gs>
                <a:gs pos="34000">
                  <a:srgbClr val="77A5C2"/>
                </a:gs>
                <a:gs pos="100000">
                  <a:srgbClr val="ADD6CD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7750740" y="4655611"/>
              <a:ext cx="886283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4173B7"/>
                </a:gs>
                <a:gs pos="33000">
                  <a:srgbClr val="92BEC8"/>
                </a:gs>
                <a:gs pos="67000">
                  <a:srgbClr val="77A5C2"/>
                </a:gs>
                <a:gs pos="0">
                  <a:srgbClr val="ADD6CD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55245" y="1983298"/>
            <a:ext cx="5681508" cy="44285"/>
            <a:chOff x="4079080" y="4494378"/>
            <a:chExt cx="4855107" cy="45719"/>
          </a:xfrm>
        </p:grpSpPr>
        <p:sp>
          <p:nvSpPr>
            <p:cNvPr id="12" name="矩形: 圆角 11"/>
            <p:cNvSpPr/>
            <p:nvPr/>
          </p:nvSpPr>
          <p:spPr>
            <a:xfrm>
              <a:off x="6917268" y="4494378"/>
              <a:ext cx="2016919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173B7"/>
                </a:gs>
                <a:gs pos="69000">
                  <a:srgbClr val="92BEC8"/>
                </a:gs>
                <a:gs pos="34000">
                  <a:srgbClr val="77A5C2"/>
                </a:gs>
                <a:gs pos="100000">
                  <a:srgbClr val="ADD6CD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4079080" y="4494378"/>
              <a:ext cx="2016919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4173B7"/>
                </a:gs>
                <a:gs pos="33000">
                  <a:srgbClr val="92BEC8"/>
                </a:gs>
                <a:gs pos="67000">
                  <a:srgbClr val="77A5C2"/>
                </a:gs>
                <a:gs pos="0">
                  <a:srgbClr val="ADD6CD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TextBox 6"/>
          <p:cNvSpPr txBox="1"/>
          <p:nvPr/>
        </p:nvSpPr>
        <p:spPr>
          <a:xfrm>
            <a:off x="-1" y="0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0680"/>
            <a:ext cx="6719570" cy="784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Reading - Language points </a:t>
            </a:r>
          </a:p>
        </p:txBody>
      </p:sp>
      <p:sp>
        <p:nvSpPr>
          <p:cNvPr id="49156" name="文本框 49155"/>
          <p:cNvSpPr txBox="1"/>
          <p:nvPr/>
        </p:nvSpPr>
        <p:spPr>
          <a:xfrm>
            <a:off x="2098993" y="1145223"/>
            <a:ext cx="7993062" cy="476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5. He asked me _____ told me the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    accident.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A. whom    B. which     C. who      D. whose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6. She asked me if I knew ______.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A. whose pen is it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    B. whose pen it was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C. whose pen it is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    D. whose pen was it</a:t>
            </a:r>
          </a:p>
        </p:txBody>
      </p:sp>
      <p:sp>
        <p:nvSpPr>
          <p:cNvPr id="49157" name="文本框 49156"/>
          <p:cNvSpPr txBox="1"/>
          <p:nvPr/>
        </p:nvSpPr>
        <p:spPr>
          <a:xfrm>
            <a:off x="5123180" y="1216660"/>
            <a:ext cx="86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503050405090304" pitchFamily="18" charset="0"/>
              </a:rPr>
              <a:t>C</a:t>
            </a:r>
          </a:p>
        </p:txBody>
      </p:sp>
      <p:sp>
        <p:nvSpPr>
          <p:cNvPr id="49158" name="文本框 49157"/>
          <p:cNvSpPr txBox="1"/>
          <p:nvPr/>
        </p:nvSpPr>
        <p:spPr>
          <a:xfrm>
            <a:off x="6923405" y="2945448"/>
            <a:ext cx="15843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503050405090304" pitchFamily="18" charset="0"/>
              </a:rPr>
              <a:t>B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-4569" y="47532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Grammar Focus </a:t>
            </a:r>
          </a:p>
        </p:txBody>
      </p:sp>
      <p:sp>
        <p:nvSpPr>
          <p:cNvPr id="50183" name="矩形 50182"/>
          <p:cNvSpPr/>
          <p:nvPr/>
        </p:nvSpPr>
        <p:spPr>
          <a:xfrm>
            <a:off x="1863090" y="2151063"/>
            <a:ext cx="8496300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9050" cap="flat" cmpd="sng">
                  <a:solidFill>
                    <a:srgbClr val="D6009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D60093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90204" pitchFamily="34" charset="0"/>
                <a:ea typeface="Arial" panose="020B0604020202090204" pitchFamily="34" charset="0"/>
              </a:rPr>
              <a:t>Function</a:t>
            </a:r>
          </a:p>
          <a:p>
            <a:pPr algn="ctr"/>
            <a:r>
              <a:rPr lang="zh-CN" altLang="en-US" sz="3600" b="1">
                <a:ln w="19050" cap="flat" cmpd="sng">
                  <a:solidFill>
                    <a:srgbClr val="D6009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D60093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90204" pitchFamily="34" charset="0"/>
                <a:ea typeface="Arial" panose="020B0604020202090204" pitchFamily="34" charset="0"/>
              </a:rPr>
              <a:t>Ask for information politely</a:t>
            </a:r>
          </a:p>
          <a:p>
            <a:pPr algn="ctr"/>
            <a:r>
              <a:rPr lang="zh-CN" altLang="en-US" sz="3600" b="1">
                <a:ln w="19050" cap="flat" cmpd="sng">
                  <a:solidFill>
                    <a:srgbClr val="D6009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D60093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90204" pitchFamily="34" charset="0"/>
                <a:ea typeface="Arial" panose="020B0604020202090204" pitchFamily="34" charset="0"/>
              </a:rPr>
              <a:t>and follow directions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Grammar Focus </a:t>
            </a:r>
          </a:p>
        </p:txBody>
      </p:sp>
      <p:sp>
        <p:nvSpPr>
          <p:cNvPr id="27652" name="文本框 27651"/>
          <p:cNvSpPr txBox="1"/>
          <p:nvPr/>
        </p:nvSpPr>
        <p:spPr>
          <a:xfrm>
            <a:off x="1285240" y="1145540"/>
            <a:ext cx="45726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3300"/>
                </a:solidFill>
                <a:latin typeface="Arial" panose="020B0604020202090204" pitchFamily="34" charset="0"/>
              </a:rPr>
              <a:t>问路时应注意：</a:t>
            </a:r>
          </a:p>
        </p:txBody>
      </p:sp>
      <p:sp>
        <p:nvSpPr>
          <p:cNvPr id="27653" name="矩形 27652"/>
          <p:cNvSpPr/>
          <p:nvPr/>
        </p:nvSpPr>
        <p:spPr>
          <a:xfrm>
            <a:off x="1285240" y="1970405"/>
            <a:ext cx="886587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 sz="3200" b="1">
                <a:latin typeface="Times New Roman" panose="02020503050405090304" pitchFamily="18" charset="0"/>
              </a:rPr>
              <a:t>1.</a:t>
            </a:r>
            <a:r>
              <a:rPr lang="en-US" altLang="zh-CN" sz="3200">
                <a:latin typeface="Times New Roman" panose="02020503050405090304" pitchFamily="18" charset="0"/>
              </a:rPr>
              <a:t> </a:t>
            </a:r>
            <a:r>
              <a:rPr lang="zh-CN" altLang="en-US" sz="3200" b="1" dirty="0">
                <a:latin typeface="Times New Roman" panose="02020503050405090304" pitchFamily="18" charset="0"/>
              </a:rPr>
              <a:t>问路时应首先说一声：“</a:t>
            </a:r>
            <a:r>
              <a:rPr lang="en-US" altLang="zh-CN" sz="3200" b="1" dirty="0">
                <a:latin typeface="Times New Roman" panose="02020503050405090304" pitchFamily="18" charset="0"/>
              </a:rPr>
              <a:t>Excuse me.”</a:t>
            </a:r>
            <a:r>
              <a:rPr lang="zh-CN" altLang="en-US" sz="3200" b="1" dirty="0">
                <a:latin typeface="Times New Roman" panose="02020503050405090304" pitchFamily="18" charset="0"/>
              </a:rPr>
              <a:t>这样	可以引起对方的注意，又不失礼貌。</a:t>
            </a:r>
          </a:p>
        </p:txBody>
      </p:sp>
      <p:sp>
        <p:nvSpPr>
          <p:cNvPr id="27654" name="矩形 27653"/>
          <p:cNvSpPr/>
          <p:nvPr/>
        </p:nvSpPr>
        <p:spPr>
          <a:xfrm>
            <a:off x="1285240" y="3422650"/>
            <a:ext cx="9508490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0">
              <a:lnSpc>
                <a:spcPct val="120000"/>
              </a:lnSpc>
              <a:tabLst>
                <a:tab pos="365125" algn="l"/>
              </a:tabLst>
            </a:pPr>
            <a:r>
              <a:rPr lang="en-US" altLang="zh-CN" sz="3200" b="1" dirty="0">
                <a:latin typeface="Times New Roman" panose="02020503050405090304" pitchFamily="18" charset="0"/>
              </a:rPr>
              <a:t>2. </a:t>
            </a:r>
            <a:r>
              <a:rPr lang="zh-CN" altLang="en-US" sz="3200" b="1" dirty="0">
                <a:latin typeface="Times New Roman" panose="02020503050405090304" pitchFamily="18" charset="0"/>
              </a:rPr>
              <a:t>当你没听清时，你可以说一声“</a:t>
            </a:r>
            <a:r>
              <a:rPr lang="en-US" altLang="zh-CN" sz="3200" b="1">
                <a:latin typeface="Times New Roman" panose="02020503050405090304" pitchFamily="18" charset="0"/>
              </a:rPr>
              <a:t>Excuse me, </a:t>
            </a:r>
          </a:p>
          <a:p>
            <a:pPr defTabSz="0">
              <a:lnSpc>
                <a:spcPct val="120000"/>
              </a:lnSpc>
              <a:tabLst>
                <a:tab pos="365125" algn="l"/>
              </a:tabLst>
            </a:pPr>
            <a:r>
              <a:rPr lang="en-US" altLang="zh-CN" sz="3200" b="1" dirty="0">
                <a:latin typeface="Times New Roman" panose="02020503050405090304" pitchFamily="18" charset="0"/>
              </a:rPr>
              <a:t>    would you please say it again?”(</a:t>
            </a:r>
            <a:r>
              <a:rPr lang="zh-CN" altLang="en-US" sz="3200" b="1" dirty="0">
                <a:latin typeface="Times New Roman" panose="02020503050405090304" pitchFamily="18" charset="0"/>
              </a:rPr>
              <a:t>对不起，请您再说一遍好吗</a:t>
            </a:r>
            <a:r>
              <a:rPr lang="en-US" altLang="zh-CN" sz="3200" b="1" dirty="0">
                <a:latin typeface="Times New Roman" panose="02020503050405090304" pitchFamily="18" charset="0"/>
              </a:rPr>
              <a:t>?) </a:t>
            </a:r>
            <a:r>
              <a:rPr lang="zh-CN" altLang="en-US" sz="3200" b="1" dirty="0">
                <a:latin typeface="Times New Roman" panose="02020503050405090304" pitchFamily="18" charset="0"/>
              </a:rPr>
              <a:t>或“</a:t>
            </a:r>
            <a:r>
              <a:rPr lang="en-US" altLang="zh-CN" sz="3200" b="1" dirty="0">
                <a:latin typeface="Times New Roman" panose="02020503050405090304" pitchFamily="18" charset="0"/>
              </a:rPr>
              <a:t>I beg your pardon?” 	(</a:t>
            </a:r>
            <a:r>
              <a:rPr lang="zh-CN" altLang="en-US" sz="3200" b="1" dirty="0">
                <a:latin typeface="Times New Roman" panose="02020503050405090304" pitchFamily="18" charset="0"/>
              </a:rPr>
              <a:t>对不起，请再说一遍好吗</a:t>
            </a:r>
            <a:r>
              <a:rPr lang="en-US" altLang="zh-CN" sz="3200" b="1" dirty="0">
                <a:latin typeface="Times New Roman" panose="02020503050405090304" pitchFamily="18" charset="0"/>
              </a:rPr>
              <a:t>?)</a:t>
            </a:r>
            <a:r>
              <a:rPr lang="zh-CN" altLang="en-US" sz="3200" b="1" dirty="0">
                <a:latin typeface="Times New Roman" panose="02020503050405090304" pitchFamily="18" charset="0"/>
              </a:rPr>
              <a:t>等，礼貌地要求	对方重复一遍。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Grammar Focus </a:t>
            </a:r>
          </a:p>
        </p:txBody>
      </p:sp>
      <p:sp>
        <p:nvSpPr>
          <p:cNvPr id="18437" name="矩形 18436"/>
          <p:cNvSpPr/>
          <p:nvPr/>
        </p:nvSpPr>
        <p:spPr>
          <a:xfrm>
            <a:off x="1052830" y="3316605"/>
            <a:ext cx="10086340" cy="245364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503050405090304" pitchFamily="18" charset="0"/>
              </a:rPr>
              <a:t>4. </a:t>
            </a:r>
            <a:r>
              <a:rPr lang="zh-CN" altLang="en-US" sz="3200" b="1" dirty="0">
                <a:latin typeface="Times New Roman" panose="02020503050405090304" pitchFamily="18" charset="0"/>
              </a:rPr>
              <a:t>问路时经常会用到“向左</a:t>
            </a:r>
            <a:r>
              <a:rPr lang="en-US" altLang="zh-CN" sz="3200" b="1" dirty="0">
                <a:latin typeface="Times New Roman" panose="02020503050405090304" pitchFamily="18" charset="0"/>
              </a:rPr>
              <a:t>(</a:t>
            </a:r>
            <a:r>
              <a:rPr lang="zh-CN" altLang="en-US" sz="3200" b="1" dirty="0">
                <a:latin typeface="Times New Roman" panose="02020503050405090304" pitchFamily="18" charset="0"/>
              </a:rPr>
              <a:t>右</a:t>
            </a:r>
            <a:r>
              <a:rPr lang="en-US" altLang="zh-CN" sz="3200" b="1" dirty="0">
                <a:latin typeface="Times New Roman" panose="02020503050405090304" pitchFamily="18" charset="0"/>
              </a:rPr>
              <a:t>)</a:t>
            </a:r>
            <a:r>
              <a:rPr lang="zh-CN" altLang="en-US" sz="3200" b="1" dirty="0">
                <a:latin typeface="Times New Roman" panose="02020503050405090304" pitchFamily="18" charset="0"/>
              </a:rPr>
              <a:t>拐”这样的表达，英语对此有两种常见的说法，即</a:t>
            </a:r>
            <a:r>
              <a:rPr lang="en-US" altLang="zh-CN" sz="3200" b="1">
                <a:latin typeface="Times New Roman" panose="02020503050405090304" pitchFamily="18" charset="0"/>
              </a:rPr>
              <a:t>turn </a:t>
            </a:r>
            <a:r>
              <a:rPr lang="en-US" altLang="zh-CN" sz="3200" b="1" dirty="0">
                <a:latin typeface="Times New Roman" panose="02020503050405090304" pitchFamily="18" charset="0"/>
              </a:rPr>
              <a:t>left (right)</a:t>
            </a:r>
            <a:r>
              <a:rPr lang="zh-CN" altLang="en-US" sz="3200" b="1" dirty="0">
                <a:latin typeface="Times New Roman" panose="02020503050405090304" pitchFamily="18" charset="0"/>
              </a:rPr>
              <a:t>或</a:t>
            </a:r>
            <a:r>
              <a:rPr lang="en-US" altLang="zh-CN" sz="3200" b="1" dirty="0">
                <a:latin typeface="Times New Roman" panose="02020503050405090304" pitchFamily="18" charset="0"/>
              </a:rPr>
              <a:t>turn to the left (right)</a:t>
            </a:r>
            <a:r>
              <a:rPr lang="zh-CN" altLang="en-US" sz="3200" b="1" dirty="0">
                <a:latin typeface="Times New Roman" panose="02020503050405090304" pitchFamily="18" charset="0"/>
              </a:rPr>
              <a:t>。表示“在左</a:t>
            </a:r>
            <a:r>
              <a:rPr lang="en-US" altLang="zh-CN" sz="3200" b="1" dirty="0">
                <a:latin typeface="Times New Roman" panose="02020503050405090304" pitchFamily="18" charset="0"/>
              </a:rPr>
              <a:t>(</a:t>
            </a:r>
            <a:r>
              <a:rPr lang="zh-CN" altLang="en-US" sz="3200" b="1" dirty="0">
                <a:latin typeface="Times New Roman" panose="02020503050405090304" pitchFamily="18" charset="0"/>
              </a:rPr>
              <a:t>右</a:t>
            </a:r>
            <a:r>
              <a:rPr lang="en-US" altLang="zh-CN" sz="3200" b="1" dirty="0">
                <a:latin typeface="Times New Roman" panose="02020503050405090304" pitchFamily="18" charset="0"/>
              </a:rPr>
              <a:t>)</a:t>
            </a:r>
            <a:r>
              <a:rPr lang="zh-CN" altLang="en-US" sz="3200" b="1" dirty="0">
                <a:latin typeface="Times New Roman" panose="02020503050405090304" pitchFamily="18" charset="0"/>
              </a:rPr>
              <a:t>边”，英语用介词</a:t>
            </a:r>
            <a:r>
              <a:rPr lang="en-US" altLang="zh-CN" sz="3200" b="1" dirty="0">
                <a:latin typeface="Times New Roman" panose="02020503050405090304" pitchFamily="18" charset="0"/>
              </a:rPr>
              <a:t>on</a:t>
            </a:r>
            <a:r>
              <a:rPr lang="zh-CN" altLang="en-US" sz="3200" b="1" dirty="0">
                <a:latin typeface="Times New Roman" panose="02020503050405090304" pitchFamily="18" charset="0"/>
              </a:rPr>
              <a:t>或</a:t>
            </a:r>
            <a:r>
              <a:rPr lang="en-US" altLang="zh-CN" sz="3200" b="1" dirty="0">
                <a:latin typeface="Times New Roman" panose="02020503050405090304" pitchFamily="18" charset="0"/>
              </a:rPr>
              <a:t>at</a:t>
            </a:r>
            <a:r>
              <a:rPr lang="zh-CN" altLang="en-US" sz="3200" b="1" dirty="0">
                <a:latin typeface="Times New Roman" panose="02020503050405090304" pitchFamily="18" charset="0"/>
              </a:rPr>
              <a:t>均可。</a:t>
            </a:r>
          </a:p>
        </p:txBody>
      </p:sp>
      <p:sp>
        <p:nvSpPr>
          <p:cNvPr id="18438" name="矩形 18437"/>
          <p:cNvSpPr/>
          <p:nvPr/>
        </p:nvSpPr>
        <p:spPr>
          <a:xfrm>
            <a:off x="1201420" y="1743075"/>
            <a:ext cx="981900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503050405090304" pitchFamily="18" charset="0"/>
              </a:rPr>
              <a:t>3. </a:t>
            </a:r>
            <a:r>
              <a:rPr lang="zh-CN" altLang="en-US" sz="3200" b="1" dirty="0">
                <a:latin typeface="Times New Roman" panose="02020503050405090304" pitchFamily="18" charset="0"/>
              </a:rPr>
              <a:t>问完路后，千万不要忘记向对方说句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503050405090304" pitchFamily="18" charset="0"/>
              </a:rPr>
              <a:t>    “</a:t>
            </a:r>
            <a:r>
              <a:rPr lang="en-US" altLang="zh-CN" sz="3200" b="1" dirty="0">
                <a:latin typeface="Times New Roman" panose="02020503050405090304" pitchFamily="18" charset="0"/>
              </a:rPr>
              <a:t>Thank you for helping me.” </a:t>
            </a:r>
            <a:r>
              <a:rPr lang="zh-CN" altLang="en-US" sz="3200" b="1" dirty="0">
                <a:latin typeface="Times New Roman" panose="02020503050405090304" pitchFamily="18" charset="0"/>
              </a:rPr>
              <a:t>或“</a:t>
            </a:r>
            <a:r>
              <a:rPr lang="en-US" altLang="zh-CN" sz="3200" b="1">
                <a:latin typeface="Times New Roman" panose="02020503050405090304" pitchFamily="18" charset="0"/>
              </a:rPr>
              <a:t>Thank you.”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Grammar Focus </a:t>
            </a:r>
          </a:p>
        </p:txBody>
      </p:sp>
      <p:sp>
        <p:nvSpPr>
          <p:cNvPr id="20511" name="矩形 20510"/>
          <p:cNvSpPr/>
          <p:nvPr/>
        </p:nvSpPr>
        <p:spPr>
          <a:xfrm>
            <a:off x="1160780" y="5071110"/>
            <a:ext cx="1030351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503050405090304" pitchFamily="18" charset="0"/>
              </a:rPr>
              <a:t>4. Excuse me, would you please show me the way </a:t>
            </a:r>
            <a:r>
              <a:rPr lang="en-US" altLang="zh-CN" sz="2800" b="1" dirty="0">
                <a:latin typeface="Times New Roman" panose="02020503050405090304" pitchFamily="18" charset="0"/>
              </a:rPr>
              <a:t>to the post office?         </a:t>
            </a:r>
          </a:p>
          <a:p>
            <a:pPr>
              <a:lnSpc>
                <a:spcPct val="110000"/>
              </a:lnSpc>
            </a:pPr>
            <a:r>
              <a:rPr lang="en-US" altLang="zh-CN" sz="2800" b="1" dirty="0">
                <a:latin typeface="Times New Roman" panose="02020503050405090304" pitchFamily="18" charset="0"/>
              </a:rPr>
              <a:t>    </a:t>
            </a:r>
            <a:r>
              <a:rPr lang="zh-CN" altLang="en-US" sz="2800" b="1" dirty="0">
                <a:latin typeface="Times New Roman" panose="02020503050405090304" pitchFamily="18" charset="0"/>
              </a:rPr>
              <a:t>请告诉我去邮局怎么走好吗</a:t>
            </a:r>
            <a:r>
              <a:rPr lang="en-US" altLang="zh-CN" sz="2800" b="1">
                <a:latin typeface="Times New Roman" panose="02020503050405090304" pitchFamily="18" charset="0"/>
              </a:rPr>
              <a:t>?</a:t>
            </a:r>
          </a:p>
        </p:txBody>
      </p:sp>
      <p:sp>
        <p:nvSpPr>
          <p:cNvPr id="20512" name="矩形 20511"/>
          <p:cNvSpPr/>
          <p:nvPr/>
        </p:nvSpPr>
        <p:spPr>
          <a:xfrm>
            <a:off x="1171575" y="3558540"/>
            <a:ext cx="9932670" cy="1512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503050405090304" pitchFamily="18" charset="0"/>
              </a:rPr>
              <a:t>3. Excuse me, could you tell me which is the way to the nearest hospital?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latin typeface="Times New Roman" panose="02020503050405090304" pitchFamily="18" charset="0"/>
              </a:rPr>
              <a:t>    劳驾，请问去最近的医院怎么走</a:t>
            </a:r>
            <a:r>
              <a:rPr lang="en-US" altLang="zh-CN" sz="2800" b="1">
                <a:latin typeface="Times New Roman" panose="02020503050405090304" pitchFamily="18" charset="0"/>
              </a:rPr>
              <a:t>?</a:t>
            </a:r>
          </a:p>
        </p:txBody>
      </p:sp>
      <p:sp>
        <p:nvSpPr>
          <p:cNvPr id="20513" name="矩形 20512"/>
          <p:cNvSpPr/>
          <p:nvPr/>
        </p:nvSpPr>
        <p:spPr>
          <a:xfrm>
            <a:off x="1171575" y="2411730"/>
            <a:ext cx="984885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503050405090304" pitchFamily="18" charset="0"/>
              </a:rPr>
              <a:t>2. Excuse me, but can you tell me the way to the </a:t>
            </a:r>
            <a:r>
              <a:rPr lang="en-US" altLang="zh-CN" sz="2800" b="1" dirty="0">
                <a:latin typeface="Times New Roman" panose="02020503050405090304" pitchFamily="18" charset="0"/>
              </a:rPr>
              <a:t>train station? 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latin typeface="Times New Roman" panose="02020503050405090304" pitchFamily="18" charset="0"/>
              </a:rPr>
              <a:t>    劳驾，请问去火车站怎么走</a:t>
            </a:r>
            <a:r>
              <a:rPr lang="en-US" altLang="zh-CN" sz="2800" b="1">
                <a:latin typeface="Times New Roman" panose="02020503050405090304" pitchFamily="18" charset="0"/>
              </a:rPr>
              <a:t>?</a:t>
            </a:r>
          </a:p>
        </p:txBody>
      </p:sp>
      <p:sp>
        <p:nvSpPr>
          <p:cNvPr id="20514" name="矩形 20513"/>
          <p:cNvSpPr/>
          <p:nvPr/>
        </p:nvSpPr>
        <p:spPr>
          <a:xfrm>
            <a:off x="1160780" y="1264920"/>
            <a:ext cx="1001458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503050405090304" pitchFamily="18" charset="0"/>
              </a:rPr>
              <a:t>1. Excuse me, can you tell me where the railway s</a:t>
            </a:r>
            <a:r>
              <a:rPr lang="en-US" altLang="zh-CN" sz="2800" b="1" dirty="0">
                <a:latin typeface="Times New Roman" panose="02020503050405090304" pitchFamily="18" charset="0"/>
              </a:rPr>
              <a:t>tation is?  </a:t>
            </a: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latin typeface="Times New Roman" panose="02020503050405090304" pitchFamily="18" charset="0"/>
              </a:rPr>
              <a:t>    打扰一下，请问火车站在哪儿</a:t>
            </a:r>
            <a:r>
              <a:rPr lang="en-US" altLang="zh-CN" sz="2800" b="1">
                <a:latin typeface="Times New Roman" panose="02020503050405090304" pitchFamily="18" charset="0"/>
              </a:rPr>
              <a:t>?</a:t>
            </a:r>
          </a:p>
        </p:txBody>
      </p:sp>
      <p:sp>
        <p:nvSpPr>
          <p:cNvPr id="20515" name="矩形 20514"/>
          <p:cNvSpPr/>
          <p:nvPr/>
        </p:nvSpPr>
        <p:spPr>
          <a:xfrm>
            <a:off x="5681345" y="635000"/>
            <a:ext cx="71170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D60093"/>
                </a:solidFill>
                <a:latin typeface="Arial" panose="020B0604020202090204" pitchFamily="34" charset="0"/>
              </a:rPr>
              <a:t>用英语问路及其回答：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Grammar Focus </a:t>
            </a:r>
          </a:p>
        </p:txBody>
      </p:sp>
      <p:sp>
        <p:nvSpPr>
          <p:cNvPr id="28675" name="矩形 28674"/>
          <p:cNvSpPr/>
          <p:nvPr/>
        </p:nvSpPr>
        <p:spPr>
          <a:xfrm>
            <a:off x="1103630" y="1124585"/>
            <a:ext cx="9984740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0">
              <a:lnSpc>
                <a:spcPct val="120000"/>
              </a:lnSpc>
              <a:tabLst>
                <a:tab pos="365125" algn="l"/>
              </a:tabLst>
            </a:pPr>
            <a:r>
              <a:rPr lang="en-US" altLang="zh-CN" sz="3200" b="1">
                <a:latin typeface="Times New Roman" panose="02020503050405090304" pitchFamily="18" charset="0"/>
              </a:rPr>
              <a:t>5. Excuse me, would you mind telling me the 	way to the police station?</a:t>
            </a:r>
          </a:p>
          <a:p>
            <a:pPr defTabSz="0">
              <a:lnSpc>
                <a:spcPct val="120000"/>
              </a:lnSpc>
              <a:tabLst>
                <a:tab pos="365125" algn="l"/>
              </a:tabLst>
            </a:pPr>
            <a:r>
              <a:rPr lang="en-US" altLang="zh-CN" sz="3200" b="1" dirty="0">
                <a:latin typeface="Times New Roman" panose="02020503050405090304" pitchFamily="18" charset="0"/>
              </a:rPr>
              <a:t>    </a:t>
            </a:r>
            <a:r>
              <a:rPr lang="zh-CN" altLang="en-US" sz="3200" b="1" dirty="0">
                <a:latin typeface="Times New Roman" panose="02020503050405090304" pitchFamily="18" charset="0"/>
              </a:rPr>
              <a:t>劳驾，请告诉我去警察局怎么走好吗？</a:t>
            </a:r>
          </a:p>
        </p:txBody>
      </p:sp>
      <p:sp>
        <p:nvSpPr>
          <p:cNvPr id="28676" name="矩形 28675"/>
          <p:cNvSpPr/>
          <p:nvPr/>
        </p:nvSpPr>
        <p:spPr>
          <a:xfrm>
            <a:off x="1103630" y="3044190"/>
            <a:ext cx="1020127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 sz="3200" b="1">
                <a:latin typeface="Times New Roman" panose="02020503050405090304" pitchFamily="18" charset="0"/>
              </a:rPr>
              <a:t>6. Excuse me, how can I get to No. 1 Middle 	School?     </a:t>
            </a:r>
          </a:p>
          <a:p>
            <a:pPr defTabSz="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 sz="3200" b="1" dirty="0">
                <a:latin typeface="Times New Roman" panose="02020503050405090304" pitchFamily="18" charset="0"/>
              </a:rPr>
              <a:t>    </a:t>
            </a:r>
            <a:r>
              <a:rPr lang="zh-CN" altLang="en-US" sz="3200" b="1" dirty="0">
                <a:latin typeface="Times New Roman" panose="02020503050405090304" pitchFamily="18" charset="0"/>
              </a:rPr>
              <a:t>劳驾，请问去一中怎么走</a:t>
            </a:r>
            <a:r>
              <a:rPr lang="en-US" altLang="zh-CN" sz="3200" b="1">
                <a:latin typeface="Times New Roman" panose="02020503050405090304" pitchFamily="18" charset="0"/>
              </a:rPr>
              <a:t>?</a:t>
            </a:r>
          </a:p>
        </p:txBody>
      </p:sp>
      <p:sp>
        <p:nvSpPr>
          <p:cNvPr id="28677" name="矩形 28676"/>
          <p:cNvSpPr/>
          <p:nvPr/>
        </p:nvSpPr>
        <p:spPr>
          <a:xfrm>
            <a:off x="1103630" y="4373245"/>
            <a:ext cx="1007173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 sz="3200" b="1">
                <a:latin typeface="Times New Roman" panose="02020503050405090304" pitchFamily="18" charset="0"/>
              </a:rPr>
              <a:t>7. Excuse me, is this the right way to the 	People’s Park? </a:t>
            </a:r>
          </a:p>
          <a:p>
            <a:pPr defTabSz="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 sz="3200" b="1" dirty="0">
                <a:latin typeface="Times New Roman" panose="02020503050405090304" pitchFamily="18" charset="0"/>
              </a:rPr>
              <a:t>    </a:t>
            </a:r>
            <a:r>
              <a:rPr lang="zh-CN" altLang="en-US" sz="3200" b="1" dirty="0">
                <a:latin typeface="Times New Roman" panose="02020503050405090304" pitchFamily="18" charset="0"/>
              </a:rPr>
              <a:t>打扰了，请问去人民公园走这条路对吗</a:t>
            </a:r>
            <a:r>
              <a:rPr lang="en-US" altLang="zh-CN" sz="3200" b="1">
                <a:latin typeface="Times New Roman" panose="0202050305040509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Grammar Focus </a:t>
            </a:r>
          </a:p>
        </p:txBody>
      </p:sp>
      <p:sp>
        <p:nvSpPr>
          <p:cNvPr id="29699" name="文本框 29698"/>
          <p:cNvSpPr txBox="1"/>
          <p:nvPr/>
        </p:nvSpPr>
        <p:spPr>
          <a:xfrm>
            <a:off x="1617345" y="3061970"/>
            <a:ext cx="8481060" cy="3081020"/>
          </a:xfrm>
          <a:prstGeom prst="rect">
            <a:avLst/>
          </a:prstGeom>
          <a:noFill/>
          <a:ln w="9525">
            <a:noFill/>
          </a:ln>
        </p:spPr>
        <p:txBody>
          <a:bodyPr wrap="square" lIns="129546" tIns="64769" rIns="129546" bIns="64769">
            <a:spAutoFit/>
          </a:bodyPr>
          <a:lstStyle/>
          <a:p>
            <a:pPr defTabSz="1294130">
              <a:lnSpc>
                <a:spcPct val="120000"/>
              </a:lnSpc>
              <a:buClr>
                <a:schemeClr val="bg1"/>
              </a:buClr>
            </a:pPr>
            <a:r>
              <a:rPr lang="en-US" altLang="zh-CN" sz="3200" b="1">
                <a:solidFill>
                  <a:schemeClr val="tx1"/>
                </a:solidFill>
                <a:latin typeface="Times New Roman" panose="02020503050405090304" pitchFamily="18" charset="0"/>
              </a:rPr>
              <a:t>9. Excuse me. Do you know how I can get to   </a:t>
            </a:r>
          </a:p>
          <a:p>
            <a:pPr defTabSz="1294130">
              <a:lnSpc>
                <a:spcPct val="120000"/>
              </a:lnSpc>
              <a:buClr>
                <a:schemeClr val="bg1"/>
              </a:buClr>
            </a:pPr>
            <a:r>
              <a:rPr lang="en-US" altLang="zh-CN" sz="3200" b="1" err="1">
                <a:solidFill>
                  <a:schemeClr val="tx1"/>
                </a:solidFill>
                <a:latin typeface="Times New Roman" panose="02020503050405090304" pitchFamily="18" charset="0"/>
              </a:rPr>
              <a:t>    Wangmin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503050405090304" pitchFamily="18" charset="0"/>
              </a:rPr>
              <a:t> Middle School? </a:t>
            </a:r>
          </a:p>
          <a:p>
            <a:pPr defTabSz="1294130">
              <a:lnSpc>
                <a:spcPct val="120000"/>
              </a:lnSpc>
              <a:buClr>
                <a:schemeClr val="bg1"/>
              </a:buClr>
            </a:pPr>
            <a:r>
              <a:rPr lang="en-US" altLang="zh-CN" sz="3200" b="1">
                <a:solidFill>
                  <a:schemeClr val="tx1"/>
                </a:solidFill>
                <a:latin typeface="Times New Roman" panose="02020503050405090304" pitchFamily="18" charset="0"/>
              </a:rPr>
              <a:t>= Excuse me. Do you know how to get to </a:t>
            </a:r>
          </a:p>
          <a:p>
            <a:pPr defTabSz="1294130">
              <a:lnSpc>
                <a:spcPct val="120000"/>
              </a:lnSpc>
              <a:buClr>
                <a:schemeClr val="bg1"/>
              </a:buClr>
            </a:pPr>
            <a:r>
              <a:rPr lang="en-US" altLang="zh-CN" sz="3200" b="1" err="1">
                <a:solidFill>
                  <a:schemeClr val="tx1"/>
                </a:solidFill>
                <a:latin typeface="Times New Roman" panose="02020503050405090304" pitchFamily="18" charset="0"/>
              </a:rPr>
              <a:t>    Wangmin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503050405090304" pitchFamily="18" charset="0"/>
              </a:rPr>
              <a:t>Middle School?</a:t>
            </a:r>
          </a:p>
          <a:p>
            <a:pPr defTabSz="1294130">
              <a:lnSpc>
                <a:spcPct val="120000"/>
              </a:lnSpc>
              <a:buClr>
                <a:schemeClr val="bg1"/>
              </a:buClr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503050405090304" pitchFamily="18" charset="0"/>
              </a:rPr>
              <a:t>    </a:t>
            </a:r>
            <a:r>
              <a:rPr lang="zh-CN" altLang="en-US" sz="3200" b="1" dirty="0">
                <a:solidFill>
                  <a:schemeClr val="tx1"/>
                </a:solidFill>
                <a:latin typeface="Times New Roman" panose="02020503050405090304" pitchFamily="18" charset="0"/>
              </a:rPr>
              <a:t>请问，你知道怎样去王民中学吗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503050405090304" pitchFamily="18" charset="0"/>
              </a:rPr>
              <a:t>?</a:t>
            </a:r>
          </a:p>
        </p:txBody>
      </p:sp>
      <p:sp>
        <p:nvSpPr>
          <p:cNvPr id="29703" name="文本框 29702"/>
          <p:cNvSpPr txBox="1"/>
          <p:nvPr/>
        </p:nvSpPr>
        <p:spPr>
          <a:xfrm>
            <a:off x="1617345" y="1145540"/>
            <a:ext cx="8622030" cy="1899920"/>
          </a:xfrm>
          <a:prstGeom prst="rect">
            <a:avLst/>
          </a:prstGeom>
          <a:noFill/>
          <a:ln w="9525">
            <a:noFill/>
          </a:ln>
        </p:spPr>
        <p:txBody>
          <a:bodyPr wrap="square" lIns="129546" tIns="64769" rIns="129546" bIns="64769">
            <a:spAutoFit/>
          </a:bodyPr>
          <a:lstStyle/>
          <a:p>
            <a:pPr defTabSz="1294130">
              <a:lnSpc>
                <a:spcPct val="120000"/>
              </a:lnSpc>
              <a:buClr>
                <a:schemeClr val="bg1"/>
              </a:buClr>
            </a:pPr>
            <a:r>
              <a:rPr lang="en-US" altLang="zh-CN" sz="3200" b="1">
                <a:latin typeface="Times New Roman" panose="02020503050405090304" pitchFamily="18" charset="0"/>
              </a:rPr>
              <a:t>8. Excuse me. Could you tell me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503050405090304" pitchFamily="18" charset="0"/>
              </a:rPr>
              <a:t>if there is</a:t>
            </a:r>
            <a:r>
              <a:rPr lang="en-US" altLang="zh-CN" sz="3200" b="1">
                <a:latin typeface="Times New Roman" panose="02020503050405090304" pitchFamily="18" charset="0"/>
              </a:rPr>
              <a:t> a </a:t>
            </a:r>
          </a:p>
          <a:p>
            <a:pPr defTabSz="1294130">
              <a:lnSpc>
                <a:spcPct val="120000"/>
              </a:lnSpc>
              <a:buClr>
                <a:schemeClr val="bg1"/>
              </a:buClr>
            </a:pPr>
            <a:r>
              <a:rPr lang="en-US" altLang="zh-CN" sz="3200" b="1" err="1">
                <a:latin typeface="Times New Roman" panose="02020503050405090304" pitchFamily="18" charset="0"/>
              </a:rPr>
              <a:t>    Wangmin</a:t>
            </a:r>
            <a:r>
              <a:rPr lang="en-US" altLang="zh-CN" sz="3200" b="1">
                <a:latin typeface="Times New Roman" panose="02020503050405090304" pitchFamily="18" charset="0"/>
              </a:rPr>
              <a:t> Middle School near here?</a:t>
            </a:r>
          </a:p>
          <a:p>
            <a:pPr defTabSz="1294130">
              <a:lnSpc>
                <a:spcPct val="120000"/>
              </a:lnSpc>
              <a:buClr>
                <a:schemeClr val="bg1"/>
              </a:buClr>
            </a:pPr>
            <a:r>
              <a:rPr lang="en-US" altLang="zh-CN" sz="3200" b="1" dirty="0">
                <a:latin typeface="Times New Roman" panose="02020503050405090304" pitchFamily="18" charset="0"/>
              </a:rPr>
              <a:t>    </a:t>
            </a:r>
            <a:r>
              <a:rPr lang="zh-CN" altLang="en-US" sz="3200" b="1" dirty="0">
                <a:latin typeface="Times New Roman" panose="02020503050405090304" pitchFamily="18" charset="0"/>
              </a:rPr>
              <a:t>打扰了，请问王民中学是否在这附近？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Grammar Focus </a:t>
            </a:r>
          </a:p>
        </p:txBody>
      </p:sp>
      <p:sp>
        <p:nvSpPr>
          <p:cNvPr id="51203" name="文本框 51202"/>
          <p:cNvSpPr txBox="1"/>
          <p:nvPr/>
        </p:nvSpPr>
        <p:spPr>
          <a:xfrm>
            <a:off x="4025265" y="1145223"/>
            <a:ext cx="3959225" cy="895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b="1" dirty="0">
                <a:solidFill>
                  <a:srgbClr val="D60093"/>
                </a:solidFill>
                <a:latin typeface="Arial" panose="020B0604020202090204" pitchFamily="34" charset="0"/>
              </a:rPr>
              <a:t>指路的方式</a:t>
            </a:r>
          </a:p>
        </p:txBody>
      </p:sp>
      <p:sp>
        <p:nvSpPr>
          <p:cNvPr id="51204" name="矩形 51203"/>
          <p:cNvSpPr/>
          <p:nvPr/>
        </p:nvSpPr>
        <p:spPr>
          <a:xfrm>
            <a:off x="1938338" y="2389823"/>
            <a:ext cx="831532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 sz="3600" b="1">
                <a:latin typeface="Times New Roman" panose="02020503050405090304" pitchFamily="18" charset="0"/>
              </a:rPr>
              <a:t>1. Take along with this street, and … is 	on your left.</a:t>
            </a:r>
          </a:p>
        </p:txBody>
      </p:sp>
      <p:sp>
        <p:nvSpPr>
          <p:cNvPr id="51205" name="矩形 51204"/>
          <p:cNvSpPr/>
          <p:nvPr/>
        </p:nvSpPr>
        <p:spPr>
          <a:xfrm>
            <a:off x="1900238" y="3901123"/>
            <a:ext cx="8208962" cy="2068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503050405090304" pitchFamily="18" charset="0"/>
              </a:rPr>
              <a:t>2. Go down this way, and turn left at the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503050405090304" pitchFamily="18" charset="0"/>
              </a:rPr>
              <a:t>    first crossing, and you’ll find … is 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503050405090304" pitchFamily="18" charset="0"/>
              </a:rPr>
              <a:t>    right there, on your left.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Grammar Focus </a:t>
            </a:r>
          </a:p>
        </p:txBody>
      </p:sp>
      <p:sp>
        <p:nvSpPr>
          <p:cNvPr id="15376" name="矩形 15375"/>
          <p:cNvSpPr/>
          <p:nvPr/>
        </p:nvSpPr>
        <p:spPr>
          <a:xfrm>
            <a:off x="1083310" y="1405890"/>
            <a:ext cx="11108690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503050405090304" pitchFamily="18" charset="0"/>
              </a:rPr>
              <a:t>3. … is behind (near, next to, on the left of) …</a:t>
            </a:r>
          </a:p>
        </p:txBody>
      </p:sp>
      <p:sp>
        <p:nvSpPr>
          <p:cNvPr id="15377" name="矩形 15376"/>
          <p:cNvSpPr/>
          <p:nvPr/>
        </p:nvSpPr>
        <p:spPr>
          <a:xfrm>
            <a:off x="1083310" y="2421890"/>
            <a:ext cx="11154410" cy="1419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 sz="3600" b="1">
                <a:latin typeface="Times New Roman" panose="02020503050405090304" pitchFamily="18" charset="0"/>
              </a:rPr>
              <a:t>4. You can just take No. 111 bus, and get </a:t>
            </a:r>
          </a:p>
          <a:p>
            <a:pPr defTabSz="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 sz="3600" b="1">
                <a:latin typeface="Times New Roman" panose="02020503050405090304" pitchFamily="18" charset="0"/>
              </a:rPr>
              <a:t>    off at the second station. And you’ll see 	it.</a:t>
            </a:r>
          </a:p>
        </p:txBody>
      </p:sp>
      <p:sp>
        <p:nvSpPr>
          <p:cNvPr id="15378" name="矩形 15377"/>
          <p:cNvSpPr/>
          <p:nvPr/>
        </p:nvSpPr>
        <p:spPr>
          <a:xfrm>
            <a:off x="1083310" y="4102100"/>
            <a:ext cx="11299190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503050405090304" pitchFamily="18" charset="0"/>
              </a:rPr>
              <a:t>5. Look! … is in front of us far away, right there!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Grammar Focus </a:t>
            </a:r>
          </a:p>
        </p:txBody>
      </p:sp>
      <p:sp>
        <p:nvSpPr>
          <p:cNvPr id="30723" name="文本框 30722"/>
          <p:cNvSpPr txBox="1"/>
          <p:nvPr/>
        </p:nvSpPr>
        <p:spPr>
          <a:xfrm>
            <a:off x="775970" y="1247775"/>
            <a:ext cx="11271250" cy="704215"/>
          </a:xfrm>
          <a:prstGeom prst="rect">
            <a:avLst/>
          </a:prstGeom>
          <a:noFill/>
          <a:ln w="9525">
            <a:noFill/>
          </a:ln>
        </p:spPr>
        <p:txBody>
          <a:bodyPr wrap="square" lIns="95940" tIns="47966" rIns="95940" bIns="47966">
            <a:spAutoFit/>
          </a:bodyPr>
          <a:lstStyle/>
          <a:p>
            <a:pPr defTabSz="958850">
              <a:lnSpc>
                <a:spcPct val="110000"/>
              </a:lnSpc>
            </a:pPr>
            <a:r>
              <a:rPr lang="en-US" altLang="zh-CN" sz="3200" b="1">
                <a:solidFill>
                  <a:srgbClr val="0000FF"/>
                </a:solidFill>
                <a:latin typeface="Arial" panose="020B0604020202090204" pitchFamily="34" charset="0"/>
              </a:rPr>
              <a:t>4a Rewrite the questions to make them more polite</a:t>
            </a:r>
            <a:r>
              <a:rPr lang="en-US" altLang="zh-CN" sz="3600" b="1">
                <a:solidFill>
                  <a:srgbClr val="0000FF"/>
                </a:solidFill>
                <a:latin typeface="Arial" panose="020B0604020202090204" pitchFamily="34" charset="0"/>
              </a:rPr>
              <a:t>. </a:t>
            </a:r>
          </a:p>
        </p:txBody>
      </p:sp>
      <p:sp>
        <p:nvSpPr>
          <p:cNvPr id="30724" name="文本框 30723"/>
          <p:cNvSpPr txBox="1"/>
          <p:nvPr/>
        </p:nvSpPr>
        <p:spPr>
          <a:xfrm>
            <a:off x="775970" y="2053590"/>
            <a:ext cx="12091670" cy="2752090"/>
          </a:xfrm>
          <a:prstGeom prst="rect">
            <a:avLst/>
          </a:prstGeom>
          <a:noFill/>
          <a:ln w="9525">
            <a:noFill/>
          </a:ln>
        </p:spPr>
        <p:txBody>
          <a:bodyPr wrap="square" lIns="95940" tIns="47966" rIns="95940" bIns="47966">
            <a:spAutoFit/>
          </a:bodyPr>
          <a:lstStyle/>
          <a:p>
            <a:pPr defTabSz="958850">
              <a:lnSpc>
                <a:spcPct val="120000"/>
              </a:lnSpc>
            </a:pPr>
            <a:r>
              <a:rPr lang="en-US" altLang="zh-CN" sz="3600" b="1">
                <a:latin typeface="Times New Roman" panose="02020503050405090304" pitchFamily="18" charset="0"/>
              </a:rPr>
              <a:t>1. Where can I buy some grapes or other fruit? </a:t>
            </a:r>
          </a:p>
          <a:p>
            <a:pPr defTabSz="958850">
              <a:lnSpc>
                <a:spcPct val="120000"/>
              </a:lnSpc>
            </a:pPr>
            <a:r>
              <a:rPr lang="en-US" altLang="zh-CN" sz="3600" b="1">
                <a:latin typeface="Times New Roman" panose="02020503050405090304" pitchFamily="18" charset="0"/>
              </a:rPr>
              <a:t>2. How does this CD player work?</a:t>
            </a:r>
          </a:p>
          <a:p>
            <a:pPr defTabSz="958850">
              <a:lnSpc>
                <a:spcPct val="120000"/>
              </a:lnSpc>
            </a:pPr>
            <a:r>
              <a:rPr lang="en-US" altLang="zh-CN" sz="3600" b="1">
                <a:latin typeface="Times New Roman" panose="02020503050405090304" pitchFamily="18" charset="0"/>
              </a:rPr>
              <a:t>3. How do I get to the Central Library? </a:t>
            </a:r>
          </a:p>
          <a:p>
            <a:pPr defTabSz="958850">
              <a:lnSpc>
                <a:spcPct val="120000"/>
              </a:lnSpc>
            </a:pPr>
            <a:r>
              <a:rPr lang="en-US" altLang="zh-CN" sz="3600" b="1">
                <a:latin typeface="Times New Roman" panose="02020503050405090304" pitchFamily="18" charset="0"/>
              </a:rPr>
              <a:t>4. Is the Italian restaurant nearby open on Mondays?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0680"/>
            <a:ext cx="6719570" cy="784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Reading - Language points </a:t>
            </a:r>
          </a:p>
        </p:txBody>
      </p:sp>
      <p:sp>
        <p:nvSpPr>
          <p:cNvPr id="41989" name="文本框 41988"/>
          <p:cNvSpPr txBox="1"/>
          <p:nvPr/>
        </p:nvSpPr>
        <p:spPr>
          <a:xfrm>
            <a:off x="1390015" y="1145540"/>
            <a:ext cx="9411335" cy="45961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b="1" dirty="0">
                <a:latin typeface="Times New Roman" panose="02020503050405090304" pitchFamily="18" charset="0"/>
              </a:rPr>
              <a:t>Objective clauses with wh-questions</a:t>
            </a:r>
          </a:p>
          <a:p>
            <a:pPr algn="ctr">
              <a:lnSpc>
                <a:spcPct val="120000"/>
              </a:lnSpc>
            </a:pPr>
            <a:endParaRPr lang="zh-CN" altLang="en-US" sz="3400" b="1" dirty="0">
              <a:latin typeface="Times New Roman" panose="0202050305040509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400" b="1" dirty="0">
                <a:latin typeface="Times New Roman" panose="02020503050405090304" pitchFamily="18" charset="0"/>
              </a:rPr>
              <a:t>上一个单元我们已经学习了由</a:t>
            </a:r>
            <a:r>
              <a:rPr lang="en-US" altLang="zh-CN" sz="3400" b="1" dirty="0">
                <a:latin typeface="Times New Roman" panose="02020503050405090304" pitchFamily="18" charset="0"/>
              </a:rPr>
              <a:t>that</a:t>
            </a:r>
            <a:r>
              <a:rPr lang="zh-CN" altLang="en-US" sz="3400" b="1" dirty="0">
                <a:latin typeface="Times New Roman" panose="02020503050405090304" pitchFamily="18" charset="0"/>
              </a:rPr>
              <a:t>和</a:t>
            </a:r>
            <a:r>
              <a:rPr lang="en-US" altLang="zh-CN" sz="3400" b="1" dirty="0">
                <a:latin typeface="Times New Roman" panose="02020503050405090304" pitchFamily="18" charset="0"/>
              </a:rPr>
              <a:t>whether, if</a:t>
            </a:r>
            <a:r>
              <a:rPr lang="zh-CN" altLang="en-US" sz="3400" b="1" dirty="0">
                <a:latin typeface="Times New Roman" panose="02020503050405090304" pitchFamily="18" charset="0"/>
              </a:rPr>
              <a:t>引导的宾语从句。这个单元我们继续学习</a:t>
            </a:r>
            <a:r>
              <a:rPr lang="zh-CN" altLang="en-US" sz="3400" b="1" dirty="0">
                <a:solidFill>
                  <a:srgbClr val="FF3300"/>
                </a:solidFill>
                <a:latin typeface="Times New Roman" panose="02020503050405090304" pitchFamily="18" charset="0"/>
              </a:rPr>
              <a:t>由疑问词引导的宾语从句</a:t>
            </a:r>
            <a:r>
              <a:rPr lang="zh-CN" altLang="en-US" sz="3400" b="1" dirty="0">
                <a:latin typeface="Times New Roman" panose="02020503050405090304" pitchFamily="18" charset="0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3400" b="1" dirty="0">
                <a:solidFill>
                  <a:srgbClr val="0000FF"/>
                </a:solidFill>
                <a:latin typeface="Times New Roman" panose="02020503050405090304" pitchFamily="18" charset="0"/>
              </a:rPr>
              <a:t>疑问词：</a:t>
            </a:r>
            <a:r>
              <a:rPr lang="zh-CN" altLang="en-US" sz="3400" b="1" dirty="0">
                <a:latin typeface="Times New Roman" panose="02020503050405090304" pitchFamily="18" charset="0"/>
              </a:rPr>
              <a:t>疑问代词</a:t>
            </a:r>
            <a:r>
              <a:rPr lang="en-US" altLang="zh-CN" sz="3400" b="1" dirty="0">
                <a:latin typeface="Times New Roman" panose="02020503050405090304" pitchFamily="18" charset="0"/>
              </a:rPr>
              <a:t>(what</a:t>
            </a:r>
            <a:r>
              <a:rPr lang="zh-CN" altLang="en-US" sz="3400" b="1" dirty="0">
                <a:latin typeface="Times New Roman" panose="02020503050405090304" pitchFamily="18" charset="0"/>
              </a:rPr>
              <a:t>、</a:t>
            </a:r>
            <a:r>
              <a:rPr lang="en-US" altLang="zh-CN" sz="3400" b="1" dirty="0">
                <a:latin typeface="Times New Roman" panose="02020503050405090304" pitchFamily="18" charset="0"/>
              </a:rPr>
              <a:t>whom</a:t>
            </a:r>
            <a:r>
              <a:rPr lang="zh-CN" altLang="en-US" sz="3400" b="1" dirty="0">
                <a:latin typeface="Times New Roman" panose="02020503050405090304" pitchFamily="18" charset="0"/>
              </a:rPr>
              <a:t>、</a:t>
            </a:r>
            <a:r>
              <a:rPr lang="en-US" altLang="zh-CN" sz="3400" b="1" dirty="0">
                <a:latin typeface="Times New Roman" panose="02020503050405090304" pitchFamily="18" charset="0"/>
              </a:rPr>
              <a:t>who</a:t>
            </a:r>
            <a:r>
              <a:rPr lang="zh-CN" altLang="en-US" sz="3400" b="1" dirty="0">
                <a:latin typeface="Times New Roman" panose="02020503050405090304" pitchFamily="18" charset="0"/>
              </a:rPr>
              <a:t>、</a:t>
            </a:r>
            <a:r>
              <a:rPr lang="en-US" altLang="zh-CN" sz="3400" b="1" dirty="0">
                <a:latin typeface="Times New Roman" panose="02020503050405090304" pitchFamily="18" charset="0"/>
              </a:rPr>
              <a:t>whose</a:t>
            </a:r>
            <a:r>
              <a:rPr lang="zh-CN" altLang="en-US" sz="3400" b="1" dirty="0">
                <a:latin typeface="Times New Roman" panose="02020503050405090304" pitchFamily="18" charset="0"/>
              </a:rPr>
              <a:t>、</a:t>
            </a:r>
            <a:r>
              <a:rPr lang="en-US" altLang="zh-CN" sz="3400" b="1" dirty="0">
                <a:latin typeface="Times New Roman" panose="02020503050405090304" pitchFamily="18" charset="0"/>
              </a:rPr>
              <a:t>which)</a:t>
            </a:r>
            <a:r>
              <a:rPr lang="zh-CN" altLang="en-US" sz="3400" b="1" dirty="0">
                <a:latin typeface="Times New Roman" panose="02020503050405090304" pitchFamily="18" charset="0"/>
              </a:rPr>
              <a:t>疑问副词</a:t>
            </a:r>
            <a:r>
              <a:rPr lang="en-US" altLang="zh-CN" sz="3400" b="1" dirty="0">
                <a:latin typeface="Times New Roman" panose="02020503050405090304" pitchFamily="18" charset="0"/>
              </a:rPr>
              <a:t>(when</a:t>
            </a:r>
            <a:r>
              <a:rPr lang="zh-CN" altLang="en-US" sz="3400" b="1" dirty="0">
                <a:latin typeface="Times New Roman" panose="02020503050405090304" pitchFamily="18" charset="0"/>
              </a:rPr>
              <a:t>、</a:t>
            </a:r>
            <a:r>
              <a:rPr lang="en-US" altLang="zh-CN" sz="3400" b="1" dirty="0">
                <a:latin typeface="Times New Roman" panose="02020503050405090304" pitchFamily="18" charset="0"/>
              </a:rPr>
              <a:t>where</a:t>
            </a:r>
            <a:r>
              <a:rPr lang="zh-CN" altLang="en-US" sz="3400" b="1" dirty="0">
                <a:latin typeface="Times New Roman" panose="02020503050405090304" pitchFamily="18" charset="0"/>
              </a:rPr>
              <a:t>、</a:t>
            </a:r>
            <a:r>
              <a:rPr lang="en-US" altLang="zh-CN" sz="3400" b="1" dirty="0">
                <a:latin typeface="Times New Roman" panose="02020503050405090304" pitchFamily="18" charset="0"/>
              </a:rPr>
              <a:t>why</a:t>
            </a:r>
            <a:r>
              <a:rPr lang="zh-CN" altLang="en-US" sz="3400" b="1" dirty="0">
                <a:latin typeface="Times New Roman" panose="02020503050405090304" pitchFamily="18" charset="0"/>
              </a:rPr>
              <a:t>、</a:t>
            </a:r>
            <a:r>
              <a:rPr lang="en-US" altLang="zh-CN" sz="3400" b="1" dirty="0">
                <a:latin typeface="Times New Roman" panose="02020503050405090304" pitchFamily="18" charset="0"/>
              </a:rPr>
              <a:t>how)</a:t>
            </a:r>
            <a:r>
              <a:rPr lang="zh-CN" altLang="en-US" sz="3400" b="1" dirty="0">
                <a:latin typeface="Times New Roman" panose="02020503050405090304" pitchFamily="18" charset="0"/>
              </a:rPr>
              <a:t>。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-4569" y="79919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Grammar Focus </a:t>
            </a:r>
          </a:p>
        </p:txBody>
      </p:sp>
      <p:sp>
        <p:nvSpPr>
          <p:cNvPr id="31748" name="文本框 31747"/>
          <p:cNvSpPr txBox="1"/>
          <p:nvPr/>
        </p:nvSpPr>
        <p:spPr>
          <a:xfrm>
            <a:off x="834390" y="1463675"/>
            <a:ext cx="10523220" cy="4489450"/>
          </a:xfrm>
          <a:prstGeom prst="rect">
            <a:avLst/>
          </a:prstGeom>
          <a:noFill/>
          <a:ln w="9525">
            <a:noFill/>
          </a:ln>
        </p:spPr>
        <p:txBody>
          <a:bodyPr wrap="square" lIns="95945" tIns="47968" rIns="95945" bIns="47968">
            <a:spAutoFit/>
          </a:bodyPr>
          <a:lstStyle/>
          <a:p>
            <a:pPr marL="444500" indent="-444500" defTabSz="958850">
              <a:lnSpc>
                <a:spcPct val="120000"/>
              </a:lnSpc>
            </a:pPr>
            <a:r>
              <a:rPr lang="en-US" altLang="zh-CN" sz="3400" b="1">
                <a:solidFill>
                  <a:srgbClr val="FF3300"/>
                </a:solidFill>
                <a:latin typeface="Times New Roman" panose="02020503050405090304" pitchFamily="18" charset="0"/>
              </a:rPr>
              <a:t>1. Could you please tell me where I can buy some grapes or other fruit? </a:t>
            </a:r>
          </a:p>
          <a:p>
            <a:pPr marL="444500" indent="-444500" defTabSz="958850">
              <a:lnSpc>
                <a:spcPct val="120000"/>
              </a:lnSpc>
            </a:pPr>
            <a:r>
              <a:rPr lang="en-US" altLang="zh-CN" sz="3400" b="1">
                <a:solidFill>
                  <a:srgbClr val="FF3300"/>
                </a:solidFill>
                <a:latin typeface="Times New Roman" panose="02020503050405090304" pitchFamily="18" charset="0"/>
              </a:rPr>
              <a:t>2. Excuse me, do you know how this CD player works? </a:t>
            </a:r>
          </a:p>
          <a:p>
            <a:pPr marL="444500" indent="-444500" defTabSz="958850">
              <a:lnSpc>
                <a:spcPct val="120000"/>
              </a:lnSpc>
            </a:pPr>
            <a:r>
              <a:rPr lang="en-US" altLang="zh-CN" sz="3400" b="1">
                <a:solidFill>
                  <a:srgbClr val="FF3300"/>
                </a:solidFill>
                <a:latin typeface="Times New Roman" panose="02020503050405090304" pitchFamily="18" charset="0"/>
              </a:rPr>
              <a:t>3. Can you tell me how to get to the </a:t>
            </a:r>
          </a:p>
          <a:p>
            <a:pPr marL="444500" indent="-444500" defTabSz="958850">
              <a:lnSpc>
                <a:spcPct val="120000"/>
              </a:lnSpc>
            </a:pPr>
            <a:r>
              <a:rPr lang="en-US" altLang="zh-CN" sz="3400" b="1">
                <a:solidFill>
                  <a:srgbClr val="FF3300"/>
                </a:solidFill>
                <a:latin typeface="Times New Roman" panose="02020503050405090304" pitchFamily="18" charset="0"/>
              </a:rPr>
              <a:t>    Central Library? </a:t>
            </a:r>
          </a:p>
          <a:p>
            <a:pPr marL="444500" indent="-444500" defTabSz="958850">
              <a:lnSpc>
                <a:spcPct val="120000"/>
              </a:lnSpc>
            </a:pPr>
            <a:r>
              <a:rPr lang="en-US" altLang="zh-CN" sz="3400" b="1">
                <a:solidFill>
                  <a:srgbClr val="FF3300"/>
                </a:solidFill>
                <a:latin typeface="Times New Roman" panose="02020503050405090304" pitchFamily="18" charset="0"/>
              </a:rPr>
              <a:t>4. I wonder if the Italian restaurant nearby is open on Monday.</a:t>
            </a:r>
            <a:r>
              <a:rPr lang="en-US" altLang="zh-CN" sz="3400">
                <a:solidFill>
                  <a:srgbClr val="FF3300"/>
                </a:solidFill>
                <a:latin typeface="Times New Roman" panose="02020503050405090304" pitchFamily="18" charset="0"/>
              </a:rPr>
              <a:t> </a:t>
            </a:r>
            <a:endParaRPr lang="en-US" altLang="zh-CN" sz="3400" b="1">
              <a:solidFill>
                <a:srgbClr val="FF3300"/>
              </a:solidFill>
              <a:latin typeface="Times New Roman" panose="02020503050405090304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-25351" y="-381495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Grammar Focus </a:t>
            </a:r>
          </a:p>
        </p:txBody>
      </p:sp>
      <p:sp>
        <p:nvSpPr>
          <p:cNvPr id="34822" name="文本框 34821"/>
          <p:cNvSpPr txBox="1"/>
          <p:nvPr/>
        </p:nvSpPr>
        <p:spPr>
          <a:xfrm>
            <a:off x="1473835" y="1145540"/>
            <a:ext cx="9274810" cy="2001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90204" pitchFamily="34" charset="0"/>
              </a:rPr>
              <a:t>4c Write four questions that a tourist might ask about your town/city. Then role-play conversations with your partner.</a:t>
            </a:r>
          </a:p>
        </p:txBody>
      </p:sp>
      <p:sp>
        <p:nvSpPr>
          <p:cNvPr id="34823" name="文本框 34822"/>
          <p:cNvSpPr txBox="1"/>
          <p:nvPr/>
        </p:nvSpPr>
        <p:spPr>
          <a:xfrm>
            <a:off x="1804670" y="3147060"/>
            <a:ext cx="8582025" cy="2748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44500" indent="-444500">
              <a:lnSpc>
                <a:spcPct val="120000"/>
              </a:lnSpc>
              <a:buAutoNum type="arabicPeriod"/>
            </a:pPr>
            <a:r>
              <a:rPr lang="en-US" altLang="zh-CN" sz="3600" b="1">
                <a:latin typeface="Times New Roman" panose="02020503050405090304" pitchFamily="18" charset="0"/>
              </a:rPr>
              <a:t>Excuse me, do you know where I can buy a local phone card?</a:t>
            </a:r>
          </a:p>
          <a:p>
            <a:pPr marL="444500" indent="-444500">
              <a:lnSpc>
                <a:spcPct val="120000"/>
              </a:lnSpc>
            </a:pPr>
            <a:r>
              <a:rPr lang="en-US" altLang="zh-CN" sz="3600" b="1">
                <a:latin typeface="Times New Roman" panose="02020503050405090304" pitchFamily="18" charset="0"/>
              </a:rPr>
              <a:t>2. Pardon me, could you tell me where the central bus station is?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Grammar Focus </a:t>
            </a:r>
          </a:p>
        </p:txBody>
      </p:sp>
      <p:sp>
        <p:nvSpPr>
          <p:cNvPr id="54276" name="文本框 54275"/>
          <p:cNvSpPr txBox="1"/>
          <p:nvPr/>
        </p:nvSpPr>
        <p:spPr>
          <a:xfrm>
            <a:off x="1991043" y="2047558"/>
            <a:ext cx="8208962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44500" indent="-444500" defTabSz="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 sz="3600" b="1">
                <a:latin typeface="Times New Roman" panose="02020503050405090304" pitchFamily="18" charset="0"/>
              </a:rPr>
              <a:t>3. Could you please tell me where the   nearest supermarket is?</a:t>
            </a:r>
          </a:p>
          <a:p>
            <a:pPr marL="444500" indent="-444500" defTabSz="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 sz="3600" b="1">
                <a:latin typeface="Times New Roman" panose="02020503050405090304" pitchFamily="18" charset="0"/>
              </a:rPr>
              <a:t>4. Excuse me, is there a fast food restaurant nearby?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1315"/>
            <a:ext cx="451993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Homework</a:t>
            </a:r>
          </a:p>
        </p:txBody>
      </p:sp>
      <p:sp>
        <p:nvSpPr>
          <p:cNvPr id="54276" name="文本框 54275"/>
          <p:cNvSpPr txBox="1"/>
          <p:nvPr/>
        </p:nvSpPr>
        <p:spPr>
          <a:xfrm>
            <a:off x="2720975" y="2418715"/>
            <a:ext cx="6779895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44500" indent="-444500" defTabSz="0">
              <a:lnSpc>
                <a:spcPct val="120000"/>
              </a:lnSpc>
              <a:tabLst>
                <a:tab pos="450850" algn="l"/>
              </a:tabLst>
            </a:pPr>
            <a:r>
              <a:rPr lang="zh-CN" altLang="en-US" sz="3600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在作业本上完成</a:t>
            </a:r>
            <a:r>
              <a:rPr lang="en-US" altLang="zh-CN" sz="3600" b="1">
                <a:latin typeface="Times New Roman Bold" panose="02020503050405090304" charset="0"/>
                <a:ea typeface="Songti SC Bold" panose="02010800040101010101" charset="-122"/>
                <a:cs typeface="Times New Roman Bold" panose="02020503050405090304" charset="0"/>
              </a:rPr>
              <a:t>4b</a:t>
            </a:r>
            <a:r>
              <a:rPr lang="en-US" altLang="zh-CN" sz="3600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,</a:t>
            </a:r>
            <a:r>
              <a:rPr lang="zh-CN" altLang="en-US" sz="3600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明天上课前交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0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B - Warming up</a:t>
            </a:r>
          </a:p>
        </p:txBody>
      </p:sp>
      <p:sp>
        <p:nvSpPr>
          <p:cNvPr id="4102" name="文本框 4101"/>
          <p:cNvSpPr txBox="1"/>
          <p:nvPr/>
        </p:nvSpPr>
        <p:spPr>
          <a:xfrm>
            <a:off x="1910080" y="1145540"/>
            <a:ext cx="8401685" cy="680720"/>
          </a:xfrm>
          <a:prstGeom prst="rect">
            <a:avLst/>
          </a:prstGeom>
          <a:noFill/>
          <a:ln w="9525">
            <a:noFill/>
          </a:ln>
        </p:spPr>
        <p:txBody>
          <a:bodyPr wrap="square" lIns="91350" tIns="45669" rIns="91350" bIns="45669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 Bold" panose="02020503050405090304" charset="0"/>
                <a:cs typeface="Times New Roman Bold" panose="02020503050405090304" charset="0"/>
              </a:rPr>
              <a:t>What qualities are important for each place?</a:t>
            </a:r>
          </a:p>
        </p:txBody>
      </p:sp>
      <p:grpSp>
        <p:nvGrpSpPr>
          <p:cNvPr id="4108" name="组合 4107"/>
          <p:cNvGrpSpPr/>
          <p:nvPr/>
        </p:nvGrpSpPr>
        <p:grpSpPr>
          <a:xfrm>
            <a:off x="2784158" y="2334895"/>
            <a:ext cx="6623050" cy="3502025"/>
            <a:chOff x="567" y="1814"/>
            <a:chExt cx="4172" cy="2206"/>
          </a:xfrm>
        </p:grpSpPr>
        <p:pic>
          <p:nvPicPr>
            <p:cNvPr id="4099" name="内容占位符 4098" descr="22055"/>
            <p:cNvPicPr>
              <a:picLocks noGrp="1" noChangeAspect="1"/>
            </p:cNvPicPr>
            <p:nvPr>
              <p:ph idx="4294967295"/>
            </p:nvPr>
          </p:nvPicPr>
          <p:blipFill>
            <a:blip r:embed="rId4"/>
            <a:stretch>
              <a:fillRect/>
            </a:stretch>
          </p:blipFill>
          <p:spPr>
            <a:xfrm>
              <a:off x="567" y="1814"/>
              <a:ext cx="3311" cy="2206"/>
            </a:xfrm>
          </p:spPr>
        </p:pic>
        <p:sp>
          <p:nvSpPr>
            <p:cNvPr id="4100" name="矩形 4099"/>
            <p:cNvSpPr/>
            <p:nvPr/>
          </p:nvSpPr>
          <p:spPr>
            <a:xfrm>
              <a:off x="3107" y="3321"/>
              <a:ext cx="1406" cy="363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3200" b="1">
                <a:latin typeface="Times New Roman Regular" panose="02020503050405090304" charset="0"/>
                <a:cs typeface="Times New Roman Regular" panose="02020503050405090304" charset="0"/>
              </a:endParaRPr>
            </a:p>
          </p:txBody>
        </p:sp>
        <p:sp>
          <p:nvSpPr>
            <p:cNvPr id="4101" name="文本框 4100"/>
            <p:cNvSpPr txBox="1"/>
            <p:nvPr/>
          </p:nvSpPr>
          <p:spPr>
            <a:xfrm>
              <a:off x="3061" y="3294"/>
              <a:ext cx="1678" cy="36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350" tIns="45669" rIns="91350" bIns="45669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3200" b="1">
                  <a:latin typeface="Times New Roman Regular" panose="02020503050405090304" charset="0"/>
                  <a:cs typeface="Times New Roman Regular" panose="02020503050405090304" charset="0"/>
                </a:rPr>
                <a:t> restroom</a:t>
              </a:r>
            </a:p>
          </p:txBody>
        </p:sp>
      </p:grpSp>
      <p:sp>
        <p:nvSpPr>
          <p:cNvPr id="4103" name="文本框 4102"/>
          <p:cNvSpPr txBox="1"/>
          <p:nvPr/>
        </p:nvSpPr>
        <p:spPr>
          <a:xfrm>
            <a:off x="8256270" y="3503613"/>
            <a:ext cx="1512888" cy="582295"/>
          </a:xfrm>
          <a:prstGeom prst="rect">
            <a:avLst/>
          </a:prstGeom>
          <a:noFill/>
          <a:ln w="9525">
            <a:noFill/>
          </a:ln>
        </p:spPr>
        <p:txBody>
          <a:bodyPr lIns="91350" tIns="45669" rIns="91350" bIns="45669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clean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0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B - Warming up</a:t>
            </a:r>
          </a:p>
        </p:txBody>
      </p:sp>
      <p:pic>
        <p:nvPicPr>
          <p:cNvPr id="2" name="内容占位符 1" descr="bowuguan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3175635" y="1145540"/>
            <a:ext cx="5920105" cy="4440555"/>
          </a:xfrm>
        </p:spPr>
      </p:pic>
      <p:sp>
        <p:nvSpPr>
          <p:cNvPr id="7172" name="矩形 7171"/>
          <p:cNvSpPr/>
          <p:nvPr/>
        </p:nvSpPr>
        <p:spPr>
          <a:xfrm>
            <a:off x="7712710" y="5267960"/>
            <a:ext cx="2109470" cy="53784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en-US" altLang="zh-CN" sz="3200" b="1">
                <a:latin typeface="Times New Roman Bold" panose="02020503050405090304" charset="0"/>
                <a:cs typeface="Times New Roman Bold" panose="02020503050405090304" charset="0"/>
              </a:rPr>
              <a:t>museum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58765" y="5652770"/>
            <a:ext cx="2721610" cy="582295"/>
          </a:xfrm>
          <a:prstGeom prst="rect">
            <a:avLst/>
          </a:prstGeom>
          <a:noFill/>
          <a:ln w="9525">
            <a:noFill/>
          </a:ln>
        </p:spPr>
        <p:txBody>
          <a:bodyPr wrap="square" lIns="91360" tIns="45675" rIns="91360" bIns="4567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CC00FF"/>
                </a:solidFill>
                <a:latin typeface="Times New Roman Bold" panose="02020503050405090304" charset="0"/>
                <a:cs typeface="Times New Roman Bold" panose="02020503050405090304" charset="0"/>
              </a:rPr>
              <a:t>interesting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0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B - Warming up</a:t>
            </a:r>
          </a:p>
        </p:txBody>
      </p:sp>
      <p:pic>
        <p:nvPicPr>
          <p:cNvPr id="9219" name="内容占位符 9218" descr="canguan"/>
          <p:cNvPicPr>
            <a:picLocks noGrp="1"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3263265" y="1145540"/>
            <a:ext cx="5665470" cy="4250690"/>
          </a:xfrm>
        </p:spPr>
      </p:pic>
      <p:sp>
        <p:nvSpPr>
          <p:cNvPr id="9220" name="矩形 9219"/>
          <p:cNvSpPr/>
          <p:nvPr/>
        </p:nvSpPr>
        <p:spPr>
          <a:xfrm>
            <a:off x="7258368" y="4775200"/>
            <a:ext cx="2492375" cy="5762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en-US" altLang="zh-CN" sz="3200" b="1">
                <a:latin typeface="Times New Roman Bold" panose="02020503050405090304" charset="0"/>
                <a:cs typeface="Times New Roman Bold" panose="02020503050405090304" charset="0"/>
              </a:rPr>
              <a:t>restaurant</a:t>
            </a:r>
          </a:p>
        </p:txBody>
      </p:sp>
      <p:sp>
        <p:nvSpPr>
          <p:cNvPr id="9222" name="文本框 9221"/>
          <p:cNvSpPr txBox="1"/>
          <p:nvPr/>
        </p:nvSpPr>
        <p:spPr>
          <a:xfrm>
            <a:off x="3915410" y="5534660"/>
            <a:ext cx="4391025" cy="582295"/>
          </a:xfrm>
          <a:prstGeom prst="rect">
            <a:avLst/>
          </a:prstGeom>
          <a:noFill/>
          <a:ln w="9525">
            <a:noFill/>
          </a:ln>
        </p:spPr>
        <p:txBody>
          <a:bodyPr lIns="91370" tIns="45680" rIns="91370" bIns="4568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 Bold" panose="02020503050405090304" charset="0"/>
                <a:cs typeface="Times New Roman Bold" panose="02020503050405090304" charset="0"/>
              </a:rPr>
              <a:t>delicious, inexpensive</a:t>
            </a:r>
          </a:p>
        </p:txBody>
      </p:sp>
      <p:sp>
        <p:nvSpPr>
          <p:cNvPr id="9224" name="圆角矩形标注 9223"/>
          <p:cNvSpPr/>
          <p:nvPr/>
        </p:nvSpPr>
        <p:spPr>
          <a:xfrm>
            <a:off x="7968615" y="5404168"/>
            <a:ext cx="3095625" cy="719137"/>
          </a:xfrm>
          <a:prstGeom prst="wedgeRoundRectCallout">
            <a:avLst>
              <a:gd name="adj1" fmla="val -59537"/>
              <a:gd name="adj2" fmla="val 72736"/>
              <a:gd name="adj3" fmla="val 16667"/>
            </a:avLst>
          </a:prstGeom>
          <a:solidFill>
            <a:srgbClr val="CC99FF"/>
          </a:soli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3200" b="1" i="1">
                <a:latin typeface="Times New Roman Regular" panose="02020503050405090304" charset="0"/>
                <a:cs typeface="Times New Roman Regular" panose="02020503050405090304" charset="0"/>
              </a:rPr>
              <a:t>adj</a:t>
            </a:r>
            <a:r>
              <a:rPr lang="en-US" altLang="zh-CN" sz="3200" b="1" dirty="0">
                <a:latin typeface="Times New Roman Regular" panose="02020503050405090304" charset="0"/>
                <a:cs typeface="Times New Roman Regular" panose="02020503050405090304" charset="0"/>
              </a:rPr>
              <a:t>. </a:t>
            </a:r>
            <a:r>
              <a:rPr lang="zh-CN" altLang="en-US" sz="3200" b="1" dirty="0">
                <a:latin typeface="Times New Roman Regular" panose="02020503050405090304" charset="0"/>
                <a:cs typeface="Times New Roman Regular" panose="02020503050405090304" charset="0"/>
              </a:rPr>
              <a:t>不昂贵的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-43716" y="65314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nimBg="1"/>
      <p:bldP spid="9222" grpId="0"/>
      <p:bldP spid="922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0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B - Warming up</a:t>
            </a:r>
          </a:p>
        </p:txBody>
      </p:sp>
      <p:pic>
        <p:nvPicPr>
          <p:cNvPr id="11267" name="图片 11266" descr="公园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105" y="1415415"/>
            <a:ext cx="5462270" cy="4326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矩形 11267"/>
          <p:cNvSpPr/>
          <p:nvPr/>
        </p:nvSpPr>
        <p:spPr>
          <a:xfrm>
            <a:off x="8545830" y="5373370"/>
            <a:ext cx="1015365" cy="3683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en-US" altLang="zh-CN" sz="3200" b="1">
                <a:latin typeface="Times New Roman Bold" panose="02020503050405090304" charset="0"/>
                <a:cs typeface="Times New Roman Bold" panose="02020503050405090304" charset="0"/>
              </a:rPr>
              <a:t>park</a:t>
            </a:r>
          </a:p>
        </p:txBody>
      </p:sp>
      <p:sp>
        <p:nvSpPr>
          <p:cNvPr id="11270" name="文本框 11269"/>
          <p:cNvSpPr txBox="1"/>
          <p:nvPr/>
        </p:nvSpPr>
        <p:spPr>
          <a:xfrm>
            <a:off x="7124065" y="586105"/>
            <a:ext cx="3098165" cy="178816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txBody>
          <a:bodyPr wrap="square" lIns="91380" tIns="45686" rIns="91380" bIns="45686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beautiful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fascinating </a:t>
            </a:r>
            <a:r>
              <a:rPr lang="en-US" altLang="zh-CN" sz="320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   </a:t>
            </a:r>
            <a:r>
              <a:rPr lang="en-US" altLang="zh-CN" sz="3200" i="1">
                <a:solidFill>
                  <a:srgbClr val="0000FF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adj</a:t>
            </a:r>
            <a:r>
              <a:rPr lang="en-US" altLang="zh-CN" sz="3200">
                <a:solidFill>
                  <a:srgbClr val="0000FF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. </a:t>
            </a:r>
          </a:p>
          <a:p>
            <a:pPr algn="l">
              <a:lnSpc>
                <a:spcPct val="115000"/>
              </a:lnSpc>
            </a:pPr>
            <a:r>
              <a:rPr lang="zh-CN" altLang="en-US" sz="3200" dirty="0">
                <a:solidFill>
                  <a:srgbClr val="0000FF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极有吸引力的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0771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0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B - Warming up</a:t>
            </a:r>
          </a:p>
        </p:txBody>
      </p:sp>
      <p:sp>
        <p:nvSpPr>
          <p:cNvPr id="13316" name="矩形 13315"/>
          <p:cNvSpPr/>
          <p:nvPr/>
        </p:nvSpPr>
        <p:spPr>
          <a:xfrm>
            <a:off x="6819265" y="5045710"/>
            <a:ext cx="2016125" cy="576263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en-US" altLang="zh-CN" sz="3200" b="1">
                <a:latin typeface="Times New Roman Bold" panose="02020503050405090304" charset="0"/>
                <a:cs typeface="Times New Roman Bold" panose="02020503050405090304" charset="0"/>
              </a:rPr>
              <a:t>subway</a:t>
            </a:r>
          </a:p>
        </p:txBody>
      </p:sp>
      <p:sp>
        <p:nvSpPr>
          <p:cNvPr id="13318" name="文本框 13317"/>
          <p:cNvSpPr txBox="1"/>
          <p:nvPr/>
        </p:nvSpPr>
        <p:spPr>
          <a:xfrm>
            <a:off x="3127058" y="4825365"/>
            <a:ext cx="3097212" cy="582295"/>
          </a:xfrm>
          <a:prstGeom prst="rect">
            <a:avLst/>
          </a:prstGeom>
          <a:noFill/>
          <a:ln w="9525">
            <a:noFill/>
          </a:ln>
        </p:spPr>
        <p:txBody>
          <a:bodyPr lIns="91390" tIns="45692" rIns="91390" bIns="45692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CC00FF"/>
                </a:solidFill>
                <a:latin typeface="Times New Roman Bold" panose="02020503050405090304" charset="0"/>
                <a:cs typeface="Times New Roman Bold" panose="02020503050405090304" charset="0"/>
              </a:rPr>
              <a:t>uncrowded</a:t>
            </a:r>
          </a:p>
        </p:txBody>
      </p:sp>
      <p:pic>
        <p:nvPicPr>
          <p:cNvPr id="13321" name="图片 13320" descr="地铁"/>
          <p:cNvPicPr>
            <a:picLocks noChangeAspect="1"/>
          </p:cNvPicPr>
          <p:nvPr/>
        </p:nvPicPr>
        <p:blipFill>
          <a:blip r:embed="rId4"/>
          <a:srcRect t="16742"/>
          <a:stretch>
            <a:fillRect/>
          </a:stretch>
        </p:blipFill>
        <p:spPr>
          <a:xfrm>
            <a:off x="2783205" y="1145540"/>
            <a:ext cx="6624638" cy="367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2" name="椭圆形标注 13321"/>
          <p:cNvSpPr/>
          <p:nvPr/>
        </p:nvSpPr>
        <p:spPr>
          <a:xfrm>
            <a:off x="3512185" y="5407660"/>
            <a:ext cx="3307080" cy="1280795"/>
          </a:xfrm>
          <a:prstGeom prst="wedgeEllipseCallout">
            <a:avLst>
              <a:gd name="adj1" fmla="val -47954"/>
              <a:gd name="adj2" fmla="val -49102"/>
            </a:avLst>
          </a:prstGeom>
          <a:solidFill>
            <a:srgbClr val="CC99FF"/>
          </a:soli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3200" b="1">
                <a:latin typeface="Times New Roman Bold" panose="02020503050405090304" charset="0"/>
                <a:ea typeface="Songti SC Regular" panose="02010800040101010101" charset="-122"/>
                <a:cs typeface="Times New Roman Bold" panose="02020503050405090304" charset="0"/>
              </a:rPr>
              <a:t>adj.</a:t>
            </a:r>
            <a:r>
              <a:rPr lang="en-US" altLang="zh-CN" sz="3200" b="1" dirty="0">
                <a:latin typeface="Times New Roman Bold" panose="02020503050405090304" charset="0"/>
                <a:ea typeface="Songti SC Regular" panose="02010800040101010101" charset="-122"/>
                <a:cs typeface="Times New Roman Bold" panose="02020503050405090304" charset="0"/>
              </a:rPr>
              <a:t> </a:t>
            </a:r>
            <a:r>
              <a:rPr lang="zh-CN" altLang="en-US" sz="3200" b="1" dirty="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不拥挤的</a:t>
            </a:r>
            <a:r>
              <a:rPr lang="en-US" altLang="zh-CN" sz="3200" b="1" dirty="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; </a:t>
            </a:r>
            <a:r>
              <a:rPr lang="zh-CN" altLang="en-US" sz="3200" b="1" dirty="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人少的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5363" name="图片 15362" descr="NanHui_Mall_70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990" y="3394075"/>
            <a:ext cx="4897438" cy="2881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文本框 15365"/>
          <p:cNvSpPr txBox="1"/>
          <p:nvPr/>
        </p:nvSpPr>
        <p:spPr>
          <a:xfrm>
            <a:off x="7754303" y="735013"/>
            <a:ext cx="3203575" cy="3486785"/>
          </a:xfrm>
          <a:prstGeom prst="rect">
            <a:avLst/>
          </a:prstGeom>
          <a:noFill/>
          <a:ln w="9525">
            <a:noFill/>
          </a:ln>
        </p:spPr>
        <p:txBody>
          <a:bodyPr lIns="91400" tIns="45697" rIns="91400" bIns="45697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CC0099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inexpensive 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 i="1">
                <a:solidFill>
                  <a:srgbClr val="0000FF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adj</a:t>
            </a:r>
            <a:r>
              <a:rPr lang="en-US" altLang="zh-CN" sz="3200" b="1">
                <a:solidFill>
                  <a:srgbClr val="0000FF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.</a:t>
            </a:r>
            <a:r>
              <a:rPr lang="en-US" altLang="zh-CN" sz="3200" b="1">
                <a:solidFill>
                  <a:srgbClr val="CC0099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不昂贵的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CC0099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safe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CC0099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big</a:t>
            </a:r>
          </a:p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CC0099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convenient </a:t>
            </a:r>
            <a:r>
              <a:rPr lang="en-US" altLang="zh-CN" sz="3200" b="1" i="1">
                <a:solidFill>
                  <a:srgbClr val="0000FF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adj</a:t>
            </a:r>
            <a:r>
              <a:rPr lang="en-US" altLang="zh-CN" sz="3200" b="1">
                <a:solidFill>
                  <a:srgbClr val="0000FF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.</a:t>
            </a:r>
          </a:p>
          <a:p>
            <a:pPr algn="l">
              <a:lnSpc>
                <a:spcPct val="115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便利的</a:t>
            </a:r>
            <a:r>
              <a:rPr lang="en-US" altLang="zh-CN" sz="3200" b="1" dirty="0">
                <a:solidFill>
                  <a:srgbClr val="0000FF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, </a:t>
            </a:r>
            <a:r>
              <a:rPr lang="zh-CN" altLang="en-US" sz="3200" b="1" dirty="0">
                <a:solidFill>
                  <a:srgbClr val="0000FF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方便的</a:t>
            </a:r>
          </a:p>
        </p:txBody>
      </p:sp>
      <p:pic>
        <p:nvPicPr>
          <p:cNvPr id="15367" name="图片 15366" descr="2004611112813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3990" y="585788"/>
            <a:ext cx="4897438" cy="2616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9" name="文本框 15368"/>
          <p:cNvSpPr txBox="1"/>
          <p:nvPr/>
        </p:nvSpPr>
        <p:spPr>
          <a:xfrm>
            <a:off x="6269990" y="5489575"/>
            <a:ext cx="3697605" cy="58356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mall </a:t>
            </a:r>
            <a:r>
              <a:rPr lang="zh-CN" altLang="en-US" sz="3200" b="1" dirty="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商场</a:t>
            </a:r>
            <a:r>
              <a:rPr lang="en-US" altLang="zh-CN" sz="3200" b="1" dirty="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, </a:t>
            </a:r>
            <a:r>
              <a:rPr lang="zh-CN" altLang="en-US" sz="3200" b="1" dirty="0">
                <a:solidFill>
                  <a:srgbClr val="FF0000"/>
                </a:solidFill>
                <a:latin typeface="Times New Roman Regular" panose="02020503050405090304" charset="0"/>
                <a:cs typeface="Times New Roman Regular" panose="02020503050405090304" charset="0"/>
              </a:rPr>
              <a:t>购物中心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0680"/>
            <a:ext cx="6719570" cy="784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Reading - Language points </a:t>
            </a:r>
          </a:p>
        </p:txBody>
      </p:sp>
      <p:sp>
        <p:nvSpPr>
          <p:cNvPr id="44036" name="文本框 44035"/>
          <p:cNvSpPr txBox="1"/>
          <p:nvPr/>
        </p:nvSpPr>
        <p:spPr>
          <a:xfrm>
            <a:off x="1325245" y="1723390"/>
            <a:ext cx="9540875" cy="3412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503050405090304" pitchFamily="18" charset="0"/>
              </a:rPr>
              <a:t>语序</a:t>
            </a:r>
            <a:endParaRPr lang="zh-CN" altLang="en-US" sz="3600" b="1" dirty="0">
              <a:latin typeface="Times New Roman" panose="0202050305040509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503050405090304" pitchFamily="18" charset="0"/>
              </a:rPr>
              <a:t>    无论主句是陈述句还是疑问句</a:t>
            </a:r>
            <a:r>
              <a:rPr lang="en-US" altLang="zh-CN" sz="3600" b="1" dirty="0">
                <a:latin typeface="Times New Roman" panose="02020503050405090304" pitchFamily="18" charset="0"/>
              </a:rPr>
              <a:t>, </a:t>
            </a:r>
            <a:r>
              <a:rPr lang="zh-CN" altLang="en-US" sz="3600" b="1" dirty="0">
                <a:latin typeface="Times New Roman" panose="02020503050405090304" pitchFamily="18" charset="0"/>
              </a:rPr>
              <a:t>也无论主从句间是什么引导词</a:t>
            </a:r>
            <a:r>
              <a:rPr lang="en-US" altLang="zh-CN" sz="3600" b="1" dirty="0">
                <a:latin typeface="Times New Roman" panose="02020503050405090304" pitchFamily="18" charset="0"/>
              </a:rPr>
              <a:t>, </a:t>
            </a:r>
            <a:r>
              <a:rPr lang="zh-CN" altLang="en-US" sz="3600" b="1" dirty="0">
                <a:latin typeface="Times New Roman" panose="02020503050405090304" pitchFamily="18" charset="0"/>
              </a:rPr>
              <a:t>宾语从句一律用陈述语序</a:t>
            </a:r>
            <a:r>
              <a:rPr lang="en-US" altLang="zh-CN" sz="3600" b="1" dirty="0">
                <a:latin typeface="Times New Roman" panose="02020503050405090304" pitchFamily="18" charset="0"/>
              </a:rPr>
              <a:t>, </a:t>
            </a:r>
            <a:r>
              <a:rPr lang="zh-CN" altLang="en-US" sz="3600" b="1" dirty="0">
                <a:latin typeface="Times New Roman" panose="02020503050405090304" pitchFamily="18" charset="0"/>
              </a:rPr>
              <a:t>即“引导词 </a:t>
            </a:r>
            <a:r>
              <a:rPr lang="en-US" altLang="zh-CN" sz="3600" b="1" dirty="0">
                <a:latin typeface="Times New Roman" panose="02020503050405090304" pitchFamily="18" charset="0"/>
              </a:rPr>
              <a:t>+ </a:t>
            </a:r>
            <a:r>
              <a:rPr lang="zh-CN" altLang="en-US" sz="3600" b="1" dirty="0">
                <a:latin typeface="Times New Roman" panose="02020503050405090304" pitchFamily="18" charset="0"/>
              </a:rPr>
              <a:t>主语 </a:t>
            </a:r>
            <a:r>
              <a:rPr lang="en-US" altLang="zh-CN" sz="3600" b="1" dirty="0">
                <a:latin typeface="Times New Roman" panose="02020503050405090304" pitchFamily="18" charset="0"/>
              </a:rPr>
              <a:t>+ </a:t>
            </a:r>
            <a:r>
              <a:rPr lang="zh-CN" altLang="en-US" sz="3600" b="1" dirty="0">
                <a:latin typeface="Times New Roman" panose="02020503050405090304" pitchFamily="18" charset="0"/>
              </a:rPr>
              <a:t>谓语 </a:t>
            </a:r>
            <a:r>
              <a:rPr lang="en-US" altLang="zh-CN" sz="3600" b="1" dirty="0">
                <a:latin typeface="Times New Roman" panose="02020503050405090304" pitchFamily="18" charset="0"/>
              </a:rPr>
              <a:t>+ </a:t>
            </a:r>
            <a:r>
              <a:rPr lang="zh-CN" altLang="en-US" sz="3600" b="1" dirty="0">
                <a:latin typeface="Times New Roman" panose="02020503050405090304" pitchFamily="18" charset="0"/>
              </a:rPr>
              <a:t>其他”。如：</a:t>
            </a:r>
          </a:p>
          <a:p>
            <a:pPr>
              <a:lnSpc>
                <a:spcPct val="120000"/>
              </a:lnSpc>
            </a:pPr>
            <a:r>
              <a:rPr lang="en-US" altLang="zh-CN" sz="3600" b="1">
                <a:latin typeface="Times New Roman" panose="02020503050405090304" pitchFamily="18" charset="0"/>
              </a:rPr>
              <a:t>Could you tell me where Wei Fang lives? 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341630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B - Warming up - 1a</a:t>
            </a:r>
          </a:p>
        </p:txBody>
      </p:sp>
      <p:sp>
        <p:nvSpPr>
          <p:cNvPr id="79876" name="文本框 79875"/>
          <p:cNvSpPr txBox="1"/>
          <p:nvPr/>
        </p:nvSpPr>
        <p:spPr>
          <a:xfrm>
            <a:off x="2138680" y="1145540"/>
            <a:ext cx="7507605" cy="186182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lIns="91420" tIns="45709" rIns="91420" bIns="45709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err="1">
                <a:latin typeface="Times New Roman Bold" panose="02020503050405090304" charset="0"/>
                <a:cs typeface="Times New Roman Bold" panose="02020503050405090304" charset="0"/>
              </a:rPr>
              <a:t>interesting      fascinating     inexpensive             quiet        uncrowded</a:t>
            </a:r>
            <a:r>
              <a:rPr lang="en-US" altLang="zh-CN" sz="3200" b="1">
                <a:latin typeface="Times New Roman Bold" panose="02020503050405090304" charset="0"/>
                <a:cs typeface="Times New Roman Bold" panose="02020503050405090304" charset="0"/>
              </a:rPr>
              <a:t>      big      beautiful    convenient        safe          clean</a:t>
            </a:r>
          </a:p>
        </p:txBody>
      </p:sp>
      <p:graphicFrame>
        <p:nvGraphicFramePr>
          <p:cNvPr id="79896" name="表格 79895"/>
          <p:cNvGraphicFramePr/>
          <p:nvPr>
            <p:custDataLst>
              <p:tags r:id="rId1"/>
            </p:custDataLst>
          </p:nvPr>
        </p:nvGraphicFramePr>
        <p:xfrm>
          <a:off x="1329055" y="3573145"/>
          <a:ext cx="9620885" cy="2247900"/>
        </p:xfrm>
        <a:graphic>
          <a:graphicData uri="http://schemas.openxmlformats.org/drawingml/2006/table">
            <a:tbl>
              <a:tblPr/>
              <a:tblGrid>
                <a:gridCol w="27578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63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6600FF"/>
                          </a:solidFill>
                          <a:latin typeface="Times New Roman Bold" panose="02020503050405090304" charset="0"/>
                          <a:cs typeface="Times New Roman Bold" panose="02020503050405090304" charset="0"/>
                        </a:rPr>
                        <a:t>Places</a:t>
                      </a:r>
                    </a:p>
                  </a:txBody>
                  <a:tcPr marL="91420" marR="91420"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6600FF"/>
                          </a:solidFill>
                          <a:latin typeface="Times New Roman Bold" panose="02020503050405090304" charset="0"/>
                          <a:cs typeface="Times New Roman Bold" panose="02020503050405090304" charset="0"/>
                        </a:rPr>
                        <a:t>Qualities</a:t>
                      </a:r>
                    </a:p>
                  </a:txBody>
                  <a:tcPr marL="91420" marR="91420"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 Bold" panose="02020503050405090304" charset="0"/>
                          <a:cs typeface="Times New Roman Bold" panose="02020503050405090304" charset="0"/>
                        </a:rPr>
                        <a:t>restroom</a:t>
                      </a:r>
                    </a:p>
                  </a:txBody>
                  <a:tcPr marL="91420" marR="91420"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lang="zh-CN" altLang="en-US" sz="3200" b="1" dirty="0">
                        <a:latin typeface="Times New Roman Bold" panose="02020503050405090304" charset="0"/>
                        <a:cs typeface="Times New Roman Bold" panose="02020503050405090304" charset="0"/>
                      </a:endParaRPr>
                    </a:p>
                  </a:txBody>
                  <a:tcPr marL="91420" marR="91420"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 Bold" panose="02020503050405090304" charset="0"/>
                          <a:cs typeface="Times New Roman Bold" panose="02020503050405090304" charset="0"/>
                        </a:rPr>
                        <a:t>museum</a:t>
                      </a:r>
                    </a:p>
                  </a:txBody>
                  <a:tcPr marL="91420" marR="91420"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 Regular" panose="02020503050405090304" charset="0"/>
                        <a:cs typeface="Times New Roman Regular" panose="02020503050405090304" charset="0"/>
                      </a:endParaRPr>
                    </a:p>
                  </a:txBody>
                  <a:tcPr marL="91420" marR="91420"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892" name="矩形 79891"/>
          <p:cNvSpPr/>
          <p:nvPr/>
        </p:nvSpPr>
        <p:spPr>
          <a:xfrm>
            <a:off x="4090670" y="5140325"/>
            <a:ext cx="5363210" cy="680720"/>
          </a:xfrm>
          <a:prstGeom prst="rect">
            <a:avLst/>
          </a:prstGeom>
          <a:noFill/>
          <a:ln w="9525">
            <a:noFill/>
          </a:ln>
        </p:spPr>
        <p:txBody>
          <a:bodyPr wrap="none" lIns="91420" tIns="45709" rIns="91420" bIns="45709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 Bold" panose="02020503050405090304" charset="0"/>
                <a:cs typeface="Times New Roman Bold" panose="02020503050405090304" charset="0"/>
              </a:rPr>
              <a:t> </a:t>
            </a:r>
            <a:r>
              <a:rPr lang="en-US" altLang="zh-CN" sz="3200" b="1" err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interesting, quiet, uncrowded</a:t>
            </a:r>
            <a:endParaRPr lang="en-US" altLang="zh-CN" sz="3200" b="1"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79891" name="矩形 79890"/>
          <p:cNvSpPr/>
          <p:nvPr/>
        </p:nvSpPr>
        <p:spPr>
          <a:xfrm>
            <a:off x="4146868" y="4356735"/>
            <a:ext cx="5306695" cy="680720"/>
          </a:xfrm>
          <a:prstGeom prst="rect">
            <a:avLst/>
          </a:prstGeom>
          <a:noFill/>
          <a:ln w="9525">
            <a:noFill/>
          </a:ln>
        </p:spPr>
        <p:txBody>
          <a:bodyPr wrap="none" lIns="91420" tIns="45709" rIns="91420" bIns="45709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err="1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clean, uncrowded</a:t>
            </a:r>
            <a:r>
              <a:rPr lang="en-US" altLang="zh-CN" sz="3200" b="1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, convenient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-56524" y="47532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2" grpId="0"/>
      <p:bldP spid="798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0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B - Warming up</a:t>
            </a:r>
          </a:p>
        </p:txBody>
      </p:sp>
      <p:graphicFrame>
        <p:nvGraphicFramePr>
          <p:cNvPr id="56372" name="表格 56371"/>
          <p:cNvGraphicFramePr/>
          <p:nvPr>
            <p:custDataLst>
              <p:tags r:id="rId1"/>
            </p:custDataLst>
          </p:nvPr>
        </p:nvGraphicFramePr>
        <p:xfrm>
          <a:off x="3143568" y="1145223"/>
          <a:ext cx="8208963" cy="4633913"/>
        </p:xfrm>
        <a:graphic>
          <a:graphicData uri="http://schemas.openxmlformats.org/drawingml/2006/table">
            <a:tbl>
              <a:tblPr/>
              <a:tblGrid>
                <a:gridCol w="25257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83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6600FF"/>
                          </a:solidFill>
                          <a:latin typeface="Times New Roman" panose="02020503050405090304" pitchFamily="18" charset="0"/>
                        </a:rPr>
                        <a:t>Places</a:t>
                      </a:r>
                    </a:p>
                  </a:txBody>
                  <a:tcPr marL="91420" marR="91420"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solidFill>
                            <a:srgbClr val="6600FF"/>
                          </a:solidFill>
                          <a:latin typeface="Times New Roman" panose="02020503050405090304" pitchFamily="18" charset="0"/>
                        </a:rPr>
                        <a:t>Qualities</a:t>
                      </a:r>
                    </a:p>
                  </a:txBody>
                  <a:tcPr marL="91420" marR="91420"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503050405090304" pitchFamily="18" charset="0"/>
                        </a:rPr>
                        <a:t>restaurant</a:t>
                      </a:r>
                    </a:p>
                  </a:txBody>
                  <a:tcPr marL="91420" marR="91420"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" panose="02020503050405090304" pitchFamily="18" charset="0"/>
                      </a:endParaRPr>
                    </a:p>
                  </a:txBody>
                  <a:tcPr marL="91420" marR="91420"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503050405090304" pitchFamily="18" charset="0"/>
                        </a:rPr>
                        <a:t>park</a:t>
                      </a:r>
                    </a:p>
                  </a:txBody>
                  <a:tcPr marL="91420" marR="91420"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" panose="02020503050405090304" pitchFamily="18" charset="0"/>
                      </a:endParaRPr>
                    </a:p>
                  </a:txBody>
                  <a:tcPr marL="91420" marR="91420"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503050405090304" pitchFamily="18" charset="0"/>
                        </a:rPr>
                        <a:t>subway</a:t>
                      </a:r>
                    </a:p>
                  </a:txBody>
                  <a:tcPr marL="91420" marR="91420"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Times New Roman" panose="02020503050405090304" pitchFamily="18" charset="0"/>
                      </a:endParaRPr>
                    </a:p>
                  </a:txBody>
                  <a:tcPr marL="91420" marR="91420"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367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>
                          <a:latin typeface="Times New Roman" panose="02020503050405090304" pitchFamily="18" charset="0"/>
                        </a:rPr>
                        <a:t>mall</a:t>
                      </a:r>
                    </a:p>
                  </a:txBody>
                  <a:tcPr marL="91420" marR="91420" marT="45709" marB="4570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zh-CN" sz="3200" b="1" dirty="0">
                        <a:latin typeface="Times New Roman" panose="02020503050405090304" pitchFamily="18" charset="0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en-US" altLang="zh-CN" sz="3200" b="1" dirty="0">
                        <a:latin typeface="Times New Roman" panose="02020503050405090304" pitchFamily="18" charset="0"/>
                      </a:endParaRPr>
                    </a:p>
                  </a:txBody>
                  <a:tcPr marL="91420" marR="91420" marT="45709" marB="4570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6356" name="矩形 56355"/>
          <p:cNvSpPr/>
          <p:nvPr/>
        </p:nvSpPr>
        <p:spPr>
          <a:xfrm>
            <a:off x="5734368" y="1865948"/>
            <a:ext cx="5545137" cy="680720"/>
          </a:xfrm>
          <a:prstGeom prst="rect">
            <a:avLst/>
          </a:prstGeom>
          <a:noFill/>
          <a:ln w="9525">
            <a:noFill/>
          </a:ln>
        </p:spPr>
        <p:txBody>
          <a:bodyPr lIns="91420" tIns="45709" rIns="91420" bIns="45709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503050405090304" pitchFamily="18" charset="0"/>
              </a:rPr>
              <a:t>clean, inexpensive, quiet</a:t>
            </a:r>
          </a:p>
        </p:txBody>
      </p:sp>
      <p:sp>
        <p:nvSpPr>
          <p:cNvPr id="56357" name="矩形 56356"/>
          <p:cNvSpPr/>
          <p:nvPr/>
        </p:nvSpPr>
        <p:spPr>
          <a:xfrm>
            <a:off x="5591493" y="2626360"/>
            <a:ext cx="4573270" cy="680720"/>
          </a:xfrm>
          <a:prstGeom prst="rect">
            <a:avLst/>
          </a:prstGeom>
          <a:noFill/>
          <a:ln w="9525">
            <a:noFill/>
          </a:ln>
        </p:spPr>
        <p:txBody>
          <a:bodyPr wrap="none" lIns="91420" tIns="45709" rIns="91420" bIns="45709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 dirty="0">
                <a:latin typeface="Times New Roman" panose="0202050305040509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503050405090304" pitchFamily="18" charset="0"/>
              </a:rPr>
              <a:t>beautiful, safe, clean, big</a:t>
            </a:r>
          </a:p>
        </p:txBody>
      </p:sp>
      <p:sp>
        <p:nvSpPr>
          <p:cNvPr id="56358" name="矩形 56357"/>
          <p:cNvSpPr/>
          <p:nvPr/>
        </p:nvSpPr>
        <p:spPr>
          <a:xfrm>
            <a:off x="5664835" y="3377248"/>
            <a:ext cx="5080635" cy="680720"/>
          </a:xfrm>
          <a:prstGeom prst="rect">
            <a:avLst/>
          </a:prstGeom>
          <a:noFill/>
          <a:ln w="9525">
            <a:noFill/>
          </a:ln>
        </p:spPr>
        <p:txBody>
          <a:bodyPr wrap="none" lIns="91420" tIns="45709" rIns="91420" bIns="45709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503050405090304" pitchFamily="18" charset="0"/>
              </a:rPr>
              <a:t>uncrowded, safe, convenient</a:t>
            </a:r>
          </a:p>
        </p:txBody>
      </p:sp>
      <p:sp>
        <p:nvSpPr>
          <p:cNvPr id="56359" name="矩形 56358"/>
          <p:cNvSpPr/>
          <p:nvPr/>
        </p:nvSpPr>
        <p:spPr>
          <a:xfrm>
            <a:off x="5664835" y="4242435"/>
            <a:ext cx="5688013" cy="1271270"/>
          </a:xfrm>
          <a:prstGeom prst="rect">
            <a:avLst/>
          </a:prstGeom>
          <a:noFill/>
          <a:ln w="9525">
            <a:noFill/>
          </a:ln>
        </p:spPr>
        <p:txBody>
          <a:bodyPr lIns="91420" tIns="45709" rIns="91420" bIns="45709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503050405090304" pitchFamily="18" charset="0"/>
              </a:rPr>
              <a:t>inexpensive, big, convenient, interesting, safe</a:t>
            </a:r>
          </a:p>
        </p:txBody>
      </p:sp>
      <p:sp>
        <p:nvSpPr>
          <p:cNvPr id="79876" name="文本框 79875"/>
          <p:cNvSpPr txBox="1"/>
          <p:nvPr/>
        </p:nvSpPr>
        <p:spPr>
          <a:xfrm>
            <a:off x="602615" y="586105"/>
            <a:ext cx="2562225" cy="599567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 lIns="91420" tIns="45709" rIns="91420" bIns="45709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err="1">
                <a:latin typeface="Times New Roman Bold" panose="02020503050405090304" charset="0"/>
                <a:cs typeface="Times New Roman Bold" panose="02020503050405090304" charset="0"/>
              </a:rPr>
              <a:t>interesting      fascinating     inexpensive             quiet        uncrowded</a:t>
            </a:r>
            <a:r>
              <a:rPr lang="en-US" altLang="zh-CN" sz="3200" b="1">
                <a:latin typeface="Times New Roman Bold" panose="02020503050405090304" charset="0"/>
                <a:cs typeface="Times New Roman Bold" panose="02020503050405090304" charset="0"/>
              </a:rPr>
              <a:t>      big      beautiful    convenient        safe          clean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6" grpId="0"/>
      <p:bldP spid="56357" grpId="0"/>
      <p:bldP spid="56358" grpId="0"/>
      <p:bldP spid="563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289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0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B - Warming up </a:t>
            </a:r>
          </a:p>
        </p:txBody>
      </p:sp>
      <p:sp>
        <p:nvSpPr>
          <p:cNvPr id="17413" name="文本框 17412"/>
          <p:cNvSpPr txBox="1"/>
          <p:nvPr/>
        </p:nvSpPr>
        <p:spPr>
          <a:xfrm>
            <a:off x="1263015" y="1145540"/>
            <a:ext cx="9696450" cy="655955"/>
          </a:xfrm>
          <a:prstGeom prst="rect">
            <a:avLst/>
          </a:prstGeom>
          <a:noFill/>
          <a:ln w="9525">
            <a:noFill/>
          </a:ln>
        </p:spPr>
        <p:txBody>
          <a:bodyPr wrap="square" lIns="91410" tIns="45703" rIns="91410" bIns="45703">
            <a:spAutoFit/>
          </a:bodyPr>
          <a:lstStyle/>
          <a:p>
            <a:pPr algn="l">
              <a:lnSpc>
                <a:spcPct val="115000"/>
              </a:lnSpc>
              <a:buClr>
                <a:schemeClr val="bg1"/>
              </a:buClr>
            </a:pPr>
            <a:r>
              <a:rPr lang="en-US" altLang="zh-CN" sz="3200" b="1">
                <a:solidFill>
                  <a:srgbClr val="D60093"/>
                </a:solidFill>
                <a:latin typeface="Times New Roman Bold" panose="02020503050405090304" charset="0"/>
                <a:cs typeface="Times New Roman Bold" panose="02020503050405090304" charset="0"/>
              </a:rPr>
              <a:t>1b Talk about places in your city using the words in 1a.</a:t>
            </a:r>
          </a:p>
        </p:txBody>
      </p:sp>
      <p:sp>
        <p:nvSpPr>
          <p:cNvPr id="17417" name="圆角矩形标注 6"/>
          <p:cNvSpPr/>
          <p:nvPr/>
        </p:nvSpPr>
        <p:spPr>
          <a:xfrm>
            <a:off x="1739900" y="1965325"/>
            <a:ext cx="5148263" cy="1368425"/>
          </a:xfrm>
          <a:prstGeom prst="wedgeRoundRectCallout">
            <a:avLst>
              <a:gd name="adj1" fmla="val 10190"/>
              <a:gd name="adj2" fmla="val 90255"/>
              <a:gd name="adj3" fmla="val 16667"/>
            </a:avLst>
          </a:prstGeom>
          <a:noFill/>
          <a:ln w="25400" cap="flat" cmpd="sng">
            <a:solidFill>
              <a:srgbClr val="92D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en-US" altLang="zh-CN" sz="3200" b="1">
                <a:latin typeface="Times New Roman Bold" panose="02020503050405090304" charset="0"/>
                <a:cs typeface="Times New Roman Bold" panose="02020503050405090304" charset="0"/>
              </a:rPr>
              <a:t>The Fine Arts Museum is really interesting.</a:t>
            </a:r>
          </a:p>
        </p:txBody>
      </p:sp>
      <p:sp>
        <p:nvSpPr>
          <p:cNvPr id="17418" name="圆角矩形标注 6"/>
          <p:cNvSpPr/>
          <p:nvPr/>
        </p:nvSpPr>
        <p:spPr>
          <a:xfrm>
            <a:off x="7140258" y="1965325"/>
            <a:ext cx="3168650" cy="1295400"/>
          </a:xfrm>
          <a:prstGeom prst="wedgeRoundRectCallout">
            <a:avLst>
              <a:gd name="adj1" fmla="val -32014"/>
              <a:gd name="adj2" fmla="val 99755"/>
              <a:gd name="adj3" fmla="val 16667"/>
            </a:avLst>
          </a:prstGeom>
          <a:noFill/>
          <a:ln w="25400" cap="flat" cmpd="sng">
            <a:solidFill>
              <a:srgbClr val="92D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en-US" altLang="zh-CN" sz="3200" b="1">
                <a:latin typeface="Times New Roman Bold" panose="02020503050405090304" charset="0"/>
                <a:cs typeface="Times New Roman Bold" panose="02020503050405090304" charset="0"/>
              </a:rPr>
              <a:t>Yes, and it’s beautiful, too.</a:t>
            </a:r>
          </a:p>
        </p:txBody>
      </p:sp>
      <p:pic>
        <p:nvPicPr>
          <p:cNvPr id="17422" name="图片 17421" descr="对话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308" y="3424238"/>
            <a:ext cx="3340100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3" name="图片 17422" descr="对话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395" y="3444875"/>
            <a:ext cx="2741613" cy="2192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7" grpId="0" bldLvl="0" animBg="1"/>
      <p:bldP spid="17418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289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0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B - Listening </a:t>
            </a:r>
          </a:p>
        </p:txBody>
      </p:sp>
      <p:sp>
        <p:nvSpPr>
          <p:cNvPr id="58378" name="文本框 58377"/>
          <p:cNvSpPr txBox="1"/>
          <p:nvPr/>
        </p:nvSpPr>
        <p:spPr>
          <a:xfrm>
            <a:off x="953135" y="1145540"/>
            <a:ext cx="10314940" cy="657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sz="3200" b="1">
                <a:solidFill>
                  <a:srgbClr val="0000FF"/>
                </a:solidFill>
                <a:latin typeface="Times New Roman Bold" panose="02020503050405090304" charset="0"/>
                <a:cs typeface="Times New Roman Bold" panose="02020503050405090304" charset="0"/>
              </a:rPr>
              <a:t>1c Listen to the conversations and complete the sentences.</a:t>
            </a:r>
          </a:p>
        </p:txBody>
      </p:sp>
      <p:sp>
        <p:nvSpPr>
          <p:cNvPr id="58373" name="文本框 58372"/>
          <p:cNvSpPr txBox="1"/>
          <p:nvPr/>
        </p:nvSpPr>
        <p:spPr>
          <a:xfrm>
            <a:off x="680085" y="1626870"/>
            <a:ext cx="11170285" cy="1922145"/>
          </a:xfrm>
          <a:prstGeom prst="rect">
            <a:avLst/>
          </a:prstGeom>
          <a:noFill/>
          <a:ln w="9525">
            <a:noFill/>
          </a:ln>
        </p:spPr>
        <p:txBody>
          <a:bodyPr wrap="square" lIns="95950" tIns="47971" rIns="95950" bIns="47971">
            <a:spAutoFit/>
          </a:bodyPr>
          <a:lstStyle/>
          <a:p>
            <a:pPr algn="l" defTabSz="958850">
              <a:lnSpc>
                <a:spcPct val="110000"/>
              </a:lnSpc>
            </a:pPr>
            <a:r>
              <a:rPr lang="en-US" altLang="zh-CN" sz="3600" b="1">
                <a:solidFill>
                  <a:srgbClr val="CC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Conversation 1</a:t>
            </a:r>
          </a:p>
          <a:p>
            <a:pPr algn="l" defTabSz="958850">
              <a:lnSpc>
                <a:spcPct val="110000"/>
              </a:lnSpc>
            </a:pPr>
            <a:r>
              <a:rPr lang="en-US" altLang="zh-CN" sz="3600" b="1">
                <a:latin typeface="Times New Roman Bold" panose="02020503050405090304" charset="0"/>
                <a:cs typeface="Times New Roman Bold" panose="02020503050405090304" charset="0"/>
              </a:rPr>
              <a:t>The boy asks about ________________, and the clerk tells him to go to Green Land.</a:t>
            </a:r>
          </a:p>
        </p:txBody>
      </p:sp>
      <p:sp>
        <p:nvSpPr>
          <p:cNvPr id="58374" name="文本框 58373"/>
          <p:cNvSpPr txBox="1"/>
          <p:nvPr/>
        </p:nvSpPr>
        <p:spPr>
          <a:xfrm>
            <a:off x="696595" y="4003040"/>
            <a:ext cx="11071225" cy="1922145"/>
          </a:xfrm>
          <a:prstGeom prst="rect">
            <a:avLst/>
          </a:prstGeom>
          <a:noFill/>
          <a:ln w="9525">
            <a:noFill/>
          </a:ln>
        </p:spPr>
        <p:txBody>
          <a:bodyPr wrap="square" lIns="95950" tIns="47971" rIns="95950" bIns="47971">
            <a:spAutoFit/>
          </a:bodyPr>
          <a:lstStyle/>
          <a:p>
            <a:pPr algn="l" defTabSz="958850">
              <a:lnSpc>
                <a:spcPct val="110000"/>
              </a:lnSpc>
            </a:pPr>
            <a:r>
              <a:rPr lang="en-US" altLang="zh-CN" sz="3600" b="1">
                <a:solidFill>
                  <a:srgbClr val="CC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Conversation 2</a:t>
            </a:r>
          </a:p>
          <a:p>
            <a:pPr algn="l" defTabSz="958850">
              <a:lnSpc>
                <a:spcPct val="110000"/>
              </a:lnSpc>
            </a:pPr>
            <a:r>
              <a:rPr lang="en-US" altLang="zh-CN" sz="3600" b="1">
                <a:latin typeface="Times New Roman Bold" panose="02020503050405090304" charset="0"/>
                <a:cs typeface="Times New Roman Bold" panose="02020503050405090304" charset="0"/>
              </a:rPr>
              <a:t>The girl asks about ______________, and the clerk tells her to go to the </a:t>
            </a:r>
            <a:r>
              <a:rPr lang="en-US" altLang="zh-CN" sz="3600" b="1" u="sng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corner</a:t>
            </a:r>
            <a:r>
              <a:rPr lang="en-US" altLang="zh-CN" sz="3600" b="1">
                <a:latin typeface="Times New Roman Bold" panose="02020503050405090304" charset="0"/>
                <a:cs typeface="Times New Roman Bold" panose="02020503050405090304" charset="0"/>
              </a:rPr>
              <a:t> of Market and Middle Streets.</a:t>
            </a:r>
          </a:p>
        </p:txBody>
      </p:sp>
      <p:sp>
        <p:nvSpPr>
          <p:cNvPr id="58375" name="文本框 58374"/>
          <p:cNvSpPr txBox="1"/>
          <p:nvPr/>
        </p:nvSpPr>
        <p:spPr>
          <a:xfrm>
            <a:off x="4635500" y="2251710"/>
            <a:ext cx="51911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3600" b="1">
                <a:solidFill>
                  <a:srgbClr val="D60093"/>
                </a:solidFill>
                <a:latin typeface="Times New Roman Bold" panose="02020503050405090304" charset="0"/>
                <a:cs typeface="Times New Roman Bold" panose="02020503050405090304" charset="0"/>
              </a:rPr>
              <a:t>a good restaurant</a:t>
            </a:r>
            <a:endParaRPr lang="zh-CN" altLang="en-US" sz="3600" b="1">
              <a:solidFill>
                <a:srgbClr val="D60093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58376" name="文本框 58375"/>
          <p:cNvSpPr txBox="1"/>
          <p:nvPr/>
        </p:nvSpPr>
        <p:spPr>
          <a:xfrm>
            <a:off x="4450080" y="4624705"/>
            <a:ext cx="47244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3600" b="1">
                <a:solidFill>
                  <a:srgbClr val="D60093"/>
                </a:solidFill>
                <a:latin typeface="Times New Roman Bold" panose="02020503050405090304" charset="0"/>
                <a:cs typeface="Times New Roman Bold" panose="02020503050405090304" charset="0"/>
              </a:rPr>
              <a:t>public restrooms</a:t>
            </a:r>
          </a:p>
        </p:txBody>
      </p:sp>
      <p:sp>
        <p:nvSpPr>
          <p:cNvPr id="58379" name="云形标注 58378"/>
          <p:cNvSpPr/>
          <p:nvPr/>
        </p:nvSpPr>
        <p:spPr>
          <a:xfrm>
            <a:off x="0" y="3345815"/>
            <a:ext cx="5290185" cy="923290"/>
          </a:xfrm>
          <a:prstGeom prst="cloudCallout">
            <a:avLst>
              <a:gd name="adj1" fmla="val 31093"/>
              <a:gd name="adj2" fmla="val 148306"/>
            </a:avLst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3600" b="1" i="1">
                <a:latin typeface="Times New Roman Regular" panose="02020503050405090304" charset="0"/>
                <a:cs typeface="Times New Roman Regular" panose="02020503050405090304" charset="0"/>
              </a:rPr>
              <a:t>n</a:t>
            </a:r>
            <a:r>
              <a:rPr lang="en-US" altLang="zh-CN" sz="3600" b="1" dirty="0">
                <a:latin typeface="Times New Roman Regular" panose="02020503050405090304" charset="0"/>
                <a:cs typeface="Times New Roman Regular" panose="02020503050405090304" charset="0"/>
              </a:rPr>
              <a:t>. </a:t>
            </a:r>
            <a:r>
              <a:rPr lang="zh-CN" altLang="en-US" sz="3600" b="1" dirty="0">
                <a:latin typeface="Times New Roman Regular" panose="02020503050405090304" charset="0"/>
                <a:cs typeface="Times New Roman Regular" panose="02020503050405090304" charset="0"/>
              </a:rPr>
              <a:t>拐角</a:t>
            </a:r>
            <a:r>
              <a:rPr lang="en-US" altLang="zh-CN" sz="3600" b="1" dirty="0">
                <a:latin typeface="Times New Roman Regular" panose="02020503050405090304" charset="0"/>
                <a:cs typeface="Times New Roman Regular" panose="02020503050405090304" charset="0"/>
              </a:rPr>
              <a:t>, </a:t>
            </a:r>
            <a:r>
              <a:rPr lang="zh-CN" altLang="en-US" sz="3600" b="1" dirty="0">
                <a:latin typeface="Times New Roman Regular" panose="02020503050405090304" charset="0"/>
                <a:cs typeface="Times New Roman Regular" panose="02020503050405090304" charset="0"/>
              </a:rPr>
              <a:t>角落</a:t>
            </a:r>
          </a:p>
        </p:txBody>
      </p:sp>
      <p:pic>
        <p:nvPicPr>
          <p:cNvPr id="2" name="Section B 1c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6625" y="3443605"/>
            <a:ext cx="834390" cy="728345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0" y="-17871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8375" grpId="0"/>
      <p:bldP spid="58379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289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0" y="361315"/>
            <a:ext cx="5629910" cy="784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B - Listening </a:t>
            </a:r>
          </a:p>
        </p:txBody>
      </p:sp>
      <p:sp>
        <p:nvSpPr>
          <p:cNvPr id="55301" name="文本框 55300"/>
          <p:cNvSpPr txBox="1"/>
          <p:nvPr/>
        </p:nvSpPr>
        <p:spPr>
          <a:xfrm>
            <a:off x="1659255" y="1416685"/>
            <a:ext cx="9020175" cy="4229100"/>
          </a:xfrm>
          <a:prstGeom prst="rect">
            <a:avLst/>
          </a:prstGeom>
          <a:noFill/>
          <a:ln w="9525">
            <a:noFill/>
          </a:ln>
        </p:spPr>
        <p:txBody>
          <a:bodyPr wrap="square" lIns="95950" tIns="47971" rIns="95950" bIns="47971">
            <a:spAutoFit/>
          </a:bodyPr>
          <a:lstStyle/>
          <a:p>
            <a:pPr algn="l" defTabSz="958850">
              <a:lnSpc>
                <a:spcPct val="120000"/>
              </a:lnSpc>
            </a:pPr>
            <a:r>
              <a:rPr lang="en-US" altLang="zh-CN" sz="3200" b="1">
                <a:solidFill>
                  <a:srgbClr val="CC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Conversation 3</a:t>
            </a:r>
          </a:p>
          <a:p>
            <a:pPr algn="l" defTabSz="958850">
              <a:lnSpc>
                <a:spcPct val="120000"/>
              </a:lnSpc>
            </a:pPr>
            <a:r>
              <a:rPr lang="en-US" altLang="zh-CN" sz="3200" b="1">
                <a:latin typeface="Times New Roman Bold" panose="02020503050405090304" charset="0"/>
                <a:cs typeface="Times New Roman Bold" panose="02020503050405090304" charset="0"/>
              </a:rPr>
              <a:t>The mother asks about _____________. The father wants to go to a ________ museum. The younger girl wants to go to a _______ museum. The boy wants to go to a __________ museum. The older girl wants to go to an ______ museum. The clerk suggests they go to the _________ museum.</a:t>
            </a:r>
          </a:p>
        </p:txBody>
      </p:sp>
      <p:sp>
        <p:nvSpPr>
          <p:cNvPr id="55309" name="文本框 55308"/>
          <p:cNvSpPr txBox="1"/>
          <p:nvPr/>
        </p:nvSpPr>
        <p:spPr>
          <a:xfrm>
            <a:off x="5790565" y="1974533"/>
            <a:ext cx="32416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CC0099"/>
                </a:solidFill>
                <a:latin typeface="Times New Roman Bold" panose="02020503050405090304" charset="0"/>
                <a:cs typeface="Times New Roman Bold" panose="02020503050405090304" charset="0"/>
              </a:rPr>
              <a:t>a good museum</a:t>
            </a:r>
          </a:p>
        </p:txBody>
      </p:sp>
      <p:sp>
        <p:nvSpPr>
          <p:cNvPr id="55310" name="文本框 55309"/>
          <p:cNvSpPr txBox="1"/>
          <p:nvPr/>
        </p:nvSpPr>
        <p:spPr>
          <a:xfrm>
            <a:off x="4693285" y="2558415"/>
            <a:ext cx="20891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99"/>
                </a:solidFill>
                <a:latin typeface="Times New Roman Bold" panose="02020503050405090304" charset="0"/>
                <a:cs typeface="Times New Roman Bold" panose="02020503050405090304" charset="0"/>
              </a:rPr>
              <a:t>history</a:t>
            </a:r>
          </a:p>
        </p:txBody>
      </p:sp>
      <p:sp>
        <p:nvSpPr>
          <p:cNvPr id="55311" name="文本框 55310"/>
          <p:cNvSpPr txBox="1"/>
          <p:nvPr/>
        </p:nvSpPr>
        <p:spPr>
          <a:xfrm>
            <a:off x="5281930" y="3168333"/>
            <a:ext cx="1657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CC0099"/>
                </a:solidFill>
                <a:latin typeface="Times New Roman Bold" panose="02020503050405090304" charset="0"/>
                <a:cs typeface="Times New Roman Bold" panose="02020503050405090304" charset="0"/>
              </a:rPr>
              <a:t>science</a:t>
            </a:r>
          </a:p>
        </p:txBody>
      </p:sp>
      <p:sp>
        <p:nvSpPr>
          <p:cNvPr id="55312" name="文本框 55311"/>
          <p:cNvSpPr txBox="1"/>
          <p:nvPr/>
        </p:nvSpPr>
        <p:spPr>
          <a:xfrm>
            <a:off x="4477385" y="3802698"/>
            <a:ext cx="23050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99"/>
                </a:solidFill>
                <a:latin typeface="Times New Roman Bold" panose="02020503050405090304" charset="0"/>
                <a:cs typeface="Times New Roman Bold" panose="02020503050405090304" charset="0"/>
              </a:rPr>
              <a:t>Children’s</a:t>
            </a:r>
          </a:p>
        </p:txBody>
      </p:sp>
      <p:sp>
        <p:nvSpPr>
          <p:cNvPr id="55313" name="文本框 55312"/>
          <p:cNvSpPr txBox="1"/>
          <p:nvPr/>
        </p:nvSpPr>
        <p:spPr>
          <a:xfrm>
            <a:off x="5631180" y="4411028"/>
            <a:ext cx="11509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99"/>
                </a:solidFill>
                <a:latin typeface="Times New Roman Bold" panose="02020503050405090304" charset="0"/>
                <a:cs typeface="Times New Roman Bold" panose="02020503050405090304" charset="0"/>
              </a:rPr>
              <a:t>art</a:t>
            </a:r>
          </a:p>
        </p:txBody>
      </p:sp>
      <p:sp>
        <p:nvSpPr>
          <p:cNvPr id="55314" name="文本框 55313"/>
          <p:cNvSpPr txBox="1"/>
          <p:nvPr/>
        </p:nvSpPr>
        <p:spPr>
          <a:xfrm>
            <a:off x="5790248" y="5019358"/>
            <a:ext cx="21605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CC0099"/>
                </a:solidFill>
                <a:latin typeface="Times New Roman Bold" panose="02020503050405090304" charset="0"/>
                <a:cs typeface="Times New Roman Bold" panose="02020503050405090304" charset="0"/>
              </a:rPr>
              <a:t>computer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10" grpId="0"/>
      <p:bldP spid="55311" grpId="0"/>
      <p:bldP spid="55312" grpId="0"/>
      <p:bldP spid="55313" grpId="0"/>
      <p:bldP spid="55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0680"/>
            <a:ext cx="6719570" cy="784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Reading - Language points </a:t>
            </a:r>
          </a:p>
        </p:txBody>
      </p:sp>
      <p:sp>
        <p:nvSpPr>
          <p:cNvPr id="43012" name="文本框 43011"/>
          <p:cNvSpPr txBox="1"/>
          <p:nvPr/>
        </p:nvSpPr>
        <p:spPr>
          <a:xfrm>
            <a:off x="1074420" y="1251585"/>
            <a:ext cx="10042525" cy="43554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503050405090304" pitchFamily="18" charset="0"/>
              </a:rPr>
              <a:t>时态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 dirty="0">
                <a:latin typeface="Times New Roman" panose="02020503050405090304" pitchFamily="18" charset="0"/>
              </a:rPr>
              <a:t>1. </a:t>
            </a:r>
            <a:r>
              <a:rPr lang="zh-CN" altLang="en-US" sz="3600" b="1" dirty="0">
                <a:latin typeface="Times New Roman" panose="02020503050405090304" pitchFamily="18" charset="0"/>
              </a:rPr>
              <a:t>如果主句是一般现在时或一般将来时</a:t>
            </a:r>
            <a:r>
              <a:rPr lang="en-US" altLang="zh-CN" sz="3600" b="1" dirty="0">
                <a:latin typeface="Times New Roman" panose="02020503050405090304" pitchFamily="18" charset="0"/>
              </a:rPr>
              <a:t>, </a:t>
            </a:r>
            <a:r>
              <a:rPr lang="zh-CN" altLang="en-US" sz="3600" b="1" dirty="0">
                <a:latin typeface="Times New Roman" panose="02020503050405090304" pitchFamily="18" charset="0"/>
              </a:rPr>
              <a:t>宾语从句的时态不受限制</a:t>
            </a:r>
            <a:r>
              <a:rPr lang="en-US" altLang="zh-CN" sz="3600" b="1" dirty="0">
                <a:latin typeface="Times New Roman" panose="02020503050405090304" pitchFamily="18" charset="0"/>
              </a:rPr>
              <a:t>, </a:t>
            </a:r>
            <a:r>
              <a:rPr lang="zh-CN" altLang="en-US" sz="3600" b="1" dirty="0">
                <a:latin typeface="Times New Roman" panose="02020503050405090304" pitchFamily="18" charset="0"/>
              </a:rPr>
              <a:t>可根据实际表达的需要来确定。如：</a:t>
            </a:r>
          </a:p>
          <a:p>
            <a:pPr marL="342900" indent="-342900">
              <a:lnSpc>
                <a:spcPct val="110000"/>
              </a:lnSpc>
            </a:pPr>
            <a:r>
              <a:rPr lang="zh-CN" altLang="en-US" sz="3600" b="1">
                <a:latin typeface="Times New Roman" panose="02020503050405090304" pitchFamily="18" charset="0"/>
              </a:rPr>
              <a:t>   </a:t>
            </a:r>
            <a:r>
              <a:rPr lang="en-US" altLang="zh-CN" sz="3600" b="1">
                <a:latin typeface="Times New Roman" panose="02020503050405090304" pitchFamily="18" charset="0"/>
              </a:rPr>
              <a:t>Jenny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503050405090304" pitchFamily="18" charset="0"/>
              </a:rPr>
              <a:t>knows </a:t>
            </a:r>
            <a:r>
              <a:rPr lang="en-US" altLang="zh-CN" sz="3600" b="1">
                <a:latin typeface="Times New Roman" panose="02020503050405090304" pitchFamily="18" charset="0"/>
              </a:rPr>
              <a:t>the man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503050405090304" pitchFamily="18" charset="0"/>
              </a:rPr>
              <a:t>was flying</a:t>
            </a:r>
            <a:r>
              <a:rPr lang="en-US" altLang="zh-CN" sz="3600" b="1">
                <a:latin typeface="Times New Roman" panose="02020503050405090304" pitchFamily="18" charset="0"/>
              </a:rPr>
              <a:t> a kite at that time.  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>
                <a:latin typeface="Times New Roman" panose="02020503050405090304" pitchFamily="18" charset="0"/>
              </a:rPr>
              <a:t>   You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503050405090304" pitchFamily="18" charset="0"/>
              </a:rPr>
              <a:t>will understand</a:t>
            </a:r>
            <a:r>
              <a:rPr lang="en-US" altLang="zh-CN" sz="3600" b="1">
                <a:latin typeface="Times New Roman" panose="02020503050405090304" pitchFamily="18" charset="0"/>
              </a:rPr>
              <a:t> why I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503050405090304" pitchFamily="18" charset="0"/>
              </a:rPr>
              <a:t>did</a:t>
            </a:r>
            <a:r>
              <a:rPr lang="en-US" altLang="zh-CN" sz="3600" b="1" dirty="0">
                <a:latin typeface="Times New Roman" panose="02020503050405090304" pitchFamily="18" charset="0"/>
              </a:rPr>
              <a:t> it one day.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0680"/>
            <a:ext cx="6719570" cy="784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Reading - Language points </a:t>
            </a:r>
          </a:p>
        </p:txBody>
      </p:sp>
      <p:sp>
        <p:nvSpPr>
          <p:cNvPr id="53250" name="文本框 53249"/>
          <p:cNvSpPr txBox="1"/>
          <p:nvPr/>
        </p:nvSpPr>
        <p:spPr>
          <a:xfrm>
            <a:off x="1404620" y="1715770"/>
            <a:ext cx="9382760" cy="2748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503050405090304" pitchFamily="18" charset="0"/>
              </a:rPr>
              <a:t>2. </a:t>
            </a:r>
            <a:r>
              <a:rPr lang="zh-CN" altLang="en-US" sz="3600" b="1" dirty="0">
                <a:latin typeface="Times New Roman" panose="02020503050405090304" pitchFamily="18" charset="0"/>
              </a:rPr>
              <a:t>如果主句是一般过去时</a:t>
            </a:r>
            <a:r>
              <a:rPr lang="en-US" altLang="zh-CN" sz="3600" b="1" dirty="0">
                <a:latin typeface="Times New Roman" panose="02020503050405090304" pitchFamily="18" charset="0"/>
              </a:rPr>
              <a:t>, </a:t>
            </a:r>
            <a:r>
              <a:rPr lang="zh-CN" altLang="en-US" sz="3600" b="1" dirty="0">
                <a:latin typeface="Times New Roman" panose="02020503050405090304" pitchFamily="18" charset="0"/>
              </a:rPr>
              <a:t>宾语从句用过去时态的某种形式。如：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en-US" sz="3600" b="1">
                <a:latin typeface="Times New Roman" panose="02020503050405090304" pitchFamily="18" charset="0"/>
              </a:rPr>
              <a:t>   </a:t>
            </a:r>
            <a:r>
              <a:rPr lang="en-US" altLang="zh-CN" sz="3600" b="1">
                <a:latin typeface="Times New Roman" panose="02020503050405090304" pitchFamily="18" charset="0"/>
              </a:rPr>
              <a:t>I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503050405090304" pitchFamily="18" charset="0"/>
              </a:rPr>
              <a:t>thought</a:t>
            </a:r>
            <a:r>
              <a:rPr lang="en-US" altLang="zh-CN" sz="3600" b="1">
                <a:latin typeface="Times New Roman" panose="02020503050405090304" pitchFamily="18" charset="0"/>
              </a:rPr>
              <a:t> he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503050405090304" pitchFamily="18" charset="0"/>
              </a:rPr>
              <a:t>had gone to</a:t>
            </a:r>
            <a:r>
              <a:rPr lang="en-US" altLang="zh-CN" sz="3600" b="1">
                <a:latin typeface="Times New Roman" panose="02020503050405090304" pitchFamily="18" charset="0"/>
              </a:rPr>
              <a:t> town that day.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503050405090304" pitchFamily="18" charset="0"/>
              </a:rPr>
              <a:t>   </a:t>
            </a:r>
            <a:r>
              <a:rPr lang="zh-CN" altLang="en-US" sz="3600" b="1" dirty="0">
                <a:latin typeface="Times New Roman" panose="02020503050405090304" pitchFamily="18" charset="0"/>
              </a:rPr>
              <a:t>我以为他那天进城去了。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-43716" y="65314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0680"/>
            <a:ext cx="6719570" cy="784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Reading - Language points </a:t>
            </a:r>
          </a:p>
        </p:txBody>
      </p:sp>
      <p:sp>
        <p:nvSpPr>
          <p:cNvPr id="45058" name="文本框 45057"/>
          <p:cNvSpPr txBox="1"/>
          <p:nvPr/>
        </p:nvSpPr>
        <p:spPr>
          <a:xfrm>
            <a:off x="1080770" y="1704975"/>
            <a:ext cx="10060940" cy="3412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503050405090304" pitchFamily="18" charset="0"/>
              </a:rPr>
              <a:t>3. </a:t>
            </a:r>
            <a:r>
              <a:rPr lang="zh-CN" altLang="en-US" sz="3600" b="1" dirty="0">
                <a:latin typeface="Times New Roman" panose="02020503050405090304" pitchFamily="18" charset="0"/>
              </a:rPr>
              <a:t>如果宾语从句叙述的是客观事实、自然现象或科学真理等，从句不受主句时态的限制，用一般现在时。如：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en-US" sz="3600" b="1">
                <a:latin typeface="Times New Roman" panose="02020503050405090304" pitchFamily="18" charset="0"/>
              </a:rPr>
              <a:t>   </a:t>
            </a:r>
            <a:r>
              <a:rPr lang="en-US" altLang="zh-CN" sz="3600" b="1">
                <a:latin typeface="Times New Roman" panose="02020503050405090304" pitchFamily="18" charset="0"/>
              </a:rPr>
              <a:t>He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503050405090304" pitchFamily="18" charset="0"/>
              </a:rPr>
              <a:t>said</a:t>
            </a:r>
            <a:r>
              <a:rPr lang="en-US" altLang="zh-CN" sz="3600" b="1">
                <a:latin typeface="Times New Roman" panose="02020503050405090304" pitchFamily="18" charset="0"/>
              </a:rPr>
              <a:t> time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503050405090304" pitchFamily="18" charset="0"/>
              </a:rPr>
              <a:t>is</a:t>
            </a:r>
            <a:r>
              <a:rPr lang="en-US" altLang="zh-CN" sz="3600" b="1">
                <a:latin typeface="Times New Roman" panose="02020503050405090304" pitchFamily="18" charset="0"/>
              </a:rPr>
              <a:t> money.  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503050405090304" pitchFamily="18" charset="0"/>
              </a:rPr>
              <a:t>   </a:t>
            </a:r>
            <a:r>
              <a:rPr lang="zh-CN" altLang="en-US" sz="3600" b="1" dirty="0">
                <a:latin typeface="Times New Roman" panose="02020503050405090304" pitchFamily="18" charset="0"/>
              </a:rPr>
              <a:t>他说时间就是金钱。</a:t>
            </a:r>
            <a:endParaRPr lang="zh-CN" altLang="en-US" sz="3600" b="1">
              <a:latin typeface="Times New Roman" panose="0202050305040509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0680"/>
            <a:ext cx="6719570" cy="784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Reading - Language points </a:t>
            </a:r>
          </a:p>
        </p:txBody>
      </p:sp>
      <p:sp>
        <p:nvSpPr>
          <p:cNvPr id="46086" name="文本框 46085"/>
          <p:cNvSpPr txBox="1"/>
          <p:nvPr/>
        </p:nvSpPr>
        <p:spPr>
          <a:xfrm>
            <a:off x="1454150" y="1145540"/>
            <a:ext cx="9314180" cy="54063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1. He asked ________ for the computer.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A. did I pay how much   B. I paid how much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C. how much did I pay   D. how much I paid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2. “Have you seen the film?” he asked me.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      He asked me _______.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A. had I seen the film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    B. have I seen the film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C. if I have seen the film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    D. whether I had seen the film </a:t>
            </a:r>
          </a:p>
        </p:txBody>
      </p:sp>
      <p:sp>
        <p:nvSpPr>
          <p:cNvPr id="46087" name="文本框 46086"/>
          <p:cNvSpPr txBox="1"/>
          <p:nvPr/>
        </p:nvSpPr>
        <p:spPr>
          <a:xfrm>
            <a:off x="4193540" y="1145223"/>
            <a:ext cx="7191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503050405090304" pitchFamily="18" charset="0"/>
              </a:rPr>
              <a:t>D</a:t>
            </a:r>
          </a:p>
        </p:txBody>
      </p:sp>
      <p:sp>
        <p:nvSpPr>
          <p:cNvPr id="46088" name="文本框 46087"/>
          <p:cNvSpPr txBox="1"/>
          <p:nvPr/>
        </p:nvSpPr>
        <p:spPr>
          <a:xfrm>
            <a:off x="4912678" y="3448685"/>
            <a:ext cx="7191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503050405090304" pitchFamily="18" charset="0"/>
              </a:rPr>
              <a:t>D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18758" y="36137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0680"/>
            <a:ext cx="6719570" cy="784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Reading - Language points </a:t>
            </a:r>
          </a:p>
        </p:txBody>
      </p:sp>
      <p:sp>
        <p:nvSpPr>
          <p:cNvPr id="47108" name="文本框 47107"/>
          <p:cNvSpPr txBox="1"/>
          <p:nvPr/>
        </p:nvSpPr>
        <p:spPr>
          <a:xfrm>
            <a:off x="1991995" y="1338580"/>
            <a:ext cx="8207375" cy="418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3. “You’ve already got well, haven’t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    you?” she asked.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She asked ______.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    A. if I have already got well, hadn’t you 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B. whether I had already got well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C. have I already got well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    D. had I already got well.</a:t>
            </a:r>
          </a:p>
        </p:txBody>
      </p:sp>
      <p:sp>
        <p:nvSpPr>
          <p:cNvPr id="47109" name="文本框 47108"/>
          <p:cNvSpPr txBox="1"/>
          <p:nvPr/>
        </p:nvSpPr>
        <p:spPr>
          <a:xfrm>
            <a:off x="4655820" y="2562543"/>
            <a:ext cx="6477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503050405090304" pitchFamily="18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41924" y="361406"/>
            <a:ext cx="11509262" cy="6135914"/>
            <a:chOff x="348909" y="366486"/>
            <a:chExt cx="11509262" cy="6135914"/>
          </a:xfrm>
        </p:grpSpPr>
        <p:sp>
          <p:nvSpPr>
            <p:cNvPr id="6" name="矩形: 圆角 5"/>
            <p:cNvSpPr/>
            <p:nvPr/>
          </p:nvSpPr>
          <p:spPr>
            <a:xfrm>
              <a:off x="348909" y="366486"/>
              <a:ext cx="11509262" cy="6135914"/>
            </a:xfrm>
            <a:prstGeom prst="roundRect">
              <a:avLst>
                <a:gd name="adj" fmla="val 38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609600" y="591455"/>
              <a:ext cx="11016344" cy="5649687"/>
            </a:xfrm>
            <a:prstGeom prst="roundRect">
              <a:avLst>
                <a:gd name="adj" fmla="val 3800"/>
              </a:avLst>
            </a:prstGeom>
            <a:noFill/>
            <a:ln w="28575">
              <a:gradFill>
                <a:gsLst>
                  <a:gs pos="0">
                    <a:srgbClr val="4173B7"/>
                  </a:gs>
                  <a:gs pos="100000">
                    <a:srgbClr val="ADD6CD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标题 1"/>
          <p:cNvSpPr txBox="1"/>
          <p:nvPr/>
        </p:nvSpPr>
        <p:spPr>
          <a:xfrm>
            <a:off x="602615" y="360680"/>
            <a:ext cx="6719570" cy="784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effectLst/>
                <a:cs typeface="+mn-ea"/>
              </a:defRPr>
            </a:lvl1pPr>
          </a:lstStyle>
          <a:p>
            <a:r>
              <a:rPr lang="en-US" altLang="zh-CN" sz="2800" b="1" dirty="0">
                <a:solidFill>
                  <a:srgbClr val="F4CF69"/>
                </a:solidFill>
                <a:latin typeface="Times New Roman Bold" panose="02020503050405090304" charset="0"/>
                <a:cs typeface="Times New Roman Bold" panose="02020503050405090304" charset="0"/>
                <a:sym typeface="+mn-lt"/>
              </a:rPr>
              <a:t>Section A - Reading - Language points </a:t>
            </a:r>
          </a:p>
        </p:txBody>
      </p:sp>
      <p:sp>
        <p:nvSpPr>
          <p:cNvPr id="48132" name="文本框 48131"/>
          <p:cNvSpPr txBox="1"/>
          <p:nvPr/>
        </p:nvSpPr>
        <p:spPr>
          <a:xfrm>
            <a:off x="2459355" y="1338263"/>
            <a:ext cx="7272338" cy="418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4. He asked, “How are you getting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    along?”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503050405090304" pitchFamily="18" charset="0"/>
              </a:rPr>
              <a:t>    He asked _______.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A. how am I getting along 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B. how are you getting along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C. how I was getting along </a:t>
            </a:r>
            <a:br>
              <a:rPr lang="en-US" altLang="zh-CN" sz="3200" b="1">
                <a:latin typeface="Times New Roman" panose="02020503050405090304" pitchFamily="18" charset="0"/>
              </a:rPr>
            </a:br>
            <a:r>
              <a:rPr lang="en-US" altLang="zh-CN" sz="3200" b="1">
                <a:latin typeface="Times New Roman" panose="02020503050405090304" pitchFamily="18" charset="0"/>
              </a:rPr>
              <a:t>    D. how was I getting along</a:t>
            </a:r>
          </a:p>
        </p:txBody>
      </p:sp>
      <p:sp>
        <p:nvSpPr>
          <p:cNvPr id="48133" name="文本框 48132"/>
          <p:cNvSpPr txBox="1"/>
          <p:nvPr/>
        </p:nvSpPr>
        <p:spPr>
          <a:xfrm>
            <a:off x="4980305" y="2562225"/>
            <a:ext cx="86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anose="02020503050405090304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艺术节1"/>
  <p:tag name="ISPRING_SCORM_RATE_SLIDES" val="0"/>
  <p:tag name="ISPRING_SCORM_RATE_QUIZZES" val="0"/>
  <p:tag name="ISPRING_SCORM_PASSING_SCORE" val="0.000000"/>
  <p:tag name="ISPRING_ULTRA_SCORM_COURSE_ID" val="3321F1EF-5BBB-44D3-BBA3-19248BBA082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F:\第六批\17887325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a718be5-e573-4d3a-b1ac-d2acd5fbbb43}"/>
  <p:tag name="TABLE_ENDDRAG_ORIGIN_RECT" val="842*177"/>
  <p:tag name="TABLE_ENDDRAG_RECT" val="59*281*757*1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a8de8d6-857c-4bfe-bced-6bb838ee377e}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chnyzj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1459</Words>
  <Application>Microsoft Office PowerPoint</Application>
  <PresentationFormat>自定义</PresentationFormat>
  <Paragraphs>233</Paragraphs>
  <Slides>34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</vt:lpstr>
      <vt:lpstr>宋体</vt:lpstr>
      <vt:lpstr>Songti SC Bold</vt:lpstr>
      <vt:lpstr>方正正黑简体</vt:lpstr>
      <vt:lpstr>Times New Roman Regular</vt:lpstr>
      <vt:lpstr>等线</vt:lpstr>
      <vt:lpstr>Times New Roman</vt:lpstr>
      <vt:lpstr>Calibri</vt:lpstr>
      <vt:lpstr>Times New Roman Bold</vt:lpstr>
      <vt:lpstr>微软雅黑</vt:lpstr>
      <vt:lpstr>Songti SC Regular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校园艺术节</dc:title>
  <dc:creator>第一PPT</dc:creator>
  <cp:keywords>www.1ppt.com</cp:keywords>
  <dc:description>www.1ppt.com</dc:description>
  <cp:lastModifiedBy>苌宇慧</cp:lastModifiedBy>
  <cp:revision>138</cp:revision>
  <dcterms:created xsi:type="dcterms:W3CDTF">2021-09-27T15:32:36Z</dcterms:created>
  <dcterms:modified xsi:type="dcterms:W3CDTF">2022-10-10T11:19:18Z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2052-3.7.0.5929</vt:lpwstr>
  </property>
</Properties>
</file>