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62" r:id="rId2"/>
    <p:sldId id="259" r:id="rId3"/>
    <p:sldId id="424" r:id="rId4"/>
    <p:sldId id="261" r:id="rId5"/>
    <p:sldId id="258" r:id="rId6"/>
    <p:sldId id="423" r:id="rId7"/>
    <p:sldId id="288" r:id="rId8"/>
    <p:sldId id="324" r:id="rId9"/>
    <p:sldId id="425" r:id="rId10"/>
    <p:sldId id="426" r:id="rId11"/>
    <p:sldId id="427" r:id="rId12"/>
    <p:sldId id="428" r:id="rId13"/>
    <p:sldId id="429" r:id="rId14"/>
    <p:sldId id="382" r:id="rId15"/>
    <p:sldId id="430" r:id="rId16"/>
    <p:sldId id="431" r:id="rId17"/>
    <p:sldId id="446" r:id="rId18"/>
    <p:sldId id="449" r:id="rId19"/>
    <p:sldId id="448" r:id="rId20"/>
    <p:sldId id="433" r:id="rId21"/>
    <p:sldId id="432" r:id="rId22"/>
    <p:sldId id="436" r:id="rId23"/>
    <p:sldId id="437" r:id="rId24"/>
    <p:sldId id="435" r:id="rId25"/>
    <p:sldId id="439" r:id="rId26"/>
    <p:sldId id="440" r:id="rId27"/>
    <p:sldId id="451" r:id="rId28"/>
    <p:sldId id="452" r:id="rId29"/>
    <p:sldId id="450" r:id="rId30"/>
    <p:sldId id="441" r:id="rId31"/>
    <p:sldId id="443" r:id="rId32"/>
    <p:sldId id="444" r:id="rId33"/>
    <p:sldId id="445" r:id="rId34"/>
    <p:sldId id="290" r:id="rId35"/>
    <p:sldId id="355" r:id="rId36"/>
    <p:sldId id="287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2">
          <p15:clr>
            <a:srgbClr val="A4A3A4"/>
          </p15:clr>
        </p15:guide>
        <p15:guide id="2" pos="38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E48"/>
    <a:srgbClr val="FFFFFF"/>
    <a:srgbClr val="FFA93D"/>
    <a:srgbClr val="FEC820"/>
    <a:srgbClr val="FBD2C2"/>
    <a:srgbClr val="FDAF46"/>
    <a:srgbClr val="FDC519"/>
    <a:srgbClr val="C5C5C5"/>
    <a:srgbClr val="FFC519"/>
    <a:srgbClr val="FEC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126" y="-72"/>
      </p:cViewPr>
      <p:guideLst>
        <p:guide orient="horz" pos="2202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98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134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09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90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837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49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205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86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619B-C592-459F-BD60-CD73E7C535E5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9042-8B67-4EDC-A507-979E43C629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619B-C592-459F-BD60-CD73E7C535E5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9042-8B67-4EDC-A507-979E43C629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619B-C592-459F-BD60-CD73E7C535E5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9042-8B67-4EDC-A507-979E43C629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619B-C592-459F-BD60-CD73E7C535E5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9042-8B67-4EDC-A507-979E43C629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619B-C592-459F-BD60-CD73E7C535E5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9042-8B67-4EDC-A507-979E43C629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619B-C592-459F-BD60-CD73E7C535E5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9042-8B67-4EDC-A507-979E43C629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619B-C592-459F-BD60-CD73E7C535E5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9042-8B67-4EDC-A507-979E43C629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619B-C592-459F-BD60-CD73E7C535E5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9042-8B67-4EDC-A507-979E43C629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619B-C592-459F-BD60-CD73E7C535E5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9042-8B67-4EDC-A507-979E43C629C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430107"/>
            <a:ext cx="5906814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16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  <a:endParaRPr lang="zh-CN" altLang="en-US" sz="1600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619B-C592-459F-BD60-CD73E7C535E5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9042-8B67-4EDC-A507-979E43C629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619B-C592-459F-BD60-CD73E7C535E5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69042-8B67-4EDC-A507-979E43C629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2619B-C592-459F-BD60-CD73E7C535E5}" type="datetimeFigureOut">
              <a:rPr lang="zh-CN" altLang="en-US" smtClean="0"/>
              <a:t>2022/10/11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69042-8B67-4EDC-A507-979E43C629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59DF4E7-2A0B-4B39-8879-455F1B3A5732}"/>
              </a:ext>
            </a:extLst>
          </p:cNvPr>
          <p:cNvSpPr/>
          <p:nvPr/>
        </p:nvSpPr>
        <p:spPr>
          <a:xfrm>
            <a:off x="0" y="-17780"/>
            <a:ext cx="12334240" cy="698373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EE3A3BA5-F343-4552-B85B-566316396577}"/>
              </a:ext>
            </a:extLst>
          </p:cNvPr>
          <p:cNvSpPr/>
          <p:nvPr/>
        </p:nvSpPr>
        <p:spPr>
          <a:xfrm>
            <a:off x="93406" y="268"/>
            <a:ext cx="12334240" cy="698373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3293B1DF-5D63-42E9-9628-A52970E0A2C2}"/>
              </a:ext>
            </a:extLst>
          </p:cNvPr>
          <p:cNvCxnSpPr>
            <a:cxnSpLocks/>
          </p:cNvCxnSpPr>
          <p:nvPr/>
        </p:nvCxnSpPr>
        <p:spPr>
          <a:xfrm>
            <a:off x="5153025" y="1988185"/>
            <a:ext cx="0" cy="3026286"/>
          </a:xfrm>
          <a:prstGeom prst="line">
            <a:avLst/>
          </a:prstGeom>
          <a:ln w="381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5D1234C6-F8E1-48C8-8808-FC2F91532890}"/>
              </a:ext>
            </a:extLst>
          </p:cNvPr>
          <p:cNvSpPr txBox="1"/>
          <p:nvPr/>
        </p:nvSpPr>
        <p:spPr>
          <a:xfrm>
            <a:off x="5604833" y="1691661"/>
            <a:ext cx="1132618" cy="36982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5600" b="1" dirty="0">
                <a:latin typeface="楷体" panose="02010609060101010101" pitchFamily="49" charset="-122"/>
                <a:ea typeface="楷体" panose="02010609060101010101" pitchFamily="49" charset="-122"/>
              </a:rPr>
              <a:t>秋天的怀念</a:t>
            </a:r>
            <a:endParaRPr lang="en-US" altLang="zh-CN" sz="5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00E48514-D4EF-444F-BBA3-609FE00EF82C}"/>
              </a:ext>
            </a:extLst>
          </p:cNvPr>
          <p:cNvCxnSpPr>
            <a:cxnSpLocks/>
          </p:cNvCxnSpPr>
          <p:nvPr/>
        </p:nvCxnSpPr>
        <p:spPr>
          <a:xfrm>
            <a:off x="7038340" y="1988185"/>
            <a:ext cx="0" cy="3026286"/>
          </a:xfrm>
          <a:prstGeom prst="line">
            <a:avLst/>
          </a:prstGeom>
          <a:ln w="381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EEF03C9-1144-4829-A805-429686BF0E83}"/>
              </a:ext>
            </a:extLst>
          </p:cNvPr>
          <p:cNvSpPr txBox="1"/>
          <p:nvPr/>
        </p:nvSpPr>
        <p:spPr>
          <a:xfrm>
            <a:off x="7317850" y="4436909"/>
            <a:ext cx="646331" cy="12272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史铁生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C6A1F8F2-2347-47C0-8BD5-F3551FA72FA6}"/>
              </a:ext>
            </a:extLst>
          </p:cNvPr>
          <p:cNvCxnSpPr>
            <a:cxnSpLocks/>
          </p:cNvCxnSpPr>
          <p:nvPr/>
        </p:nvCxnSpPr>
        <p:spPr>
          <a:xfrm>
            <a:off x="5246431" y="1988185"/>
            <a:ext cx="0" cy="3026286"/>
          </a:xfrm>
          <a:prstGeom prst="line">
            <a:avLst/>
          </a:prstGeom>
          <a:ln w="381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xmlns="" id="{413878E4-61AC-4048-AA6D-6984214D8DD1}"/>
              </a:ext>
            </a:extLst>
          </p:cNvPr>
          <p:cNvCxnSpPr>
            <a:cxnSpLocks/>
          </p:cNvCxnSpPr>
          <p:nvPr/>
        </p:nvCxnSpPr>
        <p:spPr>
          <a:xfrm>
            <a:off x="7131746" y="1988185"/>
            <a:ext cx="0" cy="3026286"/>
          </a:xfrm>
          <a:prstGeom prst="line">
            <a:avLst/>
          </a:prstGeom>
          <a:ln w="381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9350243">
            <a:off x="61759" y="-191139"/>
            <a:ext cx="1572947" cy="1687111"/>
            <a:chOff x="2433499" y="-337854"/>
            <a:chExt cx="7295735" cy="78252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 rot="2249757" flipH="1">
            <a:off x="10559943" y="-227399"/>
            <a:ext cx="1572947" cy="1687111"/>
            <a:chOff x="2433499" y="-337854"/>
            <a:chExt cx="7295735" cy="78252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grpSp>
        <p:nvGrpSpPr>
          <p:cNvPr id="201" name="组合 200"/>
          <p:cNvGrpSpPr/>
          <p:nvPr/>
        </p:nvGrpSpPr>
        <p:grpSpPr>
          <a:xfrm>
            <a:off x="10015030" y="3077571"/>
            <a:ext cx="390802" cy="442011"/>
            <a:chOff x="4994016" y="4872552"/>
            <a:chExt cx="406393" cy="459645"/>
          </a:xfrm>
          <a:solidFill>
            <a:srgbClr val="FFFFFF"/>
          </a:solidFill>
          <a:effectLst/>
        </p:grpSpPr>
        <p:sp>
          <p:nvSpPr>
            <p:cNvPr id="202" name="Freeform 148"/>
            <p:cNvSpPr>
              <a:spLocks noEditPoints="1"/>
            </p:cNvSpPr>
            <p:nvPr/>
          </p:nvSpPr>
          <p:spPr bwMode="auto">
            <a:xfrm>
              <a:off x="5049136" y="4872552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" name="组合 204"/>
          <p:cNvGrpSpPr>
            <a:grpSpLocks noChangeAspect="1"/>
          </p:cNvGrpSpPr>
          <p:nvPr/>
        </p:nvGrpSpPr>
        <p:grpSpPr>
          <a:xfrm>
            <a:off x="8536776" y="2277636"/>
            <a:ext cx="327377" cy="324000"/>
            <a:chOff x="6967126" y="4092464"/>
            <a:chExt cx="453105" cy="448433"/>
          </a:xfrm>
          <a:solidFill>
            <a:srgbClr val="FFFFFF"/>
          </a:solidFill>
          <a:effectLst/>
        </p:grpSpPr>
        <p:sp>
          <p:nvSpPr>
            <p:cNvPr id="206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" name="组合 210"/>
          <p:cNvGrpSpPr>
            <a:grpSpLocks noChangeAspect="1"/>
          </p:cNvGrpSpPr>
          <p:nvPr/>
        </p:nvGrpSpPr>
        <p:grpSpPr>
          <a:xfrm>
            <a:off x="10068035" y="4793572"/>
            <a:ext cx="396000" cy="426157"/>
            <a:chOff x="7005429" y="4859473"/>
            <a:chExt cx="466184" cy="501686"/>
          </a:xfrm>
          <a:solidFill>
            <a:srgbClr val="FFFFFF"/>
          </a:solidFill>
          <a:effectLst/>
        </p:grpSpPr>
        <p:sp>
          <p:nvSpPr>
            <p:cNvPr id="212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3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4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8" name="文本框 241"/>
          <p:cNvSpPr txBox="1">
            <a:spLocks noChangeArrowheads="1"/>
          </p:cNvSpPr>
          <p:nvPr/>
        </p:nvSpPr>
        <p:spPr bwMode="auto">
          <a:xfrm>
            <a:off x="9528175" y="5538788"/>
            <a:ext cx="1319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姚体" panose="02010601030101010101" pitchFamily="2" charset="-122"/>
                <a:ea typeface="宋体" panose="02010600030101010101" pitchFamily="2" charset="-122"/>
                <a:cs typeface="+mn-cs"/>
              </a:rPr>
              <a:t>TEMPLATE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姚体" panose="02010601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0" name="文本框 243"/>
          <p:cNvSpPr txBox="1">
            <a:spLocks noChangeArrowheads="1"/>
          </p:cNvSpPr>
          <p:nvPr/>
        </p:nvSpPr>
        <p:spPr bwMode="auto">
          <a:xfrm>
            <a:off x="9537700" y="3790950"/>
            <a:ext cx="1319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姚体" panose="02010601030101010101" pitchFamily="2" charset="-122"/>
                <a:ea typeface="宋体" panose="02010600030101010101" pitchFamily="2" charset="-122"/>
                <a:cs typeface="+mn-cs"/>
              </a:rPr>
              <a:t>TEMPLATE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姚体" panose="02010601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21">
            <a:extLst>
              <a:ext uri="{FF2B5EF4-FFF2-40B4-BE49-F238E27FC236}">
                <a16:creationId xmlns:a16="http://schemas.microsoft.com/office/drawing/2014/main" xmlns="" id="{F355958F-F263-4940-9B25-330100FD8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18" y="523156"/>
            <a:ext cx="405431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9F8E4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  </a:t>
            </a:r>
            <a:r>
              <a:rPr lang="zh-CN" altLang="en-US" sz="5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形近字辨析</a:t>
            </a:r>
            <a:endParaRPr lang="es-ES" altLang="en-US" sz="5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0BC57BFF-2ED6-4BFB-A85B-6534FC17FBF7}"/>
              </a:ext>
            </a:extLst>
          </p:cNvPr>
          <p:cNvGrpSpPr/>
          <p:nvPr/>
        </p:nvGrpSpPr>
        <p:grpSpPr>
          <a:xfrm>
            <a:off x="2382746" y="1525511"/>
            <a:ext cx="3476127" cy="1991376"/>
            <a:chOff x="2382746" y="1525511"/>
            <a:chExt cx="3476127" cy="1991376"/>
          </a:xfrm>
        </p:grpSpPr>
        <p:sp>
          <p:nvSpPr>
            <p:cNvPr id="10" name="左大括号 9">
              <a:extLst>
                <a:ext uri="{FF2B5EF4-FFF2-40B4-BE49-F238E27FC236}">
                  <a16:creationId xmlns:a16="http://schemas.microsoft.com/office/drawing/2014/main" xmlns="" id="{172AA92C-1298-4F09-AD53-F24FF244E46B}"/>
                </a:ext>
              </a:extLst>
            </p:cNvPr>
            <p:cNvSpPr/>
            <p:nvPr/>
          </p:nvSpPr>
          <p:spPr>
            <a:xfrm>
              <a:off x="2382746" y="1561771"/>
              <a:ext cx="222802" cy="1955116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E01A7FFF-814D-4C03-8D6D-41DC93781E6B}"/>
                </a:ext>
              </a:extLst>
            </p:cNvPr>
            <p:cNvSpPr txBox="1"/>
            <p:nvPr/>
          </p:nvSpPr>
          <p:spPr>
            <a:xfrm>
              <a:off x="2658553" y="1525511"/>
              <a:ext cx="320032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dirty="0">
                  <a:latin typeface="楷体" panose="02010609060101010101" pitchFamily="49" charset="-122"/>
                  <a:ea typeface="楷体" panose="02010609060101010101" pitchFamily="49" charset="-122"/>
                </a:rPr>
                <a:t>悴（ ）憔悴</a:t>
              </a:r>
              <a:endParaRPr lang="en-US" altLang="zh-CN" sz="3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lang="en-US" altLang="zh-CN" sz="3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lang="en-US" altLang="zh-CN" sz="3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3000" dirty="0">
                  <a:latin typeface="楷体" panose="02010609060101010101" pitchFamily="49" charset="-122"/>
                  <a:ea typeface="楷体" panose="02010609060101010101" pitchFamily="49" charset="-122"/>
                </a:rPr>
                <a:t>粹（ ）精粹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C8DC2369-C1F0-4E34-924D-AED266E02393}"/>
              </a:ext>
            </a:extLst>
          </p:cNvPr>
          <p:cNvGrpSpPr/>
          <p:nvPr/>
        </p:nvGrpSpPr>
        <p:grpSpPr>
          <a:xfrm>
            <a:off x="2240178" y="3835810"/>
            <a:ext cx="3476127" cy="1991376"/>
            <a:chOff x="2382746" y="1525511"/>
            <a:chExt cx="3476127" cy="1991376"/>
          </a:xfrm>
        </p:grpSpPr>
        <p:sp>
          <p:nvSpPr>
            <p:cNvPr id="41" name="左大括号 40">
              <a:extLst>
                <a:ext uri="{FF2B5EF4-FFF2-40B4-BE49-F238E27FC236}">
                  <a16:creationId xmlns:a16="http://schemas.microsoft.com/office/drawing/2014/main" xmlns="" id="{FDAEAB64-E024-4E81-9513-E5289B30CDC1}"/>
                </a:ext>
              </a:extLst>
            </p:cNvPr>
            <p:cNvSpPr/>
            <p:nvPr/>
          </p:nvSpPr>
          <p:spPr>
            <a:xfrm>
              <a:off x="2382746" y="1561771"/>
              <a:ext cx="222802" cy="1955116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xmlns="" id="{DE08DD55-EECA-4D6A-84F2-D843999C9721}"/>
                </a:ext>
              </a:extLst>
            </p:cNvPr>
            <p:cNvSpPr txBox="1"/>
            <p:nvPr/>
          </p:nvSpPr>
          <p:spPr>
            <a:xfrm>
              <a:off x="2658553" y="1525511"/>
              <a:ext cx="320032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dirty="0">
                  <a:latin typeface="楷体" panose="02010609060101010101" pitchFamily="49" charset="-122"/>
                  <a:ea typeface="楷体" panose="02010609060101010101" pitchFamily="49" charset="-122"/>
                </a:rPr>
                <a:t>谣（ ）歌谣</a:t>
              </a:r>
              <a:endParaRPr lang="en-US" altLang="zh-CN" sz="3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lang="en-US" altLang="zh-CN" sz="3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lang="en-US" altLang="zh-CN" sz="3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3000" dirty="0">
                  <a:latin typeface="楷体" panose="02010609060101010101" pitchFamily="49" charset="-122"/>
                  <a:ea typeface="楷体" panose="02010609060101010101" pitchFamily="49" charset="-122"/>
                </a:rPr>
                <a:t>徭（ ）徭役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xmlns="" id="{D7C05338-5F24-444D-9E49-5079C13BB1BC}"/>
              </a:ext>
            </a:extLst>
          </p:cNvPr>
          <p:cNvGrpSpPr/>
          <p:nvPr/>
        </p:nvGrpSpPr>
        <p:grpSpPr>
          <a:xfrm>
            <a:off x="6198888" y="1376110"/>
            <a:ext cx="3476127" cy="1991376"/>
            <a:chOff x="2382746" y="1525511"/>
            <a:chExt cx="3476127" cy="1991376"/>
          </a:xfrm>
        </p:grpSpPr>
        <p:sp>
          <p:nvSpPr>
            <p:cNvPr id="44" name="左大括号 43">
              <a:extLst>
                <a:ext uri="{FF2B5EF4-FFF2-40B4-BE49-F238E27FC236}">
                  <a16:creationId xmlns:a16="http://schemas.microsoft.com/office/drawing/2014/main" xmlns="" id="{C8F2FDF3-BAAF-4800-A572-111D00D79552}"/>
                </a:ext>
              </a:extLst>
            </p:cNvPr>
            <p:cNvSpPr/>
            <p:nvPr/>
          </p:nvSpPr>
          <p:spPr>
            <a:xfrm>
              <a:off x="2382746" y="1561771"/>
              <a:ext cx="222802" cy="1955116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xmlns="" id="{85B85EDD-801D-4A99-BE5A-46943E3B4D8C}"/>
                </a:ext>
              </a:extLst>
            </p:cNvPr>
            <p:cNvSpPr txBox="1"/>
            <p:nvPr/>
          </p:nvSpPr>
          <p:spPr>
            <a:xfrm>
              <a:off x="2658553" y="1525511"/>
              <a:ext cx="320032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dirty="0">
                  <a:latin typeface="楷体" panose="02010609060101010101" pitchFamily="49" charset="-122"/>
                  <a:ea typeface="楷体" panose="02010609060101010101" pitchFamily="49" charset="-122"/>
                </a:rPr>
                <a:t>捶（ ）捶打</a:t>
              </a:r>
              <a:endParaRPr lang="en-US" altLang="zh-CN" sz="3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lang="en-US" altLang="zh-CN" sz="3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lang="en-US" altLang="zh-CN" sz="3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3000" dirty="0">
                  <a:latin typeface="楷体" panose="02010609060101010101" pitchFamily="49" charset="-122"/>
                  <a:ea typeface="楷体" panose="02010609060101010101" pitchFamily="49" charset="-122"/>
                </a:rPr>
                <a:t>锤（ ）铁锤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xmlns="" id="{BD58EE39-C6A3-4221-8486-789B2590D766}"/>
              </a:ext>
            </a:extLst>
          </p:cNvPr>
          <p:cNvGrpSpPr/>
          <p:nvPr/>
        </p:nvGrpSpPr>
        <p:grpSpPr>
          <a:xfrm>
            <a:off x="6096000" y="3667202"/>
            <a:ext cx="3476127" cy="1991376"/>
            <a:chOff x="2382746" y="1525511"/>
            <a:chExt cx="3476127" cy="1991376"/>
          </a:xfrm>
        </p:grpSpPr>
        <p:sp>
          <p:nvSpPr>
            <p:cNvPr id="47" name="左大括号 46">
              <a:extLst>
                <a:ext uri="{FF2B5EF4-FFF2-40B4-BE49-F238E27FC236}">
                  <a16:creationId xmlns:a16="http://schemas.microsoft.com/office/drawing/2014/main" xmlns="" id="{CDC98370-D662-4B1E-B6C1-F4354B77D637}"/>
                </a:ext>
              </a:extLst>
            </p:cNvPr>
            <p:cNvSpPr/>
            <p:nvPr/>
          </p:nvSpPr>
          <p:spPr>
            <a:xfrm>
              <a:off x="2382746" y="1561771"/>
              <a:ext cx="222802" cy="1955116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xmlns="" id="{B069D3A7-18B5-48D5-A103-41013AB5FC13}"/>
                </a:ext>
              </a:extLst>
            </p:cNvPr>
            <p:cNvSpPr txBox="1"/>
            <p:nvPr/>
          </p:nvSpPr>
          <p:spPr>
            <a:xfrm>
              <a:off x="2658553" y="1525511"/>
              <a:ext cx="320032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dirty="0">
                  <a:latin typeface="楷体" panose="02010609060101010101" pitchFamily="49" charset="-122"/>
                  <a:ea typeface="楷体" panose="02010609060101010101" pitchFamily="49" charset="-122"/>
                </a:rPr>
                <a:t>覆（ ）翻来覆去</a:t>
              </a:r>
              <a:endParaRPr lang="en-US" altLang="zh-CN" sz="3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lang="en-US" altLang="zh-CN" sz="3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lang="en-US" altLang="zh-CN" sz="3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3000" dirty="0">
                  <a:latin typeface="楷体" panose="02010609060101010101" pitchFamily="49" charset="-122"/>
                  <a:ea typeface="楷体" panose="02010609060101010101" pitchFamily="49" charset="-122"/>
                </a:rPr>
                <a:t>履（ ）西装革履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266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9350243">
            <a:off x="61759" y="-191139"/>
            <a:ext cx="1572947" cy="1687111"/>
            <a:chOff x="2433499" y="-337854"/>
            <a:chExt cx="7295735" cy="78252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 rot="2249757" flipH="1">
            <a:off x="10559943" y="-227399"/>
            <a:ext cx="1572947" cy="1687111"/>
            <a:chOff x="2433499" y="-337854"/>
            <a:chExt cx="7295735" cy="78252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grpSp>
        <p:nvGrpSpPr>
          <p:cNvPr id="201" name="组合 200"/>
          <p:cNvGrpSpPr/>
          <p:nvPr/>
        </p:nvGrpSpPr>
        <p:grpSpPr>
          <a:xfrm>
            <a:off x="10015030" y="3077571"/>
            <a:ext cx="390802" cy="442011"/>
            <a:chOff x="4994016" y="4872552"/>
            <a:chExt cx="406393" cy="459645"/>
          </a:xfrm>
          <a:solidFill>
            <a:srgbClr val="FFFFFF"/>
          </a:solidFill>
          <a:effectLst/>
        </p:grpSpPr>
        <p:sp>
          <p:nvSpPr>
            <p:cNvPr id="202" name="Freeform 148"/>
            <p:cNvSpPr>
              <a:spLocks noEditPoints="1"/>
            </p:cNvSpPr>
            <p:nvPr/>
          </p:nvSpPr>
          <p:spPr bwMode="auto">
            <a:xfrm>
              <a:off x="5049136" y="4872552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" name="组合 204"/>
          <p:cNvGrpSpPr>
            <a:grpSpLocks noChangeAspect="1"/>
          </p:cNvGrpSpPr>
          <p:nvPr/>
        </p:nvGrpSpPr>
        <p:grpSpPr>
          <a:xfrm>
            <a:off x="8536776" y="2277636"/>
            <a:ext cx="327377" cy="324000"/>
            <a:chOff x="6967126" y="4092464"/>
            <a:chExt cx="453105" cy="448433"/>
          </a:xfrm>
          <a:solidFill>
            <a:srgbClr val="FFFFFF"/>
          </a:solidFill>
          <a:effectLst/>
        </p:grpSpPr>
        <p:sp>
          <p:nvSpPr>
            <p:cNvPr id="206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" name="组合 210"/>
          <p:cNvGrpSpPr>
            <a:grpSpLocks noChangeAspect="1"/>
          </p:cNvGrpSpPr>
          <p:nvPr/>
        </p:nvGrpSpPr>
        <p:grpSpPr>
          <a:xfrm>
            <a:off x="10068035" y="4793572"/>
            <a:ext cx="396000" cy="426157"/>
            <a:chOff x="7005429" y="4859473"/>
            <a:chExt cx="466184" cy="501686"/>
          </a:xfrm>
          <a:solidFill>
            <a:srgbClr val="FFFFFF"/>
          </a:solidFill>
          <a:effectLst/>
        </p:grpSpPr>
        <p:sp>
          <p:nvSpPr>
            <p:cNvPr id="212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3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4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8" name="文本框 241"/>
          <p:cNvSpPr txBox="1">
            <a:spLocks noChangeArrowheads="1"/>
          </p:cNvSpPr>
          <p:nvPr/>
        </p:nvSpPr>
        <p:spPr bwMode="auto">
          <a:xfrm>
            <a:off x="9528175" y="5538788"/>
            <a:ext cx="1319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姚体" panose="02010601030101010101" pitchFamily="2" charset="-122"/>
                <a:ea typeface="宋体" panose="02010600030101010101" pitchFamily="2" charset="-122"/>
                <a:cs typeface="+mn-cs"/>
              </a:rPr>
              <a:t>TEMPLATE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姚体" panose="02010601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0" name="文本框 243"/>
          <p:cNvSpPr txBox="1">
            <a:spLocks noChangeArrowheads="1"/>
          </p:cNvSpPr>
          <p:nvPr/>
        </p:nvSpPr>
        <p:spPr bwMode="auto">
          <a:xfrm>
            <a:off x="9537700" y="3790950"/>
            <a:ext cx="1319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姚体" panose="02010601030101010101" pitchFamily="2" charset="-122"/>
                <a:ea typeface="宋体" panose="02010600030101010101" pitchFamily="2" charset="-122"/>
                <a:cs typeface="+mn-cs"/>
              </a:rPr>
              <a:t>TEMPLATE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姚体" panose="02010601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21">
            <a:extLst>
              <a:ext uri="{FF2B5EF4-FFF2-40B4-BE49-F238E27FC236}">
                <a16:creationId xmlns:a16="http://schemas.microsoft.com/office/drawing/2014/main" xmlns="" id="{F355958F-F263-4940-9B25-330100FD8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713" y="142782"/>
            <a:ext cx="340990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  </a:t>
            </a:r>
            <a:r>
              <a:rPr lang="zh-CN" altLang="en-US" sz="50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词义解释</a:t>
            </a:r>
            <a:endParaRPr lang="es-ES" altLang="en-US" sz="50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</p:txBody>
      </p:sp>
      <p:sp>
        <p:nvSpPr>
          <p:cNvPr id="11" name="文本框 21">
            <a:extLst>
              <a:ext uri="{FF2B5EF4-FFF2-40B4-BE49-F238E27FC236}">
                <a16:creationId xmlns:a16="http://schemas.microsoft.com/office/drawing/2014/main" xmlns="" id="{FF81180B-9F4D-4695-984E-2054F61D4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757" y="1142567"/>
            <a:ext cx="10071988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暴怒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：极端愤怒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沉寂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：十分寂静。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侍弄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：经营照管（庄稼、家禽、家畜等）文中指养花。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翻来覆去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：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1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、来回翻身；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2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、一次又一次。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央求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：恳求。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喜出望外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：遇到出乎意料的喜事而特别高兴。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絮絮叨叨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：形容说话烦琐啰嗦。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诀别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：分别（多指不易再见的离别）。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淡雅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：素净雅致、素淡典雅。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高洁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：高尚纯洁。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烂漫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：颜色鲜明而美丽。</a:t>
            </a:r>
            <a:endParaRPr lang="es-ES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437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9350243">
            <a:off x="61759" y="-191139"/>
            <a:ext cx="1572947" cy="1687111"/>
            <a:chOff x="2433499" y="-337854"/>
            <a:chExt cx="7295735" cy="78252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 rot="2249757" flipH="1">
            <a:off x="10559943" y="-227399"/>
            <a:ext cx="1572947" cy="1687111"/>
            <a:chOff x="2433499" y="-337854"/>
            <a:chExt cx="7295735" cy="78252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grpSp>
        <p:nvGrpSpPr>
          <p:cNvPr id="201" name="组合 200"/>
          <p:cNvGrpSpPr/>
          <p:nvPr/>
        </p:nvGrpSpPr>
        <p:grpSpPr>
          <a:xfrm>
            <a:off x="10015030" y="3077571"/>
            <a:ext cx="390802" cy="442011"/>
            <a:chOff x="4994016" y="4872552"/>
            <a:chExt cx="406393" cy="459645"/>
          </a:xfrm>
          <a:solidFill>
            <a:srgbClr val="FFFFFF"/>
          </a:solidFill>
          <a:effectLst/>
        </p:grpSpPr>
        <p:sp>
          <p:nvSpPr>
            <p:cNvPr id="202" name="Freeform 148"/>
            <p:cNvSpPr>
              <a:spLocks noEditPoints="1"/>
            </p:cNvSpPr>
            <p:nvPr/>
          </p:nvSpPr>
          <p:spPr bwMode="auto">
            <a:xfrm>
              <a:off x="5049136" y="4872552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" name="组合 204"/>
          <p:cNvGrpSpPr>
            <a:grpSpLocks noChangeAspect="1"/>
          </p:cNvGrpSpPr>
          <p:nvPr/>
        </p:nvGrpSpPr>
        <p:grpSpPr>
          <a:xfrm>
            <a:off x="8536776" y="2277636"/>
            <a:ext cx="327377" cy="324000"/>
            <a:chOff x="6967126" y="4092464"/>
            <a:chExt cx="453105" cy="448433"/>
          </a:xfrm>
          <a:solidFill>
            <a:srgbClr val="FFFFFF"/>
          </a:solidFill>
          <a:effectLst/>
        </p:grpSpPr>
        <p:sp>
          <p:nvSpPr>
            <p:cNvPr id="206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" name="组合 210"/>
          <p:cNvGrpSpPr>
            <a:grpSpLocks noChangeAspect="1"/>
          </p:cNvGrpSpPr>
          <p:nvPr/>
        </p:nvGrpSpPr>
        <p:grpSpPr>
          <a:xfrm>
            <a:off x="10068035" y="4793572"/>
            <a:ext cx="396000" cy="426157"/>
            <a:chOff x="7005429" y="4859473"/>
            <a:chExt cx="466184" cy="501686"/>
          </a:xfrm>
          <a:solidFill>
            <a:srgbClr val="FFFFFF"/>
          </a:solidFill>
          <a:effectLst/>
        </p:grpSpPr>
        <p:sp>
          <p:nvSpPr>
            <p:cNvPr id="212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3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4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8" name="文本框 241"/>
          <p:cNvSpPr txBox="1">
            <a:spLocks noChangeArrowheads="1"/>
          </p:cNvSpPr>
          <p:nvPr/>
        </p:nvSpPr>
        <p:spPr bwMode="auto">
          <a:xfrm>
            <a:off x="9528175" y="5538788"/>
            <a:ext cx="1319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姚体" panose="02010601030101010101" pitchFamily="2" charset="-122"/>
                <a:ea typeface="宋体" panose="02010600030101010101" pitchFamily="2" charset="-122"/>
                <a:cs typeface="+mn-cs"/>
              </a:rPr>
              <a:t>TEMPLATE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姚体" panose="02010601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0" name="文本框 243"/>
          <p:cNvSpPr txBox="1">
            <a:spLocks noChangeArrowheads="1"/>
          </p:cNvSpPr>
          <p:nvPr/>
        </p:nvSpPr>
        <p:spPr bwMode="auto">
          <a:xfrm>
            <a:off x="9537700" y="3790950"/>
            <a:ext cx="1319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姚体" panose="02010601030101010101" pitchFamily="2" charset="-122"/>
                <a:ea typeface="宋体" panose="02010600030101010101" pitchFamily="2" charset="-122"/>
                <a:cs typeface="+mn-cs"/>
              </a:rPr>
              <a:t>TEMPLATE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姚体" panose="02010601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21">
            <a:extLst>
              <a:ext uri="{FF2B5EF4-FFF2-40B4-BE49-F238E27FC236}">
                <a16:creationId xmlns:a16="http://schemas.microsoft.com/office/drawing/2014/main" xmlns="" id="{F355958F-F263-4940-9B25-330100FD8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713" y="142782"/>
            <a:ext cx="340990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  </a:t>
            </a:r>
            <a:r>
              <a:rPr lang="zh-CN" altLang="en-US" sz="50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词语辨析</a:t>
            </a:r>
            <a:endParaRPr lang="es-ES" altLang="en-US" sz="50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</p:txBody>
      </p:sp>
      <p:sp>
        <p:nvSpPr>
          <p:cNvPr id="11" name="文本框 21">
            <a:extLst>
              <a:ext uri="{FF2B5EF4-FFF2-40B4-BE49-F238E27FC236}">
                <a16:creationId xmlns:a16="http://schemas.microsoft.com/office/drawing/2014/main" xmlns="" id="{FF81180B-9F4D-4695-984E-2054F61D4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757" y="1142567"/>
            <a:ext cx="657423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诀别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——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分别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  <a:p>
            <a:endParaRPr lang="en-US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同：都有离别的意思。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异：“诀别”指不易再见的离别。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  <a:p>
            <a:r>
              <a:rPr lang="en-US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    “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分别”指还能再见的离别。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</p:txBody>
      </p:sp>
      <p:sp>
        <p:nvSpPr>
          <p:cNvPr id="10" name="文本框 21">
            <a:extLst>
              <a:ext uri="{FF2B5EF4-FFF2-40B4-BE49-F238E27FC236}">
                <a16:creationId xmlns:a16="http://schemas.microsoft.com/office/drawing/2014/main" xmlns="" id="{22AEF450-DDE2-4448-ABBF-3307364D4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757" y="3737487"/>
            <a:ext cx="884974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练习：</a:t>
            </a:r>
            <a:endParaRPr lang="en-US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1.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没想到，那次分别竟成了（  ），他们此生再未相见。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2.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暑假结束了，要返回城里上学了，我依依不舍地和这些纯朴的小伙伴（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）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89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41277" y="-1036398"/>
            <a:ext cx="8672037" cy="9581967"/>
            <a:chOff x="2433499" y="-2707497"/>
            <a:chExt cx="7308164" cy="80749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819305" y="-2707497"/>
              <a:ext cx="6521576" cy="585359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677061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44033" y="-1529949"/>
              <a:ext cx="6997630" cy="5532563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4956565" y="1712755"/>
            <a:ext cx="2393950" cy="22148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3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03</a:t>
            </a:r>
            <a:endParaRPr lang="zh-CN" altLang="en-US" sz="71400" b="1" dirty="0">
              <a:solidFill>
                <a:schemeClr val="bg1"/>
              </a:solidFill>
              <a:latin typeface="Kartika" panose="02020503030404060203" pitchFamily="18" charset="0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  <p:sp>
        <p:nvSpPr>
          <p:cNvPr id="13" name="文本框 21"/>
          <p:cNvSpPr>
            <a:spLocks noChangeArrowheads="1"/>
          </p:cNvSpPr>
          <p:nvPr/>
        </p:nvSpPr>
        <p:spPr bwMode="auto">
          <a:xfrm>
            <a:off x="4777799" y="3728696"/>
            <a:ext cx="29674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文本精读</a:t>
            </a:r>
            <a:endParaRPr lang="es-ES" altLang="zh-CN" sz="5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2908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79805" y="674370"/>
            <a:ext cx="10702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xmlns="" id="{88FA1EB6-9DFA-414D-8C25-421961E98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102078"/>
              </p:ext>
            </p:extLst>
          </p:nvPr>
        </p:nvGraphicFramePr>
        <p:xfrm>
          <a:off x="2495047" y="542684"/>
          <a:ext cx="7672440" cy="6035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097">
                  <a:extLst>
                    <a:ext uri="{9D8B030D-6E8A-4147-A177-3AD203B41FA5}">
                      <a16:colId xmlns:a16="http://schemas.microsoft.com/office/drawing/2014/main" xmlns="" val="3645918429"/>
                    </a:ext>
                  </a:extLst>
                </a:gridCol>
                <a:gridCol w="2951863">
                  <a:extLst>
                    <a:ext uri="{9D8B030D-6E8A-4147-A177-3AD203B41FA5}">
                      <a16:colId xmlns:a16="http://schemas.microsoft.com/office/drawing/2014/main" xmlns="" val="3060751165"/>
                    </a:ext>
                  </a:extLst>
                </a:gridCol>
                <a:gridCol w="2557480">
                  <a:extLst>
                    <a:ext uri="{9D8B030D-6E8A-4147-A177-3AD203B41FA5}">
                      <a16:colId xmlns:a16="http://schemas.microsoft.com/office/drawing/2014/main" xmlns="" val="3296619516"/>
                    </a:ext>
                  </a:extLst>
                </a:gridCol>
              </a:tblGrid>
              <a:tr h="112292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9107232"/>
                  </a:ext>
                </a:extLst>
              </a:tr>
              <a:tr h="491217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519747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79805" y="674370"/>
            <a:ext cx="10702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3" name="文本框 21">
            <a:extLst>
              <a:ext uri="{FF2B5EF4-FFF2-40B4-BE49-F238E27FC236}">
                <a16:creationId xmlns:a16="http://schemas.microsoft.com/office/drawing/2014/main" xmlns="" id="{B5C8CFA6-E960-4224-8FFA-2C5CB76E7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938" y="2949000"/>
            <a:ext cx="89322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一、再次浏览课文，概括文章主要内容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5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79805" y="674370"/>
            <a:ext cx="10702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xmlns="" id="{88FA1EB6-9DFA-414D-8C25-421961E98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639708"/>
              </p:ext>
            </p:extLst>
          </p:nvPr>
        </p:nvGraphicFramePr>
        <p:xfrm>
          <a:off x="2704597" y="228359"/>
          <a:ext cx="7672440" cy="6245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097">
                  <a:extLst>
                    <a:ext uri="{9D8B030D-6E8A-4147-A177-3AD203B41FA5}">
                      <a16:colId xmlns:a16="http://schemas.microsoft.com/office/drawing/2014/main" xmlns="" val="3645918429"/>
                    </a:ext>
                  </a:extLst>
                </a:gridCol>
                <a:gridCol w="2951863">
                  <a:extLst>
                    <a:ext uri="{9D8B030D-6E8A-4147-A177-3AD203B41FA5}">
                      <a16:colId xmlns:a16="http://schemas.microsoft.com/office/drawing/2014/main" xmlns="" val="3060751165"/>
                    </a:ext>
                  </a:extLst>
                </a:gridCol>
                <a:gridCol w="2557480">
                  <a:extLst>
                    <a:ext uri="{9D8B030D-6E8A-4147-A177-3AD203B41FA5}">
                      <a16:colId xmlns:a16="http://schemas.microsoft.com/office/drawing/2014/main" xmlns="" val="3296619516"/>
                    </a:ext>
                  </a:extLst>
                </a:gridCol>
              </a:tblGrid>
              <a:tr h="1333741">
                <a:tc>
                  <a:txBody>
                    <a:bodyPr/>
                    <a:lstStyle/>
                    <a:p>
                      <a:pPr algn="r"/>
                      <a:r>
                        <a:rPr lang="zh-CN" altLang="en-US" sz="3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人物</a:t>
                      </a:r>
                      <a:r>
                        <a:rPr lang="en-US" altLang="zh-CN" sz="3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    </a:t>
                      </a:r>
                    </a:p>
                    <a:p>
                      <a:r>
                        <a:rPr lang="zh-CN" altLang="en-US" sz="3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情节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31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3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母亲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31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3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“我”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9107232"/>
                  </a:ext>
                </a:extLst>
              </a:tr>
              <a:tr h="1637392">
                <a:tc>
                  <a:txBody>
                    <a:bodyPr/>
                    <a:lstStyle/>
                    <a:p>
                      <a:pPr algn="ctr"/>
                      <a:endParaRPr lang="en-US" altLang="zh-CN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31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第一次看花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51974700"/>
                  </a:ext>
                </a:extLst>
              </a:tr>
              <a:tr h="1637392">
                <a:tc>
                  <a:txBody>
                    <a:bodyPr/>
                    <a:lstStyle/>
                    <a:p>
                      <a:pPr algn="ctr"/>
                      <a:endParaRPr lang="en-US" altLang="zh-CN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31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第二次看花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5629631"/>
                  </a:ext>
                </a:extLst>
              </a:tr>
              <a:tr h="1637392">
                <a:tc>
                  <a:txBody>
                    <a:bodyPr/>
                    <a:lstStyle/>
                    <a:p>
                      <a:pPr algn="ctr"/>
                      <a:endParaRPr lang="en-US" altLang="zh-CN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31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第三次看花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31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9600188"/>
                  </a:ext>
                </a:extLst>
              </a:tr>
            </a:tbl>
          </a:graphicData>
        </a:graphic>
      </p:graphicFrame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B4CA60DB-FF7F-4C13-B132-D872BB0D470F}"/>
              </a:ext>
            </a:extLst>
          </p:cNvPr>
          <p:cNvCxnSpPr/>
          <p:nvPr/>
        </p:nvCxnSpPr>
        <p:spPr>
          <a:xfrm>
            <a:off x="2724150" y="285750"/>
            <a:ext cx="2133600" cy="1057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47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79805" y="674370"/>
            <a:ext cx="10702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3" name="文本框 21">
            <a:extLst>
              <a:ext uri="{FF2B5EF4-FFF2-40B4-BE49-F238E27FC236}">
                <a16:creationId xmlns:a16="http://schemas.microsoft.com/office/drawing/2014/main" xmlns="" id="{B5C8CFA6-E960-4224-8FFA-2C5CB76E7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388" y="2863275"/>
            <a:ext cx="94468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二、圈划表现“我”脾气暴怒无常的句子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184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FBD2C2"/>
            </a:gs>
            <a:gs pos="0">
              <a:srgbClr val="FFFFFF"/>
            </a:gs>
            <a:gs pos="45000">
              <a:srgbClr val="FEC820"/>
            </a:gs>
            <a:gs pos="66000">
              <a:srgbClr val="FFA93D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9350243">
            <a:off x="61759" y="-191139"/>
            <a:ext cx="1572947" cy="1687111"/>
            <a:chOff x="2433499" y="-337854"/>
            <a:chExt cx="7295735" cy="78252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 rot="2249757" flipH="1">
            <a:off x="10559943" y="-227399"/>
            <a:ext cx="1572947" cy="1687111"/>
            <a:chOff x="2433499" y="-337854"/>
            <a:chExt cx="7295735" cy="78252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sp>
        <p:nvSpPr>
          <p:cNvPr id="12" name="Text Box 4">
            <a:extLst>
              <a:ext uri="{FF2B5EF4-FFF2-40B4-BE49-F238E27FC236}">
                <a16:creationId xmlns:a16="http://schemas.microsoft.com/office/drawing/2014/main" xmlns="" id="{FBFAF815-F16C-4325-9BDD-CCEB39E18737}"/>
              </a:ext>
            </a:extLst>
          </p:cNvPr>
          <p:cNvSpPr txBox="1"/>
          <p:nvPr/>
        </p:nvSpPr>
        <p:spPr>
          <a:xfrm>
            <a:off x="1348321" y="816016"/>
            <a:ext cx="9400509" cy="51475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双腿瘫痪后，我的脾气变得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暴怒无常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1.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望着望着天上北归的雁阵，我会突然把面前的玻璃砸碎；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  <a:p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2.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听着听着李谷一甜美的歌声，我会猛地把手边的东西摔向四周的墙壁。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  <a:p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3.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“不，我不去！”我狠命地捶打这两条可恨的腿，喊着，“我可活什么劲儿！”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3380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9350243">
            <a:off x="61759" y="-191139"/>
            <a:ext cx="1572947" cy="1687111"/>
            <a:chOff x="2433499" y="-337854"/>
            <a:chExt cx="7295735" cy="78252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 rot="2249757" flipH="1">
            <a:off x="10559943" y="-227399"/>
            <a:ext cx="1572947" cy="1687111"/>
            <a:chOff x="2433499" y="-337854"/>
            <a:chExt cx="7295735" cy="78252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grpSp>
        <p:nvGrpSpPr>
          <p:cNvPr id="201" name="组合 200"/>
          <p:cNvGrpSpPr/>
          <p:nvPr/>
        </p:nvGrpSpPr>
        <p:grpSpPr>
          <a:xfrm>
            <a:off x="10015030" y="3077571"/>
            <a:ext cx="390802" cy="442011"/>
            <a:chOff x="4994016" y="4872552"/>
            <a:chExt cx="406393" cy="459645"/>
          </a:xfrm>
          <a:solidFill>
            <a:srgbClr val="FFFFFF"/>
          </a:solidFill>
          <a:effectLst/>
        </p:grpSpPr>
        <p:sp>
          <p:nvSpPr>
            <p:cNvPr id="202" name="Freeform 148"/>
            <p:cNvSpPr>
              <a:spLocks noEditPoints="1"/>
            </p:cNvSpPr>
            <p:nvPr/>
          </p:nvSpPr>
          <p:spPr bwMode="auto">
            <a:xfrm>
              <a:off x="5049136" y="4872552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" name="组合 204"/>
          <p:cNvGrpSpPr>
            <a:grpSpLocks noChangeAspect="1"/>
          </p:cNvGrpSpPr>
          <p:nvPr/>
        </p:nvGrpSpPr>
        <p:grpSpPr>
          <a:xfrm>
            <a:off x="8536776" y="2277636"/>
            <a:ext cx="327377" cy="324000"/>
            <a:chOff x="6967126" y="4092464"/>
            <a:chExt cx="453105" cy="448433"/>
          </a:xfrm>
          <a:solidFill>
            <a:srgbClr val="FFFFFF"/>
          </a:solidFill>
          <a:effectLst/>
        </p:grpSpPr>
        <p:sp>
          <p:nvSpPr>
            <p:cNvPr id="206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" name="组合 210"/>
          <p:cNvGrpSpPr>
            <a:grpSpLocks noChangeAspect="1"/>
          </p:cNvGrpSpPr>
          <p:nvPr/>
        </p:nvGrpSpPr>
        <p:grpSpPr>
          <a:xfrm>
            <a:off x="10068035" y="4793572"/>
            <a:ext cx="396000" cy="426157"/>
            <a:chOff x="7005429" y="4859473"/>
            <a:chExt cx="466184" cy="501686"/>
          </a:xfrm>
          <a:solidFill>
            <a:srgbClr val="FFFFFF"/>
          </a:solidFill>
          <a:effectLst/>
        </p:grpSpPr>
        <p:sp>
          <p:nvSpPr>
            <p:cNvPr id="212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3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4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8" name="文本框 241"/>
          <p:cNvSpPr txBox="1">
            <a:spLocks noChangeArrowheads="1"/>
          </p:cNvSpPr>
          <p:nvPr/>
        </p:nvSpPr>
        <p:spPr bwMode="auto">
          <a:xfrm>
            <a:off x="9528175" y="5538788"/>
            <a:ext cx="1319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姚体" panose="02010601030101010101" pitchFamily="2" charset="-122"/>
                <a:ea typeface="宋体" panose="02010600030101010101" pitchFamily="2" charset="-122"/>
                <a:cs typeface="+mn-cs"/>
              </a:rPr>
              <a:t>TEMPLATE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姚体" panose="02010601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0" name="文本框 243"/>
          <p:cNvSpPr txBox="1">
            <a:spLocks noChangeArrowheads="1"/>
          </p:cNvSpPr>
          <p:nvPr/>
        </p:nvSpPr>
        <p:spPr bwMode="auto">
          <a:xfrm>
            <a:off x="9537700" y="3790950"/>
            <a:ext cx="1319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姚体" panose="02010601030101010101" pitchFamily="2" charset="-122"/>
                <a:ea typeface="宋体" panose="02010600030101010101" pitchFamily="2" charset="-122"/>
                <a:cs typeface="+mn-cs"/>
              </a:rPr>
              <a:t>TEMPLATE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姚体" panose="02010601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21">
            <a:extLst>
              <a:ext uri="{FF2B5EF4-FFF2-40B4-BE49-F238E27FC236}">
                <a16:creationId xmlns:a16="http://schemas.microsoft.com/office/drawing/2014/main" xmlns="" id="{F355958F-F263-4940-9B25-330100FD8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904" y="341564"/>
            <a:ext cx="340990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9F8E4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  </a:t>
            </a:r>
            <a:r>
              <a:rPr lang="zh-CN" altLang="en-US" sz="5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细节描写</a:t>
            </a:r>
            <a:endParaRPr lang="es-ES" altLang="en-US" sz="5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xmlns="" id="{597A7CEF-608A-4C90-9E42-B504F955C61C}"/>
              </a:ext>
            </a:extLst>
          </p:cNvPr>
          <p:cNvSpPr txBox="1"/>
          <p:nvPr/>
        </p:nvSpPr>
        <p:spPr>
          <a:xfrm>
            <a:off x="1709413" y="1326364"/>
            <a:ext cx="861336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细节描写是指抓住生活中的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细微而又具体的典型情节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，加以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生动细致的描绘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，它具体渗透在对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人物、景物或场面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描写之中。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F10DD3AE-1A3B-4702-A4F6-EFE744B8EB25}"/>
              </a:ext>
            </a:extLst>
          </p:cNvPr>
          <p:cNvGrpSpPr/>
          <p:nvPr/>
        </p:nvGrpSpPr>
        <p:grpSpPr>
          <a:xfrm>
            <a:off x="2065182" y="2601636"/>
            <a:ext cx="6303594" cy="3470631"/>
            <a:chOff x="785147" y="2806527"/>
            <a:chExt cx="6303594" cy="3470631"/>
          </a:xfrm>
        </p:grpSpPr>
        <p:sp>
          <p:nvSpPr>
            <p:cNvPr id="16" name="文本框 21">
              <a:extLst>
                <a:ext uri="{FF2B5EF4-FFF2-40B4-BE49-F238E27FC236}">
                  <a16:creationId xmlns:a16="http://schemas.microsoft.com/office/drawing/2014/main" xmlns="" id="{BE9AB142-0694-404B-B8F6-9908F1A18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47" y="4104006"/>
              <a:ext cx="3409908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000" b="1" dirty="0">
                  <a:solidFill>
                    <a:srgbClr val="F9F8E4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Kartika" panose="02020503030404060203" pitchFamily="18" charset="0"/>
                  <a:sym typeface="Calibri" panose="020F0502020204030204" pitchFamily="34" charset="0"/>
                </a:rPr>
                <a:t>  </a:t>
              </a:r>
              <a:r>
                <a:rPr lang="zh-CN" altLang="en-US" sz="5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Kartika" panose="02020503030404060203" pitchFamily="18" charset="0"/>
                  <a:sym typeface="Calibri" panose="020F0502020204030204" pitchFamily="34" charset="0"/>
                </a:rPr>
                <a:t>细节描写</a:t>
              </a:r>
              <a:endParaRPr lang="es-ES" altLang="en-US" sz="5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endParaRPr>
            </a:p>
          </p:txBody>
        </p:sp>
        <p:sp>
          <p:nvSpPr>
            <p:cNvPr id="17" name="左大括号 16">
              <a:extLst>
                <a:ext uri="{FF2B5EF4-FFF2-40B4-BE49-F238E27FC236}">
                  <a16:creationId xmlns:a16="http://schemas.microsoft.com/office/drawing/2014/main" xmlns="" id="{D6223C81-3174-4AA5-A919-DF48425278F9}"/>
                </a:ext>
              </a:extLst>
            </p:cNvPr>
            <p:cNvSpPr/>
            <p:nvPr/>
          </p:nvSpPr>
          <p:spPr>
            <a:xfrm>
              <a:off x="4177167" y="3021970"/>
              <a:ext cx="483971" cy="3092714"/>
            </a:xfrm>
            <a:prstGeom prst="lef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xmlns="" id="{4F799F8B-C05E-40B9-BB2B-2DA7EB319A18}"/>
                </a:ext>
              </a:extLst>
            </p:cNvPr>
            <p:cNvSpPr txBox="1"/>
            <p:nvPr/>
          </p:nvSpPr>
          <p:spPr>
            <a:xfrm>
              <a:off x="4754909" y="2806527"/>
              <a:ext cx="23050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外貌描写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xmlns="" id="{58184E45-6116-4A35-A62C-178BE52DA440}"/>
                </a:ext>
              </a:extLst>
            </p:cNvPr>
            <p:cNvSpPr txBox="1"/>
            <p:nvPr/>
          </p:nvSpPr>
          <p:spPr>
            <a:xfrm>
              <a:off x="4754909" y="3409977"/>
              <a:ext cx="23050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神态描写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xmlns="" id="{CA8DD7A4-156A-4B5E-AFE3-406170C72085}"/>
                </a:ext>
              </a:extLst>
            </p:cNvPr>
            <p:cNvSpPr txBox="1"/>
            <p:nvPr/>
          </p:nvSpPr>
          <p:spPr>
            <a:xfrm>
              <a:off x="4754909" y="4053846"/>
              <a:ext cx="23050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动作描写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xmlns="" id="{3AEFB83A-EF53-48E2-9A27-C6A8A24D3F9E}"/>
                </a:ext>
              </a:extLst>
            </p:cNvPr>
            <p:cNvSpPr txBox="1"/>
            <p:nvPr/>
          </p:nvSpPr>
          <p:spPr>
            <a:xfrm>
              <a:off x="4778825" y="4675410"/>
              <a:ext cx="23050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心理描写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xmlns="" id="{492273D6-03A3-423A-A670-8E51EB8F3FF1}"/>
                </a:ext>
              </a:extLst>
            </p:cNvPr>
            <p:cNvSpPr txBox="1"/>
            <p:nvPr/>
          </p:nvSpPr>
          <p:spPr>
            <a:xfrm>
              <a:off x="4778825" y="5307926"/>
              <a:ext cx="23050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语言描写</a:t>
              </a: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xmlns="" id="{BC1B7AEC-1662-473D-A872-D436E7C40A15}"/>
                </a:ext>
              </a:extLst>
            </p:cNvPr>
            <p:cNvSpPr txBox="1"/>
            <p:nvPr/>
          </p:nvSpPr>
          <p:spPr>
            <a:xfrm>
              <a:off x="4783691" y="5846271"/>
              <a:ext cx="23050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环境描写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58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9175224">
            <a:off x="-549638" y="-793705"/>
            <a:ext cx="7295735" cy="7825258"/>
            <a:chOff x="2433499" y="-337854"/>
            <a:chExt cx="7295735" cy="782525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-33504" y="2721935"/>
            <a:ext cx="4525645" cy="1198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方正姚体" panose="02010601030101010101" pitchFamily="2" charset="-122"/>
              </a:rPr>
              <a:t>                  </a:t>
            </a:r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charset="0"/>
                <a:ea typeface="方正姚体" panose="02010601030101010101" pitchFamily="2" charset="-122"/>
              </a:rPr>
              <a:t>  </a:t>
            </a:r>
            <a:r>
              <a:rPr lang="zh-CN" altLang="en-US" sz="7200" b="1" dirty="0">
                <a:solidFill>
                  <a:schemeClr val="tx1"/>
                </a:solidFill>
                <a:latin typeface="Bradley Hand ITC" panose="03070402050302030203" charset="0"/>
                <a:ea typeface="方正姚体" panose="02010601030101010101" pitchFamily="2" charset="-122"/>
              </a:rPr>
              <a:t>目录</a:t>
            </a:r>
            <a:endParaRPr lang="es-ES" altLang="en-US" sz="7200" b="1" dirty="0">
              <a:solidFill>
                <a:schemeClr val="tx1"/>
              </a:solidFill>
              <a:latin typeface="Bradley Hand ITC" panose="03070402050302030203" charset="0"/>
              <a:ea typeface="方正姚体" panose="02010601030101010101" pitchFamily="2" charset="-122"/>
              <a:cs typeface="Kalinga" panose="020B0502040204020203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l="15648" t="18171" r="13838" b="18996"/>
          <a:stretch>
            <a:fillRect/>
          </a:stretch>
        </p:blipFill>
        <p:spPr>
          <a:xfrm rot="19230839" flipH="1">
            <a:off x="7135457" y="756190"/>
            <a:ext cx="4123695" cy="32603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15723" t="16216" r="13141" b="16998"/>
          <a:stretch>
            <a:fillRect/>
          </a:stretch>
        </p:blipFill>
        <p:spPr>
          <a:xfrm rot="2369328">
            <a:off x="6854475" y="1769529"/>
            <a:ext cx="4297867" cy="3562047"/>
          </a:xfrm>
          <a:custGeom>
            <a:avLst/>
            <a:gdLst>
              <a:gd name="connsiteX0" fmla="*/ 0 w 6438378"/>
              <a:gd name="connsiteY0" fmla="*/ 4622908 h 5336088"/>
              <a:gd name="connsiteX1" fmla="*/ 3138082 w 6438378"/>
              <a:gd name="connsiteY1" fmla="*/ 0 h 5336088"/>
              <a:gd name="connsiteX2" fmla="*/ 6438378 w 6438378"/>
              <a:gd name="connsiteY2" fmla="*/ 0 h 5336088"/>
              <a:gd name="connsiteX3" fmla="*/ 6438378 w 6438378"/>
              <a:gd name="connsiteY3" fmla="*/ 854141 h 5336088"/>
              <a:gd name="connsiteX4" fmla="*/ 1025471 w 6438378"/>
              <a:gd name="connsiteY4" fmla="*/ 5336088 h 5336088"/>
              <a:gd name="connsiteX5" fmla="*/ 0 w 6438378"/>
              <a:gd name="connsiteY5" fmla="*/ 5336088 h 533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8378" h="5336088">
                <a:moveTo>
                  <a:pt x="0" y="4622908"/>
                </a:moveTo>
                <a:lnTo>
                  <a:pt x="3138082" y="0"/>
                </a:lnTo>
                <a:lnTo>
                  <a:pt x="6438378" y="0"/>
                </a:lnTo>
                <a:lnTo>
                  <a:pt x="6438378" y="854141"/>
                </a:lnTo>
                <a:lnTo>
                  <a:pt x="1025471" y="5336088"/>
                </a:lnTo>
                <a:lnTo>
                  <a:pt x="0" y="5336088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/>
          <a:srcRect l="15648" t="18171" r="13838" b="18996"/>
          <a:stretch>
            <a:fillRect/>
          </a:stretch>
        </p:blipFill>
        <p:spPr>
          <a:xfrm rot="19230839" flipH="1">
            <a:off x="7135470" y="2979271"/>
            <a:ext cx="4123695" cy="326033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l="15723" t="16216" r="13141" b="16998"/>
          <a:stretch>
            <a:fillRect/>
          </a:stretch>
        </p:blipFill>
        <p:spPr>
          <a:xfrm rot="2369328">
            <a:off x="6839883" y="4078970"/>
            <a:ext cx="4297867" cy="3562047"/>
          </a:xfrm>
          <a:custGeom>
            <a:avLst/>
            <a:gdLst>
              <a:gd name="connsiteX0" fmla="*/ 0 w 6438378"/>
              <a:gd name="connsiteY0" fmla="*/ 4622908 h 5336088"/>
              <a:gd name="connsiteX1" fmla="*/ 3138082 w 6438378"/>
              <a:gd name="connsiteY1" fmla="*/ 0 h 5336088"/>
              <a:gd name="connsiteX2" fmla="*/ 6438378 w 6438378"/>
              <a:gd name="connsiteY2" fmla="*/ 0 h 5336088"/>
              <a:gd name="connsiteX3" fmla="*/ 6438378 w 6438378"/>
              <a:gd name="connsiteY3" fmla="*/ 854141 h 5336088"/>
              <a:gd name="connsiteX4" fmla="*/ 1025471 w 6438378"/>
              <a:gd name="connsiteY4" fmla="*/ 5336088 h 5336088"/>
              <a:gd name="connsiteX5" fmla="*/ 0 w 6438378"/>
              <a:gd name="connsiteY5" fmla="*/ 5336088 h 533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8378" h="5336088">
                <a:moveTo>
                  <a:pt x="0" y="4622908"/>
                </a:moveTo>
                <a:lnTo>
                  <a:pt x="3138082" y="0"/>
                </a:lnTo>
                <a:lnTo>
                  <a:pt x="6438378" y="0"/>
                </a:lnTo>
                <a:lnTo>
                  <a:pt x="6438378" y="854141"/>
                </a:lnTo>
                <a:lnTo>
                  <a:pt x="1025471" y="5336088"/>
                </a:lnTo>
                <a:lnTo>
                  <a:pt x="0" y="5336088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15723" t="16216" r="13141" b="16998"/>
          <a:stretch>
            <a:fillRect/>
          </a:stretch>
        </p:blipFill>
        <p:spPr>
          <a:xfrm rot="2369328">
            <a:off x="6690715" y="-528012"/>
            <a:ext cx="4297867" cy="3562047"/>
          </a:xfrm>
          <a:custGeom>
            <a:avLst/>
            <a:gdLst>
              <a:gd name="connsiteX0" fmla="*/ 0 w 6438378"/>
              <a:gd name="connsiteY0" fmla="*/ 4622908 h 5336088"/>
              <a:gd name="connsiteX1" fmla="*/ 3138082 w 6438378"/>
              <a:gd name="connsiteY1" fmla="*/ 0 h 5336088"/>
              <a:gd name="connsiteX2" fmla="*/ 6438378 w 6438378"/>
              <a:gd name="connsiteY2" fmla="*/ 0 h 5336088"/>
              <a:gd name="connsiteX3" fmla="*/ 6438378 w 6438378"/>
              <a:gd name="connsiteY3" fmla="*/ 854141 h 5336088"/>
              <a:gd name="connsiteX4" fmla="*/ 1025471 w 6438378"/>
              <a:gd name="connsiteY4" fmla="*/ 5336088 h 5336088"/>
              <a:gd name="connsiteX5" fmla="*/ 0 w 6438378"/>
              <a:gd name="connsiteY5" fmla="*/ 5336088 h 533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8378" h="5336088">
                <a:moveTo>
                  <a:pt x="0" y="4622908"/>
                </a:moveTo>
                <a:lnTo>
                  <a:pt x="3138082" y="0"/>
                </a:lnTo>
                <a:lnTo>
                  <a:pt x="6438378" y="0"/>
                </a:lnTo>
                <a:lnTo>
                  <a:pt x="6438378" y="854141"/>
                </a:lnTo>
                <a:lnTo>
                  <a:pt x="1025471" y="5336088"/>
                </a:lnTo>
                <a:lnTo>
                  <a:pt x="0" y="5336088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7873879" y="607962"/>
            <a:ext cx="28416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走近作者</a:t>
            </a:r>
            <a:endParaRPr lang="es-E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89EB87FB-E22E-47BF-9482-E060C6FE48B4}"/>
              </a:ext>
            </a:extLst>
          </p:cNvPr>
          <p:cNvSpPr txBox="1"/>
          <p:nvPr/>
        </p:nvSpPr>
        <p:spPr>
          <a:xfrm>
            <a:off x="7873879" y="1889138"/>
            <a:ext cx="2841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字词掌握</a:t>
            </a:r>
            <a:endParaRPr lang="es-E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6877F381-D5BC-4C39-9C00-5B605B6AC76B}"/>
              </a:ext>
            </a:extLst>
          </p:cNvPr>
          <p:cNvSpPr txBox="1"/>
          <p:nvPr/>
        </p:nvSpPr>
        <p:spPr>
          <a:xfrm>
            <a:off x="7902978" y="3029593"/>
            <a:ext cx="28416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文本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sldjump"/>
              </a:rPr>
              <a:t>精读</a:t>
            </a:r>
            <a:endParaRPr lang="es-E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54A9D193-951E-4670-B4F3-C89F6978BCF4}"/>
              </a:ext>
            </a:extLst>
          </p:cNvPr>
          <p:cNvSpPr txBox="1"/>
          <p:nvPr/>
        </p:nvSpPr>
        <p:spPr>
          <a:xfrm>
            <a:off x="7904368" y="4106429"/>
            <a:ext cx="28416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技法点拨</a:t>
            </a:r>
            <a:endParaRPr lang="es-E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798241F2-43D5-42FC-A5FD-5203E8344137}"/>
              </a:ext>
            </a:extLst>
          </p:cNvPr>
          <p:cNvSpPr txBox="1"/>
          <p:nvPr/>
        </p:nvSpPr>
        <p:spPr>
          <a:xfrm>
            <a:off x="8298751" y="5276428"/>
            <a:ext cx="28416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总结</a:t>
            </a:r>
            <a:endParaRPr lang="es-E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FBD2C2"/>
            </a:gs>
            <a:gs pos="0">
              <a:srgbClr val="FFFFFF"/>
            </a:gs>
            <a:gs pos="45000">
              <a:srgbClr val="FEC820"/>
            </a:gs>
            <a:gs pos="66000">
              <a:srgbClr val="FFA93D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9350243">
            <a:off x="61759" y="-191139"/>
            <a:ext cx="1572947" cy="1687111"/>
            <a:chOff x="2433499" y="-337854"/>
            <a:chExt cx="7295735" cy="78252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6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 rot="2249757" flipH="1">
            <a:off x="10559943" y="-227399"/>
            <a:ext cx="1572947" cy="1687111"/>
            <a:chOff x="2433499" y="-337854"/>
            <a:chExt cx="7295735" cy="78252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sp>
        <p:nvSpPr>
          <p:cNvPr id="12" name="Text Box 4">
            <a:extLst>
              <a:ext uri="{FF2B5EF4-FFF2-40B4-BE49-F238E27FC236}">
                <a16:creationId xmlns:a16="http://schemas.microsoft.com/office/drawing/2014/main" xmlns="" id="{FBFAF815-F16C-4325-9BDD-CCEB39E18737}"/>
              </a:ext>
            </a:extLst>
          </p:cNvPr>
          <p:cNvSpPr txBox="1"/>
          <p:nvPr/>
        </p:nvSpPr>
        <p:spPr>
          <a:xfrm>
            <a:off x="1348321" y="816016"/>
            <a:ext cx="9400509" cy="51475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双腿瘫痪后，我的脾气变得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暴怒无常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1.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望着望着天上北归的雁阵，我会突然把面前的玻璃砸碎；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  <a:p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2.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听着听着李谷一甜美的歌声，我会猛地把手边的东西摔向四周的墙壁。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  <a:p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3.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“不，我不去！”我狠命地捶打这两条可恨的腿，喊着，“我可活什么劲儿！”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11" name="文本框 14">
            <a:extLst>
              <a:ext uri="{FF2B5EF4-FFF2-40B4-BE49-F238E27FC236}">
                <a16:creationId xmlns:a16="http://schemas.microsoft.com/office/drawing/2014/main" xmlns="" id="{09B7483D-B7A2-45C6-82CA-E82D855D7D7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929284" y="3885196"/>
            <a:ext cx="1449991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1" i="0" u="none" baseline="0">
                <a:solidFill>
                  <a:srgbClr val="CC0099"/>
                </a:solidFill>
                <a:latin typeface="Arial" pitchFamily="34" charset="0"/>
                <a:ea typeface="楷体_GB2312" pitchFamily="49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1" i="0" u="none" baseline="0">
                <a:solidFill>
                  <a:srgbClr val="CC0099"/>
                </a:solidFill>
                <a:latin typeface="Arial" pitchFamily="34" charset="0"/>
                <a:ea typeface="楷体_GB2312" pitchFamily="49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1" i="0" u="none" baseline="0">
                <a:solidFill>
                  <a:srgbClr val="CC0099"/>
                </a:solidFill>
                <a:latin typeface="Arial" pitchFamily="34" charset="0"/>
                <a:ea typeface="楷体_GB2312" pitchFamily="49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1" i="0" u="none" baseline="0">
                <a:solidFill>
                  <a:srgbClr val="CC0099"/>
                </a:solidFill>
                <a:latin typeface="Arial" pitchFamily="34" charset="0"/>
                <a:ea typeface="楷体_GB2312" pitchFamily="49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1" i="0" u="none" baseline="0">
                <a:solidFill>
                  <a:srgbClr val="CC0099"/>
                </a:solidFill>
                <a:latin typeface="Arial" pitchFamily="34" charset="0"/>
                <a:ea typeface="楷体_GB2312" pitchFamily="49" charset="-122"/>
              </a:defRPr>
            </a:lvl5pPr>
          </a:lstStyle>
          <a:p>
            <a:pPr eaLnBrk="0" hangingPunct="0"/>
            <a:r>
              <a:rPr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charset="-122"/>
                <a:ea typeface="楷体" panose="02010609060101010101" charset="-122"/>
                <a:sym typeface="Wingdings"/>
              </a:rPr>
              <a:t>动作描写</a:t>
            </a:r>
            <a:endParaRPr sz="2000" dirty="0">
              <a:latin typeface="楷体" charset="-122"/>
              <a:ea typeface="楷体" panose="02010609060101010101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EBD0D8AF-A5C1-4409-B1B5-5C25D51A54FF}"/>
              </a:ext>
            </a:extLst>
          </p:cNvPr>
          <p:cNvSpPr txBox="1"/>
          <p:nvPr/>
        </p:nvSpPr>
        <p:spPr>
          <a:xfrm>
            <a:off x="2381393" y="3683124"/>
            <a:ext cx="61817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99"/>
                </a:solidFill>
                <a:latin typeface="楷体" charset="-122"/>
                <a:ea typeface="楷体" panose="02010609060101010101" charset="-122"/>
                <a:sym typeface="Wingdings"/>
              </a:rPr>
              <a:t>动作描写</a:t>
            </a:r>
            <a:endParaRPr lang="zh-CN" altLang="en-US" sz="20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CC0099"/>
              </a:solidFill>
              <a:latin typeface="楷体" charset="-122"/>
              <a:ea typeface="楷体" panose="02010609060101010101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F4B16E23-2E07-46B8-89C6-61C5B3AAD615}"/>
              </a:ext>
            </a:extLst>
          </p:cNvPr>
          <p:cNvSpPr txBox="1"/>
          <p:nvPr/>
        </p:nvSpPr>
        <p:spPr>
          <a:xfrm>
            <a:off x="2800493" y="1849460"/>
            <a:ext cx="61817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99"/>
                </a:solidFill>
                <a:latin typeface="楷体" charset="-122"/>
                <a:ea typeface="楷体" panose="02010609060101010101" charset="-122"/>
                <a:sym typeface="Wingdings"/>
              </a:rPr>
              <a:t>动作描写</a:t>
            </a:r>
            <a:endParaRPr lang="zh-CN" altLang="en-US" sz="20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CC0099"/>
              </a:solidFill>
              <a:latin typeface="楷体" charset="-122"/>
              <a:ea typeface="楷体" panose="02010609060101010101" charset="-122"/>
            </a:endParaRPr>
          </a:p>
        </p:txBody>
      </p:sp>
      <p:sp>
        <p:nvSpPr>
          <p:cNvPr id="14" name="文本框 14">
            <a:extLst>
              <a:ext uri="{FF2B5EF4-FFF2-40B4-BE49-F238E27FC236}">
                <a16:creationId xmlns:a16="http://schemas.microsoft.com/office/drawing/2014/main" xmlns="" id="{69677783-4768-46C5-BBDE-3DD13A1C91A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09809" y="5163359"/>
            <a:ext cx="1449991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1" i="0" u="none" baseline="0">
                <a:solidFill>
                  <a:srgbClr val="CC0099"/>
                </a:solidFill>
                <a:latin typeface="Arial" pitchFamily="34" charset="0"/>
                <a:ea typeface="楷体_GB2312" pitchFamily="49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1" i="0" u="none" baseline="0">
                <a:solidFill>
                  <a:srgbClr val="CC0099"/>
                </a:solidFill>
                <a:latin typeface="Arial" pitchFamily="34" charset="0"/>
                <a:ea typeface="楷体_GB2312" pitchFamily="49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1" i="0" u="none" baseline="0">
                <a:solidFill>
                  <a:srgbClr val="CC0099"/>
                </a:solidFill>
                <a:latin typeface="Arial" pitchFamily="34" charset="0"/>
                <a:ea typeface="楷体_GB2312" pitchFamily="49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1" i="0" u="none" baseline="0">
                <a:solidFill>
                  <a:srgbClr val="CC0099"/>
                </a:solidFill>
                <a:latin typeface="Arial" pitchFamily="34" charset="0"/>
                <a:ea typeface="楷体_GB2312" pitchFamily="49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1" i="0" u="none" baseline="0">
                <a:solidFill>
                  <a:srgbClr val="CC0099"/>
                </a:solidFill>
                <a:latin typeface="Arial" pitchFamily="34" charset="0"/>
                <a:ea typeface="楷体_GB2312" pitchFamily="49" charset="-122"/>
              </a:defRPr>
            </a:lvl5pPr>
          </a:lstStyle>
          <a:p>
            <a:pPr eaLnBrk="0" hangingPunct="0"/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latin typeface="楷体" charset="-122"/>
                <a:ea typeface="楷体" panose="02010609060101010101" charset="-122"/>
                <a:sym typeface="Wingdings"/>
              </a:rPr>
              <a:t>语言</a:t>
            </a:r>
            <a:r>
              <a:rPr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latin typeface="楷体" charset="-122"/>
                <a:ea typeface="楷体" panose="02010609060101010101" charset="-122"/>
                <a:sym typeface="Wingdings"/>
              </a:rPr>
              <a:t>描写</a:t>
            </a:r>
            <a:endParaRPr sz="2000" dirty="0">
              <a:solidFill>
                <a:srgbClr val="0070C0"/>
              </a:solidFill>
              <a:latin typeface="楷体" charset="-122"/>
              <a:ea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717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21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79805" y="674370"/>
            <a:ext cx="10702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3" name="文本框 21">
            <a:extLst>
              <a:ext uri="{FF2B5EF4-FFF2-40B4-BE49-F238E27FC236}">
                <a16:creationId xmlns:a16="http://schemas.microsoft.com/office/drawing/2014/main" xmlns="" id="{B5C8CFA6-E960-4224-8FFA-2C5CB76E7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7038" y="2557730"/>
            <a:ext cx="87595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三、阅读第一自然段，面对一个暴怒无常的“我”，找出母亲的做法。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1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9350243">
            <a:off x="61759" y="-191139"/>
            <a:ext cx="1572947" cy="1687111"/>
            <a:chOff x="2433499" y="-337854"/>
            <a:chExt cx="7295735" cy="78252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6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 rot="2249757" flipH="1">
            <a:off x="10559943" y="-227399"/>
            <a:ext cx="1572947" cy="1687111"/>
            <a:chOff x="2433499" y="-337854"/>
            <a:chExt cx="7295735" cy="78252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grpSp>
        <p:nvGrpSpPr>
          <p:cNvPr id="201" name="组合 200"/>
          <p:cNvGrpSpPr/>
          <p:nvPr/>
        </p:nvGrpSpPr>
        <p:grpSpPr>
          <a:xfrm>
            <a:off x="10015030" y="3077571"/>
            <a:ext cx="390802" cy="442011"/>
            <a:chOff x="4994016" y="4872552"/>
            <a:chExt cx="406393" cy="459645"/>
          </a:xfrm>
          <a:solidFill>
            <a:srgbClr val="FFFFFF"/>
          </a:solidFill>
          <a:effectLst/>
        </p:grpSpPr>
        <p:sp>
          <p:nvSpPr>
            <p:cNvPr id="202" name="Freeform 148"/>
            <p:cNvSpPr>
              <a:spLocks noEditPoints="1"/>
            </p:cNvSpPr>
            <p:nvPr/>
          </p:nvSpPr>
          <p:spPr bwMode="auto">
            <a:xfrm>
              <a:off x="5049136" y="4872552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" name="组合 204"/>
          <p:cNvGrpSpPr>
            <a:grpSpLocks noChangeAspect="1"/>
          </p:cNvGrpSpPr>
          <p:nvPr/>
        </p:nvGrpSpPr>
        <p:grpSpPr>
          <a:xfrm>
            <a:off x="8536776" y="2277636"/>
            <a:ext cx="327377" cy="324000"/>
            <a:chOff x="6967126" y="4092464"/>
            <a:chExt cx="453105" cy="448433"/>
          </a:xfrm>
          <a:solidFill>
            <a:srgbClr val="FFFFFF"/>
          </a:solidFill>
          <a:effectLst/>
        </p:grpSpPr>
        <p:sp>
          <p:nvSpPr>
            <p:cNvPr id="206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" name="组合 210"/>
          <p:cNvGrpSpPr>
            <a:grpSpLocks noChangeAspect="1"/>
          </p:cNvGrpSpPr>
          <p:nvPr/>
        </p:nvGrpSpPr>
        <p:grpSpPr>
          <a:xfrm>
            <a:off x="10068035" y="4793572"/>
            <a:ext cx="396000" cy="426157"/>
            <a:chOff x="7005429" y="4859473"/>
            <a:chExt cx="466184" cy="501686"/>
          </a:xfrm>
          <a:solidFill>
            <a:srgbClr val="FFFFFF"/>
          </a:solidFill>
          <a:effectLst/>
        </p:grpSpPr>
        <p:sp>
          <p:nvSpPr>
            <p:cNvPr id="212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3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4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8" name="文本框 241"/>
          <p:cNvSpPr txBox="1">
            <a:spLocks noChangeArrowheads="1"/>
          </p:cNvSpPr>
          <p:nvPr/>
        </p:nvSpPr>
        <p:spPr bwMode="auto">
          <a:xfrm>
            <a:off x="9528175" y="5538788"/>
            <a:ext cx="1319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姚体" panose="02010601030101010101" pitchFamily="2" charset="-122"/>
                <a:ea typeface="宋体" panose="02010600030101010101" pitchFamily="2" charset="-122"/>
                <a:cs typeface="+mn-cs"/>
              </a:rPr>
              <a:t>TEMPLATE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姚体" panose="02010601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0" name="文本框 243"/>
          <p:cNvSpPr txBox="1">
            <a:spLocks noChangeArrowheads="1"/>
          </p:cNvSpPr>
          <p:nvPr/>
        </p:nvSpPr>
        <p:spPr bwMode="auto">
          <a:xfrm>
            <a:off x="9537700" y="3790950"/>
            <a:ext cx="1319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姚体" panose="02010601030101010101" pitchFamily="2" charset="-122"/>
                <a:ea typeface="宋体" panose="02010600030101010101" pitchFamily="2" charset="-122"/>
                <a:cs typeface="+mn-cs"/>
              </a:rPr>
              <a:t>TEMPLATE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姚体" panose="02010601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xmlns="" id="{623ABB7F-320C-4E01-AB42-83B08572F908}"/>
              </a:ext>
            </a:extLst>
          </p:cNvPr>
          <p:cNvSpPr txBox="1">
            <a:spLocks noRot="1"/>
          </p:cNvSpPr>
          <p:nvPr/>
        </p:nvSpPr>
        <p:spPr>
          <a:xfrm>
            <a:off x="1068116" y="1405519"/>
            <a:ext cx="10515600" cy="19272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defPPr>
              <a:defRPr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母亲就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悄悄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地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躲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出去，在我看不见的地方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偷偷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地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着我的动静。当一切恢复沉寂，她又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悄悄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地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进来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400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眼圈红红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地看着我。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01E3C190-7D51-4482-9ACB-5BF8F2CCE024}"/>
              </a:ext>
            </a:extLst>
          </p:cNvPr>
          <p:cNvSpPr txBox="1"/>
          <p:nvPr/>
        </p:nvSpPr>
        <p:spPr>
          <a:xfrm>
            <a:off x="860918" y="4482985"/>
            <a:ext cx="100726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sz="4000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母亲</a:t>
            </a:r>
            <a:r>
              <a:rPr lang="zh-CN" altLang="en-US" sz="4000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扑</a:t>
            </a:r>
            <a:r>
              <a:rPr lang="zh-CN" altLang="en-US" sz="4000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过来</a:t>
            </a:r>
            <a:r>
              <a:rPr lang="zh-CN" altLang="en-US" sz="4000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抓</a:t>
            </a:r>
            <a:r>
              <a:rPr lang="zh-CN" altLang="en-US" sz="4000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住我的手，</a:t>
            </a:r>
            <a:r>
              <a:rPr lang="zh-CN" altLang="en-US" sz="4000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忍</a:t>
            </a:r>
            <a:r>
              <a:rPr lang="zh-CN" altLang="en-US" sz="4000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住哭</a:t>
            </a:r>
            <a:r>
              <a:rPr lang="zh-CN" altLang="en-US" sz="4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声说：“</a:t>
            </a:r>
            <a:r>
              <a:rPr lang="zh-CN" altLang="en-US" sz="40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咱娘儿俩在一块儿，好好儿活，好好儿活</a:t>
            </a:r>
            <a:r>
              <a:rPr lang="en-US" altLang="zh-CN" sz="4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……” 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AF405176-136D-45E9-9CDF-CA0BC05388F7}"/>
              </a:ext>
            </a:extLst>
          </p:cNvPr>
          <p:cNvSpPr txBox="1"/>
          <p:nvPr/>
        </p:nvSpPr>
        <p:spPr>
          <a:xfrm>
            <a:off x="5281756" y="1023020"/>
            <a:ext cx="61817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charset="-122"/>
                <a:ea typeface="楷体" panose="02010609060101010101" charset="-122"/>
                <a:sym typeface="Wingdings"/>
              </a:rPr>
              <a:t>动作描写</a:t>
            </a:r>
            <a:endParaRPr lang="zh-CN" altLang="en-US" sz="20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楷体" charset="-122"/>
              <a:ea typeface="楷体" panose="02010609060101010101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0BC2F8CF-1ADB-465F-A5C7-678CC60B482D}"/>
              </a:ext>
            </a:extLst>
          </p:cNvPr>
          <p:cNvSpPr txBox="1"/>
          <p:nvPr/>
        </p:nvSpPr>
        <p:spPr>
          <a:xfrm>
            <a:off x="2782674" y="4147792"/>
            <a:ext cx="61817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charset="-122"/>
                <a:ea typeface="楷体" panose="02010609060101010101" charset="-122"/>
                <a:sym typeface="Wingdings"/>
              </a:rPr>
              <a:t>动作描写</a:t>
            </a:r>
            <a:endParaRPr lang="zh-CN" altLang="en-US" sz="20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楷体" charset="-122"/>
              <a:ea typeface="楷体" panose="02010609060101010101" charset="-122"/>
            </a:endParaRPr>
          </a:p>
        </p:txBody>
      </p:sp>
      <p:sp>
        <p:nvSpPr>
          <p:cNvPr id="44" name="文本框 14">
            <a:extLst>
              <a:ext uri="{FF2B5EF4-FFF2-40B4-BE49-F238E27FC236}">
                <a16:creationId xmlns:a16="http://schemas.microsoft.com/office/drawing/2014/main" xmlns="" id="{A5EB11B1-DA44-485A-A43D-47F4E805A99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681806" y="5738783"/>
            <a:ext cx="1449991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1" i="0" u="none" baseline="0">
                <a:solidFill>
                  <a:srgbClr val="CC0099"/>
                </a:solidFill>
                <a:latin typeface="Arial" pitchFamily="34" charset="0"/>
                <a:ea typeface="楷体_GB2312" pitchFamily="49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1" i="0" u="none" baseline="0">
                <a:solidFill>
                  <a:srgbClr val="CC0099"/>
                </a:solidFill>
                <a:latin typeface="Arial" pitchFamily="34" charset="0"/>
                <a:ea typeface="楷体_GB2312" pitchFamily="49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1" i="0" u="none" baseline="0">
                <a:solidFill>
                  <a:srgbClr val="CC0099"/>
                </a:solidFill>
                <a:latin typeface="Arial" pitchFamily="34" charset="0"/>
                <a:ea typeface="楷体_GB2312" pitchFamily="49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1" i="0" u="none" baseline="0">
                <a:solidFill>
                  <a:srgbClr val="CC0099"/>
                </a:solidFill>
                <a:latin typeface="Arial" pitchFamily="34" charset="0"/>
                <a:ea typeface="楷体_GB2312" pitchFamily="49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1" i="0" u="none" baseline="0">
                <a:solidFill>
                  <a:srgbClr val="CC0099"/>
                </a:solidFill>
                <a:latin typeface="Arial" pitchFamily="34" charset="0"/>
                <a:ea typeface="楷体_GB2312" pitchFamily="49" charset="-122"/>
              </a:defRPr>
            </a:lvl5pPr>
          </a:lstStyle>
          <a:p>
            <a:pPr eaLnBrk="0" hangingPunct="0"/>
            <a:r>
              <a:rPr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latin typeface="楷体" charset="-122"/>
                <a:ea typeface="楷体" panose="02010609060101010101" charset="-122"/>
                <a:sym typeface="Wingdings"/>
              </a:rPr>
              <a:t>语言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latin typeface="楷体" charset="-122"/>
                <a:ea typeface="楷体" panose="02010609060101010101" charset="-122"/>
                <a:sym typeface="Wingdings"/>
              </a:rPr>
              <a:t>描写</a:t>
            </a:r>
            <a:endParaRPr sz="2000" dirty="0">
              <a:solidFill>
                <a:srgbClr val="0070C0"/>
              </a:solidFill>
              <a:latin typeface="楷体" charset="-122"/>
              <a:ea typeface="楷体" panose="02010609060101010101" charset="-122"/>
            </a:endParaRPr>
          </a:p>
        </p:txBody>
      </p:sp>
      <p:sp>
        <p:nvSpPr>
          <p:cNvPr id="45" name="文本框 14">
            <a:extLst>
              <a:ext uri="{FF2B5EF4-FFF2-40B4-BE49-F238E27FC236}">
                <a16:creationId xmlns:a16="http://schemas.microsoft.com/office/drawing/2014/main" xmlns="" id="{0BAAD8F6-B7CC-456B-AD62-0BC8B89EF05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46450" y="3017424"/>
            <a:ext cx="1449991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1" i="0" u="none" baseline="0">
                <a:solidFill>
                  <a:srgbClr val="CC0099"/>
                </a:solidFill>
                <a:latin typeface="Arial" pitchFamily="34" charset="0"/>
                <a:ea typeface="楷体_GB2312" pitchFamily="49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1" i="0" u="none" baseline="0">
                <a:solidFill>
                  <a:srgbClr val="CC0099"/>
                </a:solidFill>
                <a:latin typeface="Arial" pitchFamily="34" charset="0"/>
                <a:ea typeface="楷体_GB2312" pitchFamily="49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1" i="0" u="none" baseline="0">
                <a:solidFill>
                  <a:srgbClr val="CC0099"/>
                </a:solidFill>
                <a:latin typeface="Arial" pitchFamily="34" charset="0"/>
                <a:ea typeface="楷体_GB2312" pitchFamily="49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1" i="0" u="none" baseline="0">
                <a:solidFill>
                  <a:srgbClr val="CC0099"/>
                </a:solidFill>
                <a:latin typeface="Arial" pitchFamily="34" charset="0"/>
                <a:ea typeface="楷体_GB2312" pitchFamily="49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1" i="0" u="none" baseline="0">
                <a:solidFill>
                  <a:srgbClr val="CC0099"/>
                </a:solidFill>
                <a:latin typeface="Arial" pitchFamily="34" charset="0"/>
                <a:ea typeface="楷体_GB2312" pitchFamily="49" charset="-122"/>
              </a:defRPr>
            </a:lvl5pPr>
          </a:lstStyle>
          <a:p>
            <a:pPr eaLnBrk="0" hangingPunct="0"/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6"/>
                </a:solidFill>
                <a:latin typeface="楷体" charset="-122"/>
                <a:ea typeface="楷体" panose="02010609060101010101" charset="-122"/>
                <a:sym typeface="Wingdings"/>
              </a:rPr>
              <a:t>神态描写</a:t>
            </a:r>
            <a:endParaRPr sz="2000" dirty="0">
              <a:solidFill>
                <a:schemeClr val="accent6"/>
              </a:solidFill>
              <a:latin typeface="楷体" charset="-122"/>
              <a:ea typeface="楷体" panose="02010609060101010101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F429BA7C-A3A3-46F2-886C-5B87A0DB737B}"/>
              </a:ext>
            </a:extLst>
          </p:cNvPr>
          <p:cNvSpPr txBox="1"/>
          <p:nvPr/>
        </p:nvSpPr>
        <p:spPr>
          <a:xfrm>
            <a:off x="4475414" y="398696"/>
            <a:ext cx="302577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ClrTx/>
              <a:buNone/>
            </a:pPr>
            <a:r>
              <a:rPr lang="zh-CN" altLang="en-US" sz="32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理解、体贴</a:t>
            </a:r>
            <a:endParaRPr lang="zh-CN" altLang="en-US" sz="3200" b="1" dirty="0">
              <a:solidFill>
                <a:srgbClr val="7030A0"/>
              </a:solidFill>
              <a:latin typeface="微软雅黑"/>
              <a:ea typeface="微软雅黑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E17C27B0-CF10-4A96-BAAC-CC2228DD76EE}"/>
              </a:ext>
            </a:extLst>
          </p:cNvPr>
          <p:cNvSpPr txBox="1"/>
          <p:nvPr/>
        </p:nvSpPr>
        <p:spPr>
          <a:xfrm>
            <a:off x="0" y="2975871"/>
            <a:ext cx="302577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ClrTx/>
              <a:buNone/>
            </a:pPr>
            <a:r>
              <a:rPr lang="zh-CN" altLang="en-US" sz="32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牵挂、关切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826F8071-3081-429D-9CCF-C0BCCF2BF72A}"/>
              </a:ext>
            </a:extLst>
          </p:cNvPr>
          <p:cNvSpPr txBox="1"/>
          <p:nvPr/>
        </p:nvSpPr>
        <p:spPr>
          <a:xfrm>
            <a:off x="4243271" y="4056064"/>
            <a:ext cx="302577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ClrTx/>
              <a:buNone/>
            </a:pPr>
            <a:r>
              <a:rPr lang="zh-CN" altLang="en-US" sz="32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担忧、心疼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2DBEDDDB-BE29-4E13-A8B9-6F8CB7738992}"/>
              </a:ext>
            </a:extLst>
          </p:cNvPr>
          <p:cNvSpPr txBox="1"/>
          <p:nvPr/>
        </p:nvSpPr>
        <p:spPr>
          <a:xfrm>
            <a:off x="7459460" y="4026459"/>
            <a:ext cx="302577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ClrTx/>
              <a:buNone/>
            </a:pPr>
            <a:r>
              <a:rPr lang="zh-CN" altLang="en-US" sz="3200" b="1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坚强</a:t>
            </a:r>
          </a:p>
        </p:txBody>
      </p:sp>
    </p:spTree>
    <p:extLst>
      <p:ext uri="{BB962C8B-B14F-4D97-AF65-F5344CB8AC3E}">
        <p14:creationId xmlns:p14="http://schemas.microsoft.com/office/powerpoint/2010/main" val="24281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41" grpId="0"/>
      <p:bldP spid="42" grpId="0"/>
      <p:bldP spid="43" grpId="0"/>
      <p:bldP spid="44" grpId="0"/>
      <p:bldP spid="45" grpId="0"/>
      <p:bldP spid="15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79805" y="674370"/>
            <a:ext cx="10702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xmlns="" id="{88FA1EB6-9DFA-414D-8C25-421961E98AB3}"/>
              </a:ext>
            </a:extLst>
          </p:cNvPr>
          <p:cNvGraphicFramePr>
            <a:graphicFrameLocks noGrp="1"/>
          </p:cNvGraphicFramePr>
          <p:nvPr/>
        </p:nvGraphicFramePr>
        <p:xfrm>
          <a:off x="2704597" y="228359"/>
          <a:ext cx="7672440" cy="6245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097">
                  <a:extLst>
                    <a:ext uri="{9D8B030D-6E8A-4147-A177-3AD203B41FA5}">
                      <a16:colId xmlns:a16="http://schemas.microsoft.com/office/drawing/2014/main" xmlns="" val="3645918429"/>
                    </a:ext>
                  </a:extLst>
                </a:gridCol>
                <a:gridCol w="2951863">
                  <a:extLst>
                    <a:ext uri="{9D8B030D-6E8A-4147-A177-3AD203B41FA5}">
                      <a16:colId xmlns:a16="http://schemas.microsoft.com/office/drawing/2014/main" xmlns="" val="3060751165"/>
                    </a:ext>
                  </a:extLst>
                </a:gridCol>
                <a:gridCol w="2557480">
                  <a:extLst>
                    <a:ext uri="{9D8B030D-6E8A-4147-A177-3AD203B41FA5}">
                      <a16:colId xmlns:a16="http://schemas.microsoft.com/office/drawing/2014/main" xmlns="" val="3296619516"/>
                    </a:ext>
                  </a:extLst>
                </a:gridCol>
              </a:tblGrid>
              <a:tr h="1333741">
                <a:tc>
                  <a:txBody>
                    <a:bodyPr/>
                    <a:lstStyle/>
                    <a:p>
                      <a:pPr algn="r"/>
                      <a:r>
                        <a:rPr lang="zh-CN" altLang="en-US" sz="3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人物</a:t>
                      </a:r>
                      <a:r>
                        <a:rPr lang="en-US" altLang="zh-CN" sz="3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    </a:t>
                      </a:r>
                    </a:p>
                    <a:p>
                      <a:r>
                        <a:rPr lang="zh-CN" altLang="en-US" sz="3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情节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31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3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母亲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31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3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“我”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9107232"/>
                  </a:ext>
                </a:extLst>
              </a:tr>
              <a:tr h="1637392">
                <a:tc>
                  <a:txBody>
                    <a:bodyPr/>
                    <a:lstStyle/>
                    <a:p>
                      <a:pPr algn="ctr"/>
                      <a:endParaRPr lang="en-US" altLang="zh-CN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31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第一次看花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51974700"/>
                  </a:ext>
                </a:extLst>
              </a:tr>
              <a:tr h="1637392">
                <a:tc>
                  <a:txBody>
                    <a:bodyPr/>
                    <a:lstStyle/>
                    <a:p>
                      <a:pPr algn="ctr"/>
                      <a:endParaRPr lang="en-US" altLang="zh-CN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31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第二次看花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5629631"/>
                  </a:ext>
                </a:extLst>
              </a:tr>
              <a:tr h="1637392">
                <a:tc>
                  <a:txBody>
                    <a:bodyPr/>
                    <a:lstStyle/>
                    <a:p>
                      <a:pPr algn="ctr"/>
                      <a:endParaRPr lang="en-US" altLang="zh-CN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31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第三次看花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31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9600188"/>
                  </a:ext>
                </a:extLst>
              </a:tr>
            </a:tbl>
          </a:graphicData>
        </a:graphic>
      </p:graphicFrame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B4CA60DB-FF7F-4C13-B132-D872BB0D470F}"/>
              </a:ext>
            </a:extLst>
          </p:cNvPr>
          <p:cNvCxnSpPr/>
          <p:nvPr/>
        </p:nvCxnSpPr>
        <p:spPr>
          <a:xfrm>
            <a:off x="2724150" y="285750"/>
            <a:ext cx="2133600" cy="1057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91F927D8-3DCA-4112-A878-5EBE80BDEFDA}"/>
              </a:ext>
            </a:extLst>
          </p:cNvPr>
          <p:cNvSpPr txBox="1"/>
          <p:nvPr/>
        </p:nvSpPr>
        <p:spPr>
          <a:xfrm>
            <a:off x="5178742" y="1881545"/>
            <a:ext cx="2305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“听说北海的花儿都开了，我推着你去走走吧？”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405619B-82CC-4216-B608-74079F739823}"/>
              </a:ext>
            </a:extLst>
          </p:cNvPr>
          <p:cNvSpPr txBox="1"/>
          <p:nvPr/>
        </p:nvSpPr>
        <p:spPr>
          <a:xfrm>
            <a:off x="7734234" y="2151864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“不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我不去！”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C4C9769A-B0AD-4EB5-BD22-781AD6C33C56}"/>
              </a:ext>
            </a:extLst>
          </p:cNvPr>
          <p:cNvSpPr txBox="1"/>
          <p:nvPr/>
        </p:nvSpPr>
        <p:spPr>
          <a:xfrm>
            <a:off x="5264467" y="3435306"/>
            <a:ext cx="2305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“北海的菊花开了，我推着你去看看吧？”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DC2D556-B5A1-4C86-B6CD-58794B773DBE}"/>
              </a:ext>
            </a:extLst>
          </p:cNvPr>
          <p:cNvSpPr txBox="1"/>
          <p:nvPr/>
        </p:nvSpPr>
        <p:spPr>
          <a:xfrm>
            <a:off x="7824337" y="3773860"/>
            <a:ext cx="2305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/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“什么时候？”</a:t>
            </a:r>
          </a:p>
        </p:txBody>
      </p:sp>
    </p:spTree>
    <p:extLst>
      <p:ext uri="{BB962C8B-B14F-4D97-AF65-F5344CB8AC3E}">
        <p14:creationId xmlns:p14="http://schemas.microsoft.com/office/powerpoint/2010/main" val="125711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79805" y="674370"/>
            <a:ext cx="10702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3" name="文本框 21">
            <a:extLst>
              <a:ext uri="{FF2B5EF4-FFF2-40B4-BE49-F238E27FC236}">
                <a16:creationId xmlns:a16="http://schemas.microsoft.com/office/drawing/2014/main" xmlns="" id="{B5C8CFA6-E960-4224-8FFA-2C5CB76E7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982" y="2965162"/>
            <a:ext cx="63594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四、分角色朗读，体悟情感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047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FBD2C2"/>
            </a:gs>
            <a:gs pos="0">
              <a:srgbClr val="FFFFFF"/>
            </a:gs>
            <a:gs pos="45000">
              <a:srgbClr val="FEC820"/>
            </a:gs>
            <a:gs pos="66000">
              <a:srgbClr val="FFA93D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9350243">
            <a:off x="61759" y="-191139"/>
            <a:ext cx="1572947" cy="1687111"/>
            <a:chOff x="2433499" y="-337854"/>
            <a:chExt cx="7295735" cy="78252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 rot="2249757" flipH="1">
            <a:off x="10559943" y="-227399"/>
            <a:ext cx="1572947" cy="1687111"/>
            <a:chOff x="2433499" y="-337854"/>
            <a:chExt cx="7295735" cy="78252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sp>
        <p:nvSpPr>
          <p:cNvPr id="12" name="Text Box 4">
            <a:extLst>
              <a:ext uri="{FF2B5EF4-FFF2-40B4-BE49-F238E27FC236}">
                <a16:creationId xmlns:a16="http://schemas.microsoft.com/office/drawing/2014/main" xmlns="" id="{FBFAF815-F16C-4325-9BDD-CCEB39E18737}"/>
              </a:ext>
            </a:extLst>
          </p:cNvPr>
          <p:cNvSpPr txBox="1"/>
          <p:nvPr/>
        </p:nvSpPr>
        <p:spPr>
          <a:xfrm>
            <a:off x="1594026" y="251773"/>
            <a:ext cx="9659283" cy="62166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母：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“北海的菊花开了，我推着你去看看吧。”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子：“什么时候？”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母：“你要是愿意，就明天？” 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子：“好吧，就明天。”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母：“那就赶紧准备准备。”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子：“哎呀，烦不烦？几步路，有什么好准备的！”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母：“看完菊花，咱们就去‘仿膳’，你小时候最爱吃那儿的豌豆黄儿。还记得那回我带你去北海吗？你偏说那杨树花是毛毛虫，跑着，一脚踩扁一个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……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6874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9350243">
            <a:off x="61759" y="-191139"/>
            <a:ext cx="1572947" cy="1687111"/>
            <a:chOff x="2433499" y="-337854"/>
            <a:chExt cx="7295735" cy="78252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 rot="2249757" flipH="1">
            <a:off x="10559943" y="-227399"/>
            <a:ext cx="1572947" cy="1687111"/>
            <a:chOff x="2433499" y="-337854"/>
            <a:chExt cx="7295735" cy="78252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sp>
        <p:nvSpPr>
          <p:cNvPr id="12" name="Text Box 4">
            <a:extLst>
              <a:ext uri="{FF2B5EF4-FFF2-40B4-BE49-F238E27FC236}">
                <a16:creationId xmlns:a16="http://schemas.microsoft.com/office/drawing/2014/main" xmlns="" id="{FBFAF815-F16C-4325-9BDD-CCEB39E18737}"/>
              </a:ext>
            </a:extLst>
          </p:cNvPr>
          <p:cNvSpPr txBox="1"/>
          <p:nvPr/>
        </p:nvSpPr>
        <p:spPr>
          <a:xfrm>
            <a:off x="1806912" y="1244772"/>
            <a:ext cx="9659283" cy="676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为什么母亲说到这里，就不说了？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A780BDE3-1551-4A60-BC38-A8AC646E5118}"/>
              </a:ext>
            </a:extLst>
          </p:cNvPr>
          <p:cNvSpPr txBox="1"/>
          <p:nvPr/>
        </p:nvSpPr>
        <p:spPr>
          <a:xfrm>
            <a:off x="1921212" y="2218484"/>
            <a:ext cx="9659283" cy="676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跑  踩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xmlns="" id="{13BE71AE-3A43-4A66-9E38-E96B66016078}"/>
              </a:ext>
            </a:extLst>
          </p:cNvPr>
          <p:cNvSpPr txBox="1"/>
          <p:nvPr/>
        </p:nvSpPr>
        <p:spPr>
          <a:xfrm>
            <a:off x="1806912" y="3733800"/>
            <a:ext cx="9659283" cy="13691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她又悄悄地出去了。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她出去了，就再也没回来。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598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79805" y="674370"/>
            <a:ext cx="10702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3" name="文本框 21">
            <a:extLst>
              <a:ext uri="{FF2B5EF4-FFF2-40B4-BE49-F238E27FC236}">
                <a16:creationId xmlns:a16="http://schemas.microsoft.com/office/drawing/2014/main" xmlns="" id="{B5C8CFA6-E960-4224-8FFA-2C5CB76E7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727" y="2459504"/>
            <a:ext cx="790462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五、阅读上下文，为什么母亲出去了，就再也没回来？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在母亲的身上，发生了什么呢？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264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9350243">
            <a:off x="61759" y="-191139"/>
            <a:ext cx="1572947" cy="1687111"/>
            <a:chOff x="2433499" y="-337854"/>
            <a:chExt cx="7295735" cy="78252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 rot="2249757" flipH="1">
            <a:off x="10559943" y="-227399"/>
            <a:ext cx="1572947" cy="1687111"/>
            <a:chOff x="2433499" y="-337854"/>
            <a:chExt cx="7295735" cy="78252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sp>
        <p:nvSpPr>
          <p:cNvPr id="12" name="Text Box 4">
            <a:extLst>
              <a:ext uri="{FF2B5EF4-FFF2-40B4-BE49-F238E27FC236}">
                <a16:creationId xmlns:a16="http://schemas.microsoft.com/office/drawing/2014/main" xmlns="" id="{FBFAF815-F16C-4325-9BDD-CCEB39E18737}"/>
              </a:ext>
            </a:extLst>
          </p:cNvPr>
          <p:cNvSpPr txBox="1"/>
          <p:nvPr/>
        </p:nvSpPr>
        <p:spPr>
          <a:xfrm>
            <a:off x="1539552" y="852276"/>
            <a:ext cx="8668694" cy="41391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可我却一直都不知道，她的病已经到了那步田地。后来妹妹告诉我，她常常肝疼得整宿翻来覆去地睡不了觉。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邻居们把她抬上车时，她还在大口大口地吐着鲜血。我没想到她已经病成那样。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5973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FBD2C2"/>
            </a:gs>
            <a:gs pos="0">
              <a:srgbClr val="FFFFFF"/>
            </a:gs>
            <a:gs pos="45000">
              <a:srgbClr val="FEC820"/>
            </a:gs>
            <a:gs pos="66000">
              <a:srgbClr val="FFA93D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9350243">
            <a:off x="61759" y="-191139"/>
            <a:ext cx="1572947" cy="1687111"/>
            <a:chOff x="2433499" y="-337854"/>
            <a:chExt cx="7295735" cy="78252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 rot="2249757" flipH="1">
            <a:off x="10559943" y="-227399"/>
            <a:ext cx="1572947" cy="1687111"/>
            <a:chOff x="2433499" y="-337854"/>
            <a:chExt cx="7295735" cy="78252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42851CEE-7512-4167-AFAC-40AF52DCCCC2}"/>
              </a:ext>
            </a:extLst>
          </p:cNvPr>
          <p:cNvSpPr txBox="1"/>
          <p:nvPr/>
        </p:nvSpPr>
        <p:spPr>
          <a:xfrm>
            <a:off x="1539552" y="426720"/>
            <a:ext cx="9144000" cy="64312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      </a:t>
            </a:r>
          </a:p>
          <a:p>
            <a:r>
              <a:rPr lang="zh-CN" altLang="en-US" sz="3200" dirty="0">
                <a:latin typeface="Arial" panose="020B0604020202020204" pitchFamily="34" charset="0"/>
              </a:rPr>
              <a:t>  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在那段日子里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那是好几年长的一段日子，我想我一定使母亲作过了最坏的准备了，但她从来没有对我说过：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你为我想想。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事实上我也真的没为她想过。那时她的儿子，还太年轻，还来不及为母亲想，他被命运击昏了头，一心以为自己是世上最不幸的一个， 她有一个长到二十岁上忽然截瘫了的儿子，这是她唯一的儿子；她情愿截瘫的是自己而不是儿子，可这事无法代替；她想，只要儿子能活下去哪怕自己去死也行，可她又确信一个人不能仅仅是活着，儿子得有一条路走向自己的幸福；而这条路呢，没有谁能保证她的儿子终能找到。</a:t>
            </a:r>
          </a:p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这样一个母亲，注定是活得最苦的母亲。</a:t>
            </a:r>
            <a:r>
              <a:rPr lang="zh-CN" altLang="en-US" sz="3200" dirty="0">
                <a:latin typeface="Arial" panose="020B0604020202020204" pitchFamily="34" charset="0"/>
              </a:rPr>
              <a:t> </a:t>
            </a:r>
          </a:p>
          <a:p>
            <a:r>
              <a:rPr lang="zh-CN" altLang="en-US" sz="3200" b="1" dirty="0">
                <a:latin typeface="Arial" panose="020B0604020202020204" pitchFamily="34" charset="0"/>
              </a:rPr>
              <a:t>                                                </a:t>
            </a:r>
            <a:r>
              <a:rPr lang="en-US" altLang="zh-CN" sz="3200" b="1" dirty="0">
                <a:latin typeface="Arial" panose="020B0604020202020204" pitchFamily="34" charset="0"/>
              </a:rPr>
              <a:t>——</a:t>
            </a:r>
            <a:r>
              <a:rPr lang="en-US" altLang="zh-CN" sz="3200" b="1" dirty="0">
                <a:latin typeface="Arial" panose="020B0604020202020204" pitchFamily="34" charset="0"/>
                <a:ea typeface="黑体" panose="02010609060101010101" pitchFamily="49" charset="-122"/>
              </a:rPr>
              <a:t>《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我与地坛</a:t>
            </a:r>
            <a:r>
              <a:rPr lang="en-US" altLang="zh-CN" sz="3200" b="1" dirty="0">
                <a:latin typeface="Arial" panose="020B0604020202020204" pitchFamily="34" charset="0"/>
                <a:ea typeface="黑体" panose="02010609060101010101" pitchFamily="49" charset="-122"/>
              </a:rPr>
              <a:t>》</a:t>
            </a:r>
            <a:endParaRPr lang="en-US" altLang="zh-CN" sz="32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 sz="3200" dirty="0">
                <a:latin typeface="Arial" panose="020B0604020202020204" pitchFamily="34" charset="0"/>
              </a:rPr>
              <a:t>                                                       </a:t>
            </a:r>
            <a:r>
              <a:rPr lang="en-US" altLang="zh-CN" sz="3200" b="1" dirty="0">
                <a:latin typeface="宋体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356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FBD2C2"/>
            </a:gs>
            <a:gs pos="0">
              <a:srgbClr val="FFFFFF"/>
            </a:gs>
            <a:gs pos="45000">
              <a:srgbClr val="FEC820"/>
            </a:gs>
            <a:gs pos="66000">
              <a:srgbClr val="FFA93D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9350243">
            <a:off x="61759" y="-191139"/>
            <a:ext cx="1572947" cy="1687111"/>
            <a:chOff x="2433499" y="-337854"/>
            <a:chExt cx="7295735" cy="78252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 rot="2249757" flipH="1">
            <a:off x="10559943" y="-227399"/>
            <a:ext cx="1572947" cy="1687111"/>
            <a:chOff x="2433499" y="-337854"/>
            <a:chExt cx="7295735" cy="78252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sp>
        <p:nvSpPr>
          <p:cNvPr id="12" name="Text Box 4">
            <a:extLst>
              <a:ext uri="{FF2B5EF4-FFF2-40B4-BE49-F238E27FC236}">
                <a16:creationId xmlns:a16="http://schemas.microsoft.com/office/drawing/2014/main" xmlns="" id="{FBFAF815-F16C-4325-9BDD-CCEB39E18737}"/>
              </a:ext>
            </a:extLst>
          </p:cNvPr>
          <p:cNvSpPr txBox="1"/>
          <p:nvPr/>
        </p:nvSpPr>
        <p:spPr>
          <a:xfrm>
            <a:off x="1400719" y="477686"/>
            <a:ext cx="6732587" cy="676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你能说出几句关于秋天的诗句吗？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07BC31B2-AD8E-4984-8B98-245B522F5D83}"/>
              </a:ext>
            </a:extLst>
          </p:cNvPr>
          <p:cNvSpPr txBox="1"/>
          <p:nvPr/>
        </p:nvSpPr>
        <p:spPr>
          <a:xfrm>
            <a:off x="1400719" y="1500950"/>
            <a:ext cx="6732587" cy="676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  停车坐爱枫林晚，霜叶红于二月花。 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xmlns="" id="{117052EB-E04A-4E36-9FA4-A2D84A46E657}"/>
              </a:ext>
            </a:extLst>
          </p:cNvPr>
          <p:cNvSpPr txBox="1"/>
          <p:nvPr/>
        </p:nvSpPr>
        <p:spPr>
          <a:xfrm>
            <a:off x="1400718" y="2287531"/>
            <a:ext cx="6732587" cy="676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 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空山新雨后，天气晚来秋。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xmlns="" id="{F1909851-C7B3-4F93-B8AF-A74E0C1CABD0}"/>
              </a:ext>
            </a:extLst>
          </p:cNvPr>
          <p:cNvSpPr txBox="1"/>
          <p:nvPr/>
        </p:nvSpPr>
        <p:spPr>
          <a:xfrm>
            <a:off x="1807222" y="3090670"/>
            <a:ext cx="6732587" cy="676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月落乌啼霜满天，江枫渔火对愁眠。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xmlns="" id="{3B9CDEE5-F0A0-47E7-8134-8AD9AF047715}"/>
              </a:ext>
            </a:extLst>
          </p:cNvPr>
          <p:cNvSpPr txBox="1"/>
          <p:nvPr/>
        </p:nvSpPr>
        <p:spPr>
          <a:xfrm>
            <a:off x="1807222" y="3868972"/>
            <a:ext cx="6732587" cy="676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落霞与孤鹜齐飞，秋水共长天一色。</a:t>
            </a: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xmlns="" id="{DFA15F6F-6191-47BC-A50A-44DCB69C4E8C}"/>
              </a:ext>
            </a:extLst>
          </p:cNvPr>
          <p:cNvSpPr txBox="1"/>
          <p:nvPr/>
        </p:nvSpPr>
        <p:spPr>
          <a:xfrm>
            <a:off x="1807222" y="4651274"/>
            <a:ext cx="6732587" cy="676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独立寒秋，湘江北去，橘子洲头。</a:t>
            </a:r>
          </a:p>
        </p:txBody>
      </p:sp>
    </p:spTree>
    <p:extLst>
      <p:ext uri="{BB962C8B-B14F-4D97-AF65-F5344CB8AC3E}">
        <p14:creationId xmlns:p14="http://schemas.microsoft.com/office/powerpoint/2010/main" val="667147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4E551799-4357-4990-8B63-B931140DCD69}"/>
              </a:ext>
            </a:extLst>
          </p:cNvPr>
          <p:cNvSpPr txBox="1"/>
          <p:nvPr/>
        </p:nvSpPr>
        <p:spPr>
          <a:xfrm>
            <a:off x="1442711" y="830909"/>
            <a:ext cx="9659283" cy="676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solidFill>
                  <a:srgbClr val="FDAE48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母亲就悄悄地躲出去</a:t>
            </a:r>
            <a:r>
              <a:rPr lang="en-US" altLang="zh-CN" sz="3000" b="1" dirty="0">
                <a:solidFill>
                  <a:srgbClr val="FDAE48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……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A4833FA3-C590-4964-B0CB-E438B42E7518}"/>
              </a:ext>
            </a:extLst>
          </p:cNvPr>
          <p:cNvSpPr txBox="1"/>
          <p:nvPr/>
        </p:nvSpPr>
        <p:spPr>
          <a:xfrm>
            <a:off x="1328412" y="2759737"/>
            <a:ext cx="9659283" cy="676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solidFill>
                  <a:srgbClr val="FDAE48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她出去了。就再也没回来。</a:t>
            </a:r>
            <a:endParaRPr lang="en-US" altLang="zh-CN" sz="3000" b="1" dirty="0">
              <a:solidFill>
                <a:srgbClr val="FDAE48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88D9B572-21A7-41BD-989F-1226DA9CCD99}"/>
              </a:ext>
            </a:extLst>
          </p:cNvPr>
          <p:cNvSpPr txBox="1"/>
          <p:nvPr/>
        </p:nvSpPr>
        <p:spPr>
          <a:xfrm>
            <a:off x="1442710" y="1610842"/>
            <a:ext cx="9659283" cy="676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solidFill>
                  <a:srgbClr val="FDAE48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她又悄悄地出去了。</a:t>
            </a:r>
            <a:endParaRPr lang="en-US" altLang="zh-CN" sz="3000" b="1" dirty="0">
              <a:solidFill>
                <a:srgbClr val="FDAE48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AE08E95-CFE5-4D0F-9D8F-47DAB1DFB678}"/>
              </a:ext>
            </a:extLst>
          </p:cNvPr>
          <p:cNvSpPr txBox="1"/>
          <p:nvPr/>
        </p:nvSpPr>
        <p:spPr>
          <a:xfrm>
            <a:off x="1328412" y="4216330"/>
            <a:ext cx="6096000" cy="2061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solidFill>
                  <a:srgbClr val="FDAE48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她昏迷前的最后一句话是：“我那个有病的儿子和我那个还未成年的女儿</a:t>
            </a:r>
            <a:r>
              <a:rPr lang="en-US" altLang="zh-CN" sz="3000" b="1" dirty="0">
                <a:solidFill>
                  <a:srgbClr val="FDAE48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……</a:t>
            </a:r>
            <a:r>
              <a:rPr lang="zh-CN" altLang="en-US" sz="3000" b="1" dirty="0">
                <a:solidFill>
                  <a:srgbClr val="FDAE48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”</a:t>
            </a:r>
            <a:endParaRPr lang="en-US" altLang="zh-CN" sz="3000" b="1" dirty="0">
              <a:solidFill>
                <a:srgbClr val="FDAE48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353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FBD2C2"/>
            </a:gs>
            <a:gs pos="0">
              <a:srgbClr val="FFFFFF"/>
            </a:gs>
            <a:gs pos="45000">
              <a:srgbClr val="FEC820"/>
            </a:gs>
            <a:gs pos="66000">
              <a:srgbClr val="FFA93D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9350243">
            <a:off x="61759" y="-191139"/>
            <a:ext cx="1572947" cy="1687111"/>
            <a:chOff x="2433499" y="-337854"/>
            <a:chExt cx="7295735" cy="78252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 rot="2249757" flipH="1">
            <a:off x="10559943" y="-227399"/>
            <a:ext cx="1572947" cy="1687111"/>
            <a:chOff x="2433499" y="-337854"/>
            <a:chExt cx="7295735" cy="78252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C591A7F6-CBB6-4EED-BF09-353041E446A0}"/>
              </a:ext>
            </a:extLst>
          </p:cNvPr>
          <p:cNvSpPr txBox="1"/>
          <p:nvPr/>
        </p:nvSpPr>
        <p:spPr>
          <a:xfrm>
            <a:off x="2733040" y="1561771"/>
            <a:ext cx="7142480" cy="3446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30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</a:rPr>
              <a:t>又是秋天，妹妹推我去北海看了菊花。黄色的花淡雅，白色的花高洁，紫红色的花热烈而深沉，泼泼洒洒，秋风中正开得烂漫。我懂得母亲没有说完的话。妹妹也懂。我俩在一块儿，要好好儿活</a:t>
            </a:r>
            <a:r>
              <a:rPr kumimoji="0" lang="en-US" altLang="zh-CN" sz="3000" b="1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4577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FBD2C2"/>
            </a:gs>
            <a:gs pos="0">
              <a:srgbClr val="FFFFFF"/>
            </a:gs>
            <a:gs pos="45000">
              <a:srgbClr val="FEC820"/>
            </a:gs>
            <a:gs pos="66000">
              <a:srgbClr val="FFA93D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9350243">
            <a:off x="61759" y="-191139"/>
            <a:ext cx="1572947" cy="1687111"/>
            <a:chOff x="2433499" y="-337854"/>
            <a:chExt cx="7295735" cy="78252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6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 rot="2249757" flipH="1">
            <a:off x="10559943" y="-227399"/>
            <a:ext cx="1572947" cy="1687111"/>
            <a:chOff x="2433499" y="-337854"/>
            <a:chExt cx="7295735" cy="78252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sp>
        <p:nvSpPr>
          <p:cNvPr id="10" name="Title 6">
            <a:extLst>
              <a:ext uri="{FF2B5EF4-FFF2-40B4-BE49-F238E27FC236}">
                <a16:creationId xmlns:a16="http://schemas.microsoft.com/office/drawing/2014/main" xmlns="" id="{A1B90393-6AE4-4285-B654-B8F7D42B069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248945" y="1142567"/>
            <a:ext cx="7008800" cy="296497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lIns="68580" tIns="34290" rIns="68580" bIns="34290"/>
          <a:lstStyle>
            <a:defPPr>
              <a:defRPr lang="zh-CN"/>
            </a:defPPr>
            <a:lvl1pPr marL="0" indent="0" algn="l" defTabSz="91376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2745" b="0" i="0" u="none" kern="1200" cap="none" spc="-49" baseline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1" i="0" u="none" baseline="0">
                <a:solidFill>
                  <a:srgbClr val="CC0099"/>
                </a:solidFill>
                <a:latin typeface="Arial" pitchFamily="34" charset="0"/>
                <a:ea typeface="楷体_GB2312" pitchFamily="49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1" i="0" u="none" baseline="0">
                <a:solidFill>
                  <a:srgbClr val="CC0099"/>
                </a:solidFill>
                <a:latin typeface="Arial" pitchFamily="34" charset="0"/>
                <a:ea typeface="楷体_GB2312" pitchFamily="49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1" i="0" u="none" baseline="0">
                <a:solidFill>
                  <a:srgbClr val="CC0099"/>
                </a:solidFill>
                <a:latin typeface="Arial" pitchFamily="34" charset="0"/>
                <a:ea typeface="楷体_GB2312" pitchFamily="49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1" i="0" u="none" baseline="0">
                <a:solidFill>
                  <a:srgbClr val="CC0099"/>
                </a:solidFill>
                <a:latin typeface="Arial" pitchFamily="34" charset="0"/>
                <a:ea typeface="楷体_GB2312" pitchFamily="49" charset="-122"/>
              </a:defRPr>
            </a:lvl5pPr>
          </a:lstStyle>
          <a:p>
            <a:pPr indent="-285750" defTabSz="914400" fontAlgn="ctr">
              <a:lnSpc>
                <a:spcPct val="130000"/>
              </a:lnSpc>
              <a:spcBef>
                <a:spcPts val="1000"/>
              </a:spcBef>
            </a:pPr>
            <a:r>
              <a:rPr lang="zh-CN" altLang="zh-CN" sz="2600" dirty="0">
                <a:ln w="31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charset="-122"/>
                <a:ea typeface="楷体" panose="02010609060101010101" charset="-122"/>
                <a:sym typeface="Wingdings"/>
              </a:rPr>
              <a:t>   </a:t>
            </a:r>
            <a:r>
              <a:rPr lang="zh-CN" sz="2600" dirty="0">
                <a:ln w="31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楷体" charset="-122"/>
                <a:ea typeface="楷体" panose="02010609060101010101" charset="-122"/>
                <a:sym typeface="Wingdings"/>
              </a:rPr>
              <a:t>史铁生是当代中国最令人敬佩的作家之一。他的写作与他的生命完全同构在了一起，在自己的“写作之夜”，史铁生用残缺的身体，说出了最为健全而丰满的思想。他体验到的是生命的苦难，表达出的却是存在的明朗和欢乐，他睿智的言辞，照亮的反而是我们日益幽暗的内心。</a:t>
            </a:r>
            <a:endParaRPr lang="en-US" altLang="zh-CN" sz="2600" dirty="0"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楷体" charset="-122"/>
              <a:ea typeface="楷体" panose="02010609060101010101" charset="-122"/>
              <a:sym typeface="Wingdings"/>
            </a:endParaRPr>
          </a:p>
          <a:p>
            <a:pPr indent="-285750" defTabSz="914400" fontAlgn="ctr">
              <a:lnSpc>
                <a:spcPct val="130000"/>
              </a:lnSpc>
              <a:spcBef>
                <a:spcPts val="1000"/>
              </a:spcBef>
            </a:pPr>
            <a:endParaRPr lang="en-US" altLang="zh-CN" sz="2600" dirty="0"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楷体" charset="-122"/>
              <a:ea typeface="楷体" panose="02010609060101010101" charset="-122"/>
              <a:sym typeface="Wingdings"/>
            </a:endParaRPr>
          </a:p>
          <a:p>
            <a:pPr indent="-285750" defTabSz="914400" fontAlgn="ctr">
              <a:lnSpc>
                <a:spcPct val="130000"/>
              </a:lnSpc>
              <a:spcBef>
                <a:spcPts val="1000"/>
              </a:spcBef>
            </a:pPr>
            <a:r>
              <a:rPr altLang="zh-CN" sz="2600" dirty="0">
                <a:ln w="31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pitchFamily="34" charset="-122"/>
                <a:sym typeface="Wingdings"/>
              </a:rPr>
              <a:t>——华语文学传媒大奖2002年度杰出成就奖得主史铁生授奖词</a:t>
            </a:r>
            <a:endParaRPr altLang="zh-CN" sz="2600" dirty="0">
              <a:latin typeface="微软雅黑" panose="020B0503020204020204" pitchFamily="34" charset="-122"/>
            </a:endParaRPr>
          </a:p>
        </p:txBody>
      </p:sp>
      <p:pic>
        <p:nvPicPr>
          <p:cNvPr id="14" name="图片 3">
            <a:extLst>
              <a:ext uri="{FF2B5EF4-FFF2-40B4-BE49-F238E27FC236}">
                <a16:creationId xmlns:a16="http://schemas.microsoft.com/office/drawing/2014/main" xmlns="" id="{F01BCC8D-192A-4693-91CD-70E03ECC52C0}"/>
              </a:ext>
            </a:extLst>
          </p:cNvPr>
          <p:cNvPicPr>
            <a:picLocks noGrp="1"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0" y="1178827"/>
            <a:ext cx="3128963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739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79805" y="674370"/>
            <a:ext cx="10702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xmlns="" id="{88FA1EB6-9DFA-414D-8C25-421961E98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6939"/>
              </p:ext>
            </p:extLst>
          </p:nvPr>
        </p:nvGraphicFramePr>
        <p:xfrm>
          <a:off x="1153158" y="277234"/>
          <a:ext cx="10391142" cy="6558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008">
                  <a:extLst>
                    <a:ext uri="{9D8B030D-6E8A-4147-A177-3AD203B41FA5}">
                      <a16:colId xmlns:a16="http://schemas.microsoft.com/office/drawing/2014/main" xmlns="" val="3645918429"/>
                    </a:ext>
                  </a:extLst>
                </a:gridCol>
                <a:gridCol w="2998139">
                  <a:extLst>
                    <a:ext uri="{9D8B030D-6E8A-4147-A177-3AD203B41FA5}">
                      <a16:colId xmlns:a16="http://schemas.microsoft.com/office/drawing/2014/main" xmlns="" val="3060751165"/>
                    </a:ext>
                  </a:extLst>
                </a:gridCol>
                <a:gridCol w="5195995">
                  <a:extLst>
                    <a:ext uri="{9D8B030D-6E8A-4147-A177-3AD203B41FA5}">
                      <a16:colId xmlns:a16="http://schemas.microsoft.com/office/drawing/2014/main" xmlns="" val="3296619516"/>
                    </a:ext>
                  </a:extLst>
                </a:gridCol>
              </a:tblGrid>
              <a:tr h="1222591">
                <a:tc>
                  <a:txBody>
                    <a:bodyPr/>
                    <a:lstStyle/>
                    <a:p>
                      <a:pPr algn="r"/>
                      <a:r>
                        <a:rPr lang="zh-CN" altLang="en-US" sz="3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人物</a:t>
                      </a:r>
                      <a:r>
                        <a:rPr lang="en-US" altLang="zh-CN" sz="3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    </a:t>
                      </a:r>
                    </a:p>
                    <a:p>
                      <a:r>
                        <a:rPr lang="zh-CN" altLang="en-US" sz="3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情节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31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3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母亲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3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</a:t>
                      </a:r>
                    </a:p>
                    <a:p>
                      <a:pPr algn="l"/>
                      <a:r>
                        <a:rPr lang="en-US" altLang="zh-CN" sz="3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</a:t>
                      </a:r>
                      <a:r>
                        <a:rPr lang="zh-CN" altLang="en-US" sz="3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“我”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9107232"/>
                  </a:ext>
                </a:extLst>
              </a:tr>
              <a:tr h="1500937">
                <a:tc>
                  <a:txBody>
                    <a:bodyPr/>
                    <a:lstStyle/>
                    <a:p>
                      <a:pPr algn="ctr"/>
                      <a:endParaRPr lang="en-US" altLang="zh-CN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31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第一次看花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51974700"/>
                  </a:ext>
                </a:extLst>
              </a:tr>
              <a:tr h="1500937">
                <a:tc>
                  <a:txBody>
                    <a:bodyPr/>
                    <a:lstStyle/>
                    <a:p>
                      <a:pPr algn="ctr"/>
                      <a:endParaRPr lang="en-US" altLang="zh-CN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31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第二次看花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5629631"/>
                  </a:ext>
                </a:extLst>
              </a:tr>
              <a:tr h="1500937">
                <a:tc>
                  <a:txBody>
                    <a:bodyPr/>
                    <a:lstStyle/>
                    <a:p>
                      <a:pPr algn="ctr"/>
                      <a:endParaRPr lang="en-US" altLang="zh-CN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31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第三次看花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/>
                      <a:r>
                        <a:rPr lang="en-US" altLang="zh-CN" sz="31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……</a:t>
                      </a:r>
                      <a:endParaRPr lang="zh-CN" altLang="en-US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altLang="zh-CN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l"/>
                      <a:r>
                        <a:rPr lang="en-US" altLang="zh-CN" sz="31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……</a:t>
                      </a:r>
                      <a:endParaRPr lang="zh-CN" altLang="en-US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9600188"/>
                  </a:ext>
                </a:extLst>
              </a:tr>
              <a:tr h="833119">
                <a:tc gridSpan="3">
                  <a:txBody>
                    <a:bodyPr/>
                    <a:lstStyle/>
                    <a:p>
                      <a:pPr algn="ctr"/>
                      <a:endParaRPr lang="zh-CN" altLang="en-US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31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9980661"/>
                  </a:ext>
                </a:extLst>
              </a:tr>
            </a:tbl>
          </a:graphicData>
        </a:graphic>
      </p:graphicFrame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B4CA60DB-FF7F-4C13-B132-D872BB0D470F}"/>
              </a:ext>
            </a:extLst>
          </p:cNvPr>
          <p:cNvCxnSpPr/>
          <p:nvPr/>
        </p:nvCxnSpPr>
        <p:spPr>
          <a:xfrm>
            <a:off x="1152311" y="329882"/>
            <a:ext cx="2133600" cy="1057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91F927D8-3DCA-4112-A878-5EBE80BDEFDA}"/>
              </a:ext>
            </a:extLst>
          </p:cNvPr>
          <p:cNvSpPr txBox="1"/>
          <p:nvPr/>
        </p:nvSpPr>
        <p:spPr>
          <a:xfrm>
            <a:off x="3982719" y="1784293"/>
            <a:ext cx="2305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“听说北海的花儿都开了，我推着你去走走吧？”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405619B-82CC-4216-B608-74079F739823}"/>
              </a:ext>
            </a:extLst>
          </p:cNvPr>
          <p:cNvSpPr txBox="1"/>
          <p:nvPr/>
        </p:nvSpPr>
        <p:spPr>
          <a:xfrm>
            <a:off x="6397623" y="1988549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/>
            <a:r>
              <a:rPr lang="zh-CN" altLang="zh-CN" sz="2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“不</a:t>
            </a:r>
            <a:r>
              <a:rPr lang="zh-CN" altLang="en-US" sz="2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我不去！”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C4C9769A-B0AD-4EB5-BD22-781AD6C33C56}"/>
              </a:ext>
            </a:extLst>
          </p:cNvPr>
          <p:cNvSpPr txBox="1"/>
          <p:nvPr/>
        </p:nvSpPr>
        <p:spPr>
          <a:xfrm>
            <a:off x="3982719" y="3289425"/>
            <a:ext cx="2305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“北海的菊花开了，我推着你去看看吧？”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DC2D556-B5A1-4C86-B6CD-58794B773DBE}"/>
              </a:ext>
            </a:extLst>
          </p:cNvPr>
          <p:cNvSpPr txBox="1"/>
          <p:nvPr/>
        </p:nvSpPr>
        <p:spPr>
          <a:xfrm>
            <a:off x="6752906" y="3456507"/>
            <a:ext cx="230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“什么时候？”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D75A5DE3-317A-4906-9288-CBB7B045E69D}"/>
              </a:ext>
            </a:extLst>
          </p:cNvPr>
          <p:cNvSpPr txBox="1"/>
          <p:nvPr/>
        </p:nvSpPr>
        <p:spPr>
          <a:xfrm>
            <a:off x="5571806" y="618363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好好儿活</a:t>
            </a:r>
            <a:endParaRPr lang="zh-CN" altLang="en-US" b="1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D8B3C048-39D8-4C6E-909D-EC895E179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670002"/>
              </p:ext>
            </p:extLst>
          </p:nvPr>
        </p:nvGraphicFramePr>
        <p:xfrm>
          <a:off x="8945879" y="294900"/>
          <a:ext cx="2597574" cy="5725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574">
                  <a:extLst>
                    <a:ext uri="{9D8B030D-6E8A-4147-A177-3AD203B41FA5}">
                      <a16:colId xmlns:a16="http://schemas.microsoft.com/office/drawing/2014/main" xmlns="" val="3947158080"/>
                    </a:ext>
                  </a:extLst>
                </a:gridCol>
              </a:tblGrid>
              <a:tr h="1222591">
                <a:tc>
                  <a:txBody>
                    <a:bodyPr/>
                    <a:lstStyle/>
                    <a:p>
                      <a:pPr algn="ctr"/>
                      <a:endParaRPr lang="en-US" altLang="zh-CN" sz="31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31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妹妹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99415373"/>
                  </a:ext>
                </a:extLst>
              </a:tr>
              <a:tr h="4502811">
                <a:tc>
                  <a:txBody>
                    <a:bodyPr/>
                    <a:lstStyle/>
                    <a:p>
                      <a:endParaRPr lang="en-US" altLang="zh-CN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/>
                      <a:endParaRPr lang="en-US" altLang="zh-CN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/>
                      <a:endParaRPr lang="en-US" altLang="zh-CN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/>
                      <a:endParaRPr lang="en-US" altLang="zh-CN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/>
                      <a:r>
                        <a:rPr lang="en-US" altLang="zh-CN" sz="31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……</a:t>
                      </a:r>
                      <a:endParaRPr lang="zh-CN" altLang="en-US" sz="31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72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57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41333" y="-999453"/>
            <a:ext cx="8672037" cy="9581967"/>
            <a:chOff x="2433499" y="-2707497"/>
            <a:chExt cx="7308164" cy="80749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819305" y="-2707497"/>
              <a:ext cx="6521576" cy="585359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677061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44033" y="-1529949"/>
              <a:ext cx="6997630" cy="5532563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4956565" y="1712755"/>
            <a:ext cx="2441575" cy="22148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3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04</a:t>
            </a:r>
            <a:endParaRPr lang="zh-CN" altLang="en-US" sz="71400" b="1" dirty="0">
              <a:solidFill>
                <a:schemeClr val="bg1"/>
              </a:solidFill>
              <a:latin typeface="Kartika" panose="02020503030404060203" pitchFamily="18" charset="0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  <p:sp>
        <p:nvSpPr>
          <p:cNvPr id="13" name="文本框 21"/>
          <p:cNvSpPr>
            <a:spLocks noChangeArrowheads="1"/>
          </p:cNvSpPr>
          <p:nvPr/>
        </p:nvSpPr>
        <p:spPr bwMode="auto">
          <a:xfrm>
            <a:off x="4624683" y="3835218"/>
            <a:ext cx="32271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9F8E4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  </a:t>
            </a: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方正姚体" panose="02010601030101010101" pitchFamily="2" charset="-122"/>
              </a:rPr>
              <a:t>技法点拨</a:t>
            </a:r>
            <a:endParaRPr lang="es-ES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41277" y="-1036398"/>
            <a:ext cx="8672037" cy="9581967"/>
            <a:chOff x="2433499" y="-2707497"/>
            <a:chExt cx="7308164" cy="80749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819305" y="-2707497"/>
              <a:ext cx="6521576" cy="585359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677061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44033" y="-1529949"/>
              <a:ext cx="6997630" cy="5532563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4956565" y="1712755"/>
            <a:ext cx="2393950" cy="22148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3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05</a:t>
            </a:r>
            <a:endParaRPr lang="zh-CN" altLang="en-US" sz="71400" b="1" dirty="0">
              <a:solidFill>
                <a:schemeClr val="bg1"/>
              </a:solidFill>
              <a:latin typeface="Kartika" panose="02020503030404060203" pitchFamily="18" charset="0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  <p:sp>
        <p:nvSpPr>
          <p:cNvPr id="13" name="文本框 21"/>
          <p:cNvSpPr>
            <a:spLocks noChangeArrowheads="1"/>
          </p:cNvSpPr>
          <p:nvPr/>
        </p:nvSpPr>
        <p:spPr bwMode="auto">
          <a:xfrm>
            <a:off x="5137026" y="3719056"/>
            <a:ext cx="18357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  </a:t>
            </a: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方正姚体" panose="02010601030101010101" pitchFamily="2" charset="-122"/>
              </a:rPr>
              <a:t>总结</a:t>
            </a:r>
            <a:endParaRPr lang="es-ES" altLang="es-ES" sz="54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95007" y="4753459"/>
            <a:ext cx="281198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s-ES" altLang="zh-CN" sz="7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★日文毛笔行书" panose="03000509000000000000" pitchFamily="65" charset="-128"/>
                <a:ea typeface="★日文毛笔行书" panose="03000509000000000000" pitchFamily="65" charset="-128"/>
                <a:sym typeface="Aharoni" panose="02010803020104030203" pitchFamily="2" charset="-79"/>
              </a:rPr>
              <a:t>¡</a:t>
            </a:r>
            <a:r>
              <a:rPr lang="zh-CN" altLang="en-US" sz="7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★日文毛笔行书" panose="03000509000000000000" pitchFamily="65" charset="-128"/>
                <a:ea typeface="★日文毛笔行书" panose="03000509000000000000" pitchFamily="65" charset="-128"/>
                <a:sym typeface="Aharoni" panose="02010803020104030203" pitchFamily="2" charset="-79"/>
              </a:rPr>
              <a:t>谢谢</a:t>
            </a:r>
            <a:r>
              <a:rPr lang="es-ES" altLang="zh-CN" sz="7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★日文毛笔行书" panose="03000509000000000000" pitchFamily="65" charset="-128"/>
                <a:ea typeface="★日文毛笔行书" panose="03000509000000000000" pitchFamily="65" charset="-128"/>
                <a:sym typeface="Aharoni" panose="02010803020104030203" pitchFamily="2" charset="-79"/>
              </a:rPr>
              <a:t>!</a:t>
            </a:r>
            <a:endParaRPr lang="es-ES" sz="5400" b="1" dirty="0">
              <a:solidFill>
                <a:schemeClr val="bg1"/>
              </a:solidFill>
              <a:latin typeface="★日文毛笔行书" panose="03000509000000000000" pitchFamily="65" charset="-128"/>
              <a:ea typeface="★日文毛笔行书" panose="03000509000000000000" pitchFamily="65" charset="-128"/>
              <a:cs typeface="Kartika" panose="02020503030404060203" pitchFamily="18" charset="0"/>
              <a:sym typeface="Aharoni" panose="02010803020104030203" pitchFamily="2" charset="-79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521498" y="1283110"/>
            <a:ext cx="3185651" cy="3185651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267960" y="2340610"/>
            <a:ext cx="2439035" cy="1198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altLang="zh-CN" sz="7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charset="0"/>
                <a:ea typeface="Microsoft YaHei UI" panose="020B0503020204020204" charset="-122"/>
              </a:rPr>
              <a:t>Fin</a:t>
            </a:r>
            <a:endParaRPr lang="es-ES" sz="8000" b="1" dirty="0">
              <a:solidFill>
                <a:schemeClr val="bg1"/>
              </a:solidFill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41277" y="-1036398"/>
            <a:ext cx="8672037" cy="9581967"/>
            <a:chOff x="2433499" y="-2707497"/>
            <a:chExt cx="7308164" cy="80749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819305" y="-2707497"/>
              <a:ext cx="6521576" cy="585359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677061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44033" y="-1529949"/>
              <a:ext cx="6997630" cy="5532563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4956565" y="1712755"/>
            <a:ext cx="2435225" cy="2214880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13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01</a:t>
            </a:r>
          </a:p>
        </p:txBody>
      </p:sp>
      <p:sp>
        <p:nvSpPr>
          <p:cNvPr id="13" name="文本框 21"/>
          <p:cNvSpPr>
            <a:spLocks noChangeArrowheads="1"/>
          </p:cNvSpPr>
          <p:nvPr/>
        </p:nvSpPr>
        <p:spPr bwMode="auto">
          <a:xfrm>
            <a:off x="4515740" y="3969802"/>
            <a:ext cx="32271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9F8E4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  </a:t>
            </a:r>
            <a:r>
              <a:rPr lang="zh-CN" altLang="en-US" sz="5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走进作者</a:t>
            </a:r>
            <a:endParaRPr lang="es-ES" altLang="en-US" sz="5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FBD2C2"/>
            </a:gs>
            <a:gs pos="0">
              <a:srgbClr val="FFFFFF"/>
            </a:gs>
            <a:gs pos="45000">
              <a:srgbClr val="FEC820"/>
            </a:gs>
            <a:gs pos="66000">
              <a:srgbClr val="FFA93D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9350243">
            <a:off x="61759" y="-191139"/>
            <a:ext cx="1572947" cy="1687111"/>
            <a:chOff x="2433499" y="-337854"/>
            <a:chExt cx="7295735" cy="78252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 rot="2249757" flipH="1">
            <a:off x="10559943" y="-227399"/>
            <a:ext cx="1572947" cy="1687111"/>
            <a:chOff x="2433499" y="-337854"/>
            <a:chExt cx="7295735" cy="78252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sp>
        <p:nvSpPr>
          <p:cNvPr id="10" name="文本框 21"/>
          <p:cNvSpPr>
            <a:spLocks noChangeArrowheads="1"/>
          </p:cNvSpPr>
          <p:nvPr/>
        </p:nvSpPr>
        <p:spPr bwMode="auto">
          <a:xfrm>
            <a:off x="2060681" y="364969"/>
            <a:ext cx="77335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方正姚体" panose="02010601030101010101" pitchFamily="2" charset="-122"/>
              </a:rPr>
              <a:t>史铁生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方正姚体" panose="02010601030101010101" pitchFamily="2" charset="-122"/>
              </a:rPr>
              <a:t> 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方正姚体" panose="02010601030101010101" pitchFamily="2" charset="-122"/>
            </a:endParaRPr>
          </a:p>
          <a:p>
            <a:pPr algn="ctr"/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方正姚体" panose="02010601030101010101" pitchFamily="2" charset="-122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现代中国最令人敬佩的作家之一</a:t>
            </a:r>
            <a:endParaRPr lang="es-ES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方正姚体" panose="02010601030101010101" pitchFamily="2" charset="-122"/>
            </a:endParaRPr>
          </a:p>
        </p:txBody>
      </p:sp>
      <p:pic>
        <p:nvPicPr>
          <p:cNvPr id="15" name="图片 14" descr="sts1">
            <a:extLst>
              <a:ext uri="{FF2B5EF4-FFF2-40B4-BE49-F238E27FC236}">
                <a16:creationId xmlns:a16="http://schemas.microsoft.com/office/drawing/2014/main" xmlns="" id="{E1B8AA8C-9203-4547-98FC-E477E5E9F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545" y="1449193"/>
            <a:ext cx="4289425" cy="4803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xmlns="" id="{FBFAF815-F16C-4325-9BDD-CCEB39E18737}"/>
              </a:ext>
            </a:extLst>
          </p:cNvPr>
          <p:cNvSpPr txBox="1"/>
          <p:nvPr/>
        </p:nvSpPr>
        <p:spPr>
          <a:xfrm>
            <a:off x="5028822" y="1579675"/>
            <a:ext cx="6732587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1951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年生于北京，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1972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21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岁的他因病瘫痪，从此永远坐上了轮椅。</a:t>
            </a:r>
            <a:endParaRPr lang="zh-CN" altLang="en-US" sz="2400" b="1" dirty="0">
              <a:latin typeface="微软雅黑"/>
              <a:ea typeface="微软雅黑"/>
              <a:cs typeface="微软雅黑" panose="020B050302020402020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32E682E8-BEE0-4F75-8042-ECC4DE4F2BB4}"/>
              </a:ext>
            </a:extLst>
          </p:cNvPr>
          <p:cNvSpPr txBox="1"/>
          <p:nvPr/>
        </p:nvSpPr>
        <p:spPr>
          <a:xfrm>
            <a:off x="5250645" y="2608663"/>
            <a:ext cx="6007100" cy="34515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328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	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自称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“职业是生病，业余在写作”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，获1983年全国优秀短篇小说奖。代表作有小说《我的遥远的清平湾》《命若琴弦》《务虚笔记》，散文《合欢树》《我与地坛》《病隙碎笔》等。</a:t>
            </a:r>
            <a:endParaRPr lang="en-US" altLang="zh-CN" sz="2400" b="1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ts val="328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	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其中散文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《我与地坛》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被公认为中国近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年最优秀的散文之一。</a:t>
            </a:r>
          </a:p>
          <a:p>
            <a:pPr>
              <a:lnSpc>
                <a:spcPts val="328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FBD2C2"/>
            </a:gs>
            <a:gs pos="0">
              <a:srgbClr val="FFFFFF"/>
            </a:gs>
            <a:gs pos="45000">
              <a:srgbClr val="FEC820"/>
            </a:gs>
            <a:gs pos="66000">
              <a:srgbClr val="FFA93D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9350243">
            <a:off x="61759" y="-191139"/>
            <a:ext cx="1572947" cy="1687111"/>
            <a:chOff x="2433499" y="-337854"/>
            <a:chExt cx="7295735" cy="78252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 rot="2249757" flipH="1">
            <a:off x="10559943" y="-227399"/>
            <a:ext cx="1572947" cy="1687111"/>
            <a:chOff x="2433499" y="-337854"/>
            <a:chExt cx="7295735" cy="78252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sp>
        <p:nvSpPr>
          <p:cNvPr id="12" name="Text Box 4">
            <a:extLst>
              <a:ext uri="{FF2B5EF4-FFF2-40B4-BE49-F238E27FC236}">
                <a16:creationId xmlns:a16="http://schemas.microsoft.com/office/drawing/2014/main" xmlns="" id="{FBFAF815-F16C-4325-9BDD-CCEB39E18737}"/>
              </a:ext>
            </a:extLst>
          </p:cNvPr>
          <p:cNvSpPr txBox="1"/>
          <p:nvPr/>
        </p:nvSpPr>
        <p:spPr>
          <a:xfrm>
            <a:off x="2383023" y="1760343"/>
            <a:ext cx="7025526" cy="29315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“我们从史铁生的文字里看得到一个人内心无一日止息的起伏，同时也在这个人内心的起伏中解读了宁静。”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――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蒋子丹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561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59981" y="-1294261"/>
            <a:ext cx="8672037" cy="9581967"/>
            <a:chOff x="2433499" y="-2707497"/>
            <a:chExt cx="7308164" cy="807498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819305" y="-2707497"/>
              <a:ext cx="6521576" cy="585359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677061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44033" y="-1529949"/>
              <a:ext cx="6997630" cy="5532563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4956565" y="1712755"/>
            <a:ext cx="2379980" cy="22148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3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Kartika" panose="02020503030404060203" pitchFamily="18" charset="0"/>
              </a:rPr>
              <a:t>02</a:t>
            </a:r>
            <a:endParaRPr lang="zh-CN" altLang="en-US" sz="71400" b="1" dirty="0">
              <a:solidFill>
                <a:schemeClr val="bg1"/>
              </a:solidFill>
              <a:latin typeface="Kartika" panose="02020503030404060203" pitchFamily="18" charset="0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  <p:sp>
        <p:nvSpPr>
          <p:cNvPr id="13" name="文本框 21"/>
          <p:cNvSpPr>
            <a:spLocks noChangeArrowheads="1"/>
          </p:cNvSpPr>
          <p:nvPr/>
        </p:nvSpPr>
        <p:spPr bwMode="auto">
          <a:xfrm>
            <a:off x="4631556" y="3710331"/>
            <a:ext cx="30299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9F8E4"/>
                </a:solidFill>
                <a:latin typeface="Kartika" panose="02020503030404060203" pitchFamily="18" charset="0"/>
                <a:ea typeface="Calibri" panose="020F0502020204030204" pitchFamily="34" charset="0"/>
                <a:cs typeface="Kartika" panose="02020503030404060203" pitchFamily="18" charset="0"/>
                <a:sym typeface="Calibri" panose="020F0502020204030204" pitchFamily="34" charset="0"/>
              </a:rPr>
              <a:t> </a:t>
            </a:r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字词掌握</a:t>
            </a:r>
            <a:endParaRPr lang="es-ES" altLang="en-US" sz="5400" b="1" dirty="0"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9350243">
            <a:off x="61759" y="-191139"/>
            <a:ext cx="1572947" cy="1687111"/>
            <a:chOff x="2433499" y="-337854"/>
            <a:chExt cx="7295735" cy="78252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 rot="2249757" flipH="1">
            <a:off x="10559943" y="-227399"/>
            <a:ext cx="1572947" cy="1687111"/>
            <a:chOff x="2433499" y="-337854"/>
            <a:chExt cx="7295735" cy="78252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grpSp>
        <p:nvGrpSpPr>
          <p:cNvPr id="201" name="组合 200"/>
          <p:cNvGrpSpPr/>
          <p:nvPr/>
        </p:nvGrpSpPr>
        <p:grpSpPr>
          <a:xfrm>
            <a:off x="10015030" y="3077571"/>
            <a:ext cx="390802" cy="442011"/>
            <a:chOff x="4994016" y="4872552"/>
            <a:chExt cx="406393" cy="459645"/>
          </a:xfrm>
          <a:solidFill>
            <a:srgbClr val="FFFFFF"/>
          </a:solidFill>
          <a:effectLst/>
        </p:grpSpPr>
        <p:sp>
          <p:nvSpPr>
            <p:cNvPr id="202" name="Freeform 148"/>
            <p:cNvSpPr>
              <a:spLocks noEditPoints="1"/>
            </p:cNvSpPr>
            <p:nvPr/>
          </p:nvSpPr>
          <p:spPr bwMode="auto">
            <a:xfrm>
              <a:off x="5049136" y="4872552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" name="组合 204"/>
          <p:cNvGrpSpPr>
            <a:grpSpLocks noChangeAspect="1"/>
          </p:cNvGrpSpPr>
          <p:nvPr/>
        </p:nvGrpSpPr>
        <p:grpSpPr>
          <a:xfrm>
            <a:off x="8536776" y="2277636"/>
            <a:ext cx="327377" cy="324000"/>
            <a:chOff x="6967126" y="4092464"/>
            <a:chExt cx="453105" cy="448433"/>
          </a:xfrm>
          <a:solidFill>
            <a:srgbClr val="FFFFFF"/>
          </a:solidFill>
          <a:effectLst/>
        </p:grpSpPr>
        <p:sp>
          <p:nvSpPr>
            <p:cNvPr id="206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" name="组合 210"/>
          <p:cNvGrpSpPr>
            <a:grpSpLocks noChangeAspect="1"/>
          </p:cNvGrpSpPr>
          <p:nvPr/>
        </p:nvGrpSpPr>
        <p:grpSpPr>
          <a:xfrm>
            <a:off x="10068035" y="4793572"/>
            <a:ext cx="396000" cy="426157"/>
            <a:chOff x="7005429" y="4859473"/>
            <a:chExt cx="466184" cy="501686"/>
          </a:xfrm>
          <a:solidFill>
            <a:srgbClr val="FFFFFF"/>
          </a:solidFill>
          <a:effectLst/>
        </p:grpSpPr>
        <p:sp>
          <p:nvSpPr>
            <p:cNvPr id="212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3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4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8" name="文本框 241"/>
          <p:cNvSpPr txBox="1">
            <a:spLocks noChangeArrowheads="1"/>
          </p:cNvSpPr>
          <p:nvPr/>
        </p:nvSpPr>
        <p:spPr bwMode="auto">
          <a:xfrm>
            <a:off x="9528175" y="5538788"/>
            <a:ext cx="1319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姚体" panose="02010601030101010101" pitchFamily="2" charset="-122"/>
                <a:ea typeface="宋体" panose="02010600030101010101" pitchFamily="2" charset="-122"/>
                <a:cs typeface="+mn-cs"/>
              </a:rPr>
              <a:t>TEMPLATE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姚体" panose="02010601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0" name="文本框 243"/>
          <p:cNvSpPr txBox="1">
            <a:spLocks noChangeArrowheads="1"/>
          </p:cNvSpPr>
          <p:nvPr/>
        </p:nvSpPr>
        <p:spPr bwMode="auto">
          <a:xfrm>
            <a:off x="9537700" y="3790950"/>
            <a:ext cx="1319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姚体" panose="02010601030101010101" pitchFamily="2" charset="-122"/>
                <a:ea typeface="宋体" panose="02010600030101010101" pitchFamily="2" charset="-122"/>
                <a:cs typeface="+mn-cs"/>
              </a:rPr>
              <a:t>TEMPLATE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姚体" panose="02010601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DE80B1F9-4F76-48C0-B11F-18CB804D0D5D}"/>
              </a:ext>
            </a:extLst>
          </p:cNvPr>
          <p:cNvSpPr txBox="1"/>
          <p:nvPr/>
        </p:nvSpPr>
        <p:spPr>
          <a:xfrm>
            <a:off x="1649774" y="1891084"/>
            <a:ext cx="10434955" cy="364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瘫痪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（   ）  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暴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怒（  ）  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砸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碎（ ）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侍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弄（  ）   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捶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打（  ）  翻来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覆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去（ ）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憔悴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（  ）   仿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膳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（  ）  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絮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絮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叨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叨（   ）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豌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豆（  ）   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诀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别（  ）</a:t>
            </a:r>
          </a:p>
        </p:txBody>
      </p:sp>
      <p:sp>
        <p:nvSpPr>
          <p:cNvPr id="14" name="文本框 21">
            <a:extLst>
              <a:ext uri="{FF2B5EF4-FFF2-40B4-BE49-F238E27FC236}">
                <a16:creationId xmlns:a16="http://schemas.microsoft.com/office/drawing/2014/main" xmlns="" id="{F355958F-F263-4940-9B25-330100FD8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18" y="523156"/>
            <a:ext cx="469872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9F8E4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  </a:t>
            </a:r>
            <a:r>
              <a:rPr lang="zh-CN" altLang="en-US" sz="5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给标红字注音</a:t>
            </a:r>
            <a:endParaRPr lang="es-ES" altLang="en-US" sz="5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9350243">
            <a:off x="61759" y="-191139"/>
            <a:ext cx="1572947" cy="1687111"/>
            <a:chOff x="2433499" y="-337854"/>
            <a:chExt cx="7295735" cy="78252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 rot="2249757" flipH="1">
            <a:off x="10559943" y="-227399"/>
            <a:ext cx="1572947" cy="1687111"/>
            <a:chOff x="2433499" y="-337854"/>
            <a:chExt cx="7295735" cy="78252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/>
            <a:srcRect l="16656" t="18184" r="15123" b="17944"/>
            <a:stretch>
              <a:fillRect/>
            </a:stretch>
          </p:blipFill>
          <p:spPr>
            <a:xfrm rot="2655991">
              <a:off x="2582618" y="1633806"/>
              <a:ext cx="6521576" cy="585359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/>
            <a:srcRect l="15723" t="16216" r="13141" b="16998"/>
            <a:stretch>
              <a:fillRect/>
            </a:stretch>
          </p:blipFill>
          <p:spPr>
            <a:xfrm rot="2369328">
              <a:off x="2433499" y="-337854"/>
              <a:ext cx="7293189" cy="6044551"/>
            </a:xfrm>
            <a:custGeom>
              <a:avLst/>
              <a:gdLst>
                <a:gd name="connsiteX0" fmla="*/ 0 w 6438378"/>
                <a:gd name="connsiteY0" fmla="*/ 4622908 h 5336088"/>
                <a:gd name="connsiteX1" fmla="*/ 3138082 w 6438378"/>
                <a:gd name="connsiteY1" fmla="*/ 0 h 5336088"/>
                <a:gd name="connsiteX2" fmla="*/ 6438378 w 6438378"/>
                <a:gd name="connsiteY2" fmla="*/ 0 h 5336088"/>
                <a:gd name="connsiteX3" fmla="*/ 6438378 w 6438378"/>
                <a:gd name="connsiteY3" fmla="*/ 854141 h 5336088"/>
                <a:gd name="connsiteX4" fmla="*/ 1025471 w 6438378"/>
                <a:gd name="connsiteY4" fmla="*/ 5336088 h 5336088"/>
                <a:gd name="connsiteX5" fmla="*/ 0 w 6438378"/>
                <a:gd name="connsiteY5" fmla="*/ 5336088 h 533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8378" h="5336088">
                  <a:moveTo>
                    <a:pt x="0" y="4622908"/>
                  </a:moveTo>
                  <a:lnTo>
                    <a:pt x="3138082" y="0"/>
                  </a:lnTo>
                  <a:lnTo>
                    <a:pt x="6438378" y="0"/>
                  </a:lnTo>
                  <a:lnTo>
                    <a:pt x="6438378" y="854141"/>
                  </a:lnTo>
                  <a:lnTo>
                    <a:pt x="1025471" y="5336088"/>
                  </a:lnTo>
                  <a:lnTo>
                    <a:pt x="0" y="5336088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/>
            <a:srcRect l="15648" t="18171" r="13838" b="18996"/>
            <a:stretch>
              <a:fillRect/>
            </a:stretch>
          </p:blipFill>
          <p:spPr>
            <a:xfrm rot="19230839" flipH="1">
              <a:off x="2731604" y="710876"/>
              <a:ext cx="6997630" cy="5532563"/>
            </a:xfrm>
            <a:prstGeom prst="rect">
              <a:avLst/>
            </a:prstGeom>
          </p:spPr>
        </p:pic>
      </p:grpSp>
      <p:grpSp>
        <p:nvGrpSpPr>
          <p:cNvPr id="201" name="组合 200"/>
          <p:cNvGrpSpPr/>
          <p:nvPr/>
        </p:nvGrpSpPr>
        <p:grpSpPr>
          <a:xfrm>
            <a:off x="10015030" y="3077571"/>
            <a:ext cx="390802" cy="442011"/>
            <a:chOff x="4994016" y="4872552"/>
            <a:chExt cx="406393" cy="459645"/>
          </a:xfrm>
          <a:solidFill>
            <a:srgbClr val="FFFFFF"/>
          </a:solidFill>
          <a:effectLst/>
        </p:grpSpPr>
        <p:sp>
          <p:nvSpPr>
            <p:cNvPr id="202" name="Freeform 148"/>
            <p:cNvSpPr>
              <a:spLocks noEditPoints="1"/>
            </p:cNvSpPr>
            <p:nvPr/>
          </p:nvSpPr>
          <p:spPr bwMode="auto">
            <a:xfrm>
              <a:off x="5049136" y="4872552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" name="组合 204"/>
          <p:cNvGrpSpPr>
            <a:grpSpLocks noChangeAspect="1"/>
          </p:cNvGrpSpPr>
          <p:nvPr/>
        </p:nvGrpSpPr>
        <p:grpSpPr>
          <a:xfrm>
            <a:off x="8536776" y="2277636"/>
            <a:ext cx="327377" cy="324000"/>
            <a:chOff x="6967126" y="4092464"/>
            <a:chExt cx="453105" cy="448433"/>
          </a:xfrm>
          <a:solidFill>
            <a:srgbClr val="FFFFFF"/>
          </a:solidFill>
          <a:effectLst/>
        </p:grpSpPr>
        <p:sp>
          <p:nvSpPr>
            <p:cNvPr id="206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" name="组合 210"/>
          <p:cNvGrpSpPr>
            <a:grpSpLocks noChangeAspect="1"/>
          </p:cNvGrpSpPr>
          <p:nvPr/>
        </p:nvGrpSpPr>
        <p:grpSpPr>
          <a:xfrm>
            <a:off x="10068035" y="4793572"/>
            <a:ext cx="396000" cy="426157"/>
            <a:chOff x="7005429" y="4859473"/>
            <a:chExt cx="466184" cy="501686"/>
          </a:xfrm>
          <a:solidFill>
            <a:srgbClr val="FFFFFF"/>
          </a:solidFill>
          <a:effectLst/>
        </p:grpSpPr>
        <p:sp>
          <p:nvSpPr>
            <p:cNvPr id="212" name="Freeform 154"/>
            <p:cNvSpPr/>
            <p:nvPr/>
          </p:nvSpPr>
          <p:spPr bwMode="auto">
            <a:xfrm>
              <a:off x="7146499" y="5285485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3" name="Rectangle 155"/>
            <p:cNvSpPr>
              <a:spLocks noChangeArrowheads="1"/>
            </p:cNvSpPr>
            <p:nvPr/>
          </p:nvSpPr>
          <p:spPr bwMode="auto">
            <a:xfrm>
              <a:off x="7166118" y="5278945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4" name="Freeform 156"/>
            <p:cNvSpPr>
              <a:spLocks noEditPoints="1"/>
            </p:cNvSpPr>
            <p:nvPr/>
          </p:nvSpPr>
          <p:spPr bwMode="auto">
            <a:xfrm>
              <a:off x="7044667" y="4940751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" name="Freeform 157"/>
            <p:cNvSpPr>
              <a:spLocks noEditPoints="1"/>
            </p:cNvSpPr>
            <p:nvPr/>
          </p:nvSpPr>
          <p:spPr bwMode="auto">
            <a:xfrm>
              <a:off x="7005429" y="4859473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" name="Freeform 158"/>
            <p:cNvSpPr>
              <a:spLocks noEditPoints="1"/>
            </p:cNvSpPr>
            <p:nvPr/>
          </p:nvSpPr>
          <p:spPr bwMode="auto">
            <a:xfrm>
              <a:off x="7281029" y="5062202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8" name="文本框 241"/>
          <p:cNvSpPr txBox="1">
            <a:spLocks noChangeArrowheads="1"/>
          </p:cNvSpPr>
          <p:nvPr/>
        </p:nvSpPr>
        <p:spPr bwMode="auto">
          <a:xfrm>
            <a:off x="9528175" y="5538788"/>
            <a:ext cx="1319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姚体" panose="02010601030101010101" pitchFamily="2" charset="-122"/>
                <a:ea typeface="宋体" panose="02010600030101010101" pitchFamily="2" charset="-122"/>
                <a:cs typeface="+mn-cs"/>
              </a:rPr>
              <a:t>TEMPLATE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姚体" panose="02010601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0" name="文本框 243"/>
          <p:cNvSpPr txBox="1">
            <a:spLocks noChangeArrowheads="1"/>
          </p:cNvSpPr>
          <p:nvPr/>
        </p:nvSpPr>
        <p:spPr bwMode="auto">
          <a:xfrm>
            <a:off x="9537700" y="3790950"/>
            <a:ext cx="1319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姚体" panose="02010601030101010101" pitchFamily="2" charset="-122"/>
                <a:ea typeface="宋体" panose="02010600030101010101" pitchFamily="2" charset="-122"/>
                <a:cs typeface="+mn-cs"/>
              </a:rPr>
              <a:t>TEMPLATE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姚体" panose="02010601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21">
            <a:extLst>
              <a:ext uri="{FF2B5EF4-FFF2-40B4-BE49-F238E27FC236}">
                <a16:creationId xmlns:a16="http://schemas.microsoft.com/office/drawing/2014/main" xmlns="" id="{F355958F-F263-4940-9B25-330100FD8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18" y="523156"/>
            <a:ext cx="405431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9F8E4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  </a:t>
            </a:r>
            <a:r>
              <a:rPr lang="zh-CN" altLang="en-US" sz="5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rtika" panose="02020503030404060203" pitchFamily="18" charset="0"/>
                <a:sym typeface="Calibri" panose="020F0502020204030204" pitchFamily="34" charset="0"/>
              </a:rPr>
              <a:t>多音字掌握</a:t>
            </a:r>
            <a:endParaRPr lang="es-ES" altLang="en-US" sz="5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Kartika" panose="02020503030404060203" pitchFamily="18" charset="0"/>
              <a:sym typeface="Calibri" panose="020F050202020403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4E09EE6A-5C72-45FE-A3B0-C97DDD839D29}"/>
              </a:ext>
            </a:extLst>
          </p:cNvPr>
          <p:cNvGrpSpPr/>
          <p:nvPr/>
        </p:nvGrpSpPr>
        <p:grpSpPr>
          <a:xfrm>
            <a:off x="1709414" y="1561771"/>
            <a:ext cx="896134" cy="1955116"/>
            <a:chOff x="1709414" y="1561771"/>
            <a:chExt cx="896134" cy="1955116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DE80B1F9-4F76-48C0-B11F-18CB804D0D5D}"/>
                </a:ext>
              </a:extLst>
            </p:cNvPr>
            <p:cNvSpPr txBox="1"/>
            <p:nvPr/>
          </p:nvSpPr>
          <p:spPr>
            <a:xfrm>
              <a:off x="1709414" y="2030265"/>
              <a:ext cx="867283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4000" dirty="0">
                  <a:latin typeface="楷体" panose="02010609060101010101" pitchFamily="49" charset="-122"/>
                  <a:ea typeface="楷体" panose="02010609060101010101" pitchFamily="49" charset="-122"/>
                </a:rPr>
                <a:t>宿</a:t>
              </a:r>
            </a:p>
          </p:txBody>
        </p:sp>
        <p:sp>
          <p:nvSpPr>
            <p:cNvPr id="10" name="左大括号 9">
              <a:extLst>
                <a:ext uri="{FF2B5EF4-FFF2-40B4-BE49-F238E27FC236}">
                  <a16:creationId xmlns:a16="http://schemas.microsoft.com/office/drawing/2014/main" xmlns="" id="{172AA92C-1298-4F09-AD53-F24FF244E46B}"/>
                </a:ext>
              </a:extLst>
            </p:cNvPr>
            <p:cNvSpPr/>
            <p:nvPr/>
          </p:nvSpPr>
          <p:spPr>
            <a:xfrm>
              <a:off x="2382746" y="1561771"/>
              <a:ext cx="222802" cy="1955116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B1BA0157-AED3-4EA0-976D-66C3D7A6FD49}"/>
              </a:ext>
            </a:extLst>
          </p:cNvPr>
          <p:cNvGrpSpPr/>
          <p:nvPr/>
        </p:nvGrpSpPr>
        <p:grpSpPr>
          <a:xfrm>
            <a:off x="1689124" y="4029092"/>
            <a:ext cx="916425" cy="1509696"/>
            <a:chOff x="1730086" y="1561771"/>
            <a:chExt cx="875462" cy="1955116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82054C08-C867-4BA2-8B38-082784DD2B2F}"/>
                </a:ext>
              </a:extLst>
            </p:cNvPr>
            <p:cNvSpPr txBox="1"/>
            <p:nvPr/>
          </p:nvSpPr>
          <p:spPr>
            <a:xfrm>
              <a:off x="1730086" y="1903055"/>
              <a:ext cx="867283" cy="87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4000" dirty="0">
                  <a:latin typeface="楷体" panose="02010609060101010101" pitchFamily="49" charset="-122"/>
                  <a:ea typeface="楷体" panose="02010609060101010101" pitchFamily="49" charset="-122"/>
                </a:rPr>
                <a:t>吐</a:t>
              </a:r>
            </a:p>
          </p:txBody>
        </p:sp>
        <p:sp>
          <p:nvSpPr>
            <p:cNvPr id="31" name="左大括号 30">
              <a:extLst>
                <a:ext uri="{FF2B5EF4-FFF2-40B4-BE49-F238E27FC236}">
                  <a16:creationId xmlns:a16="http://schemas.microsoft.com/office/drawing/2014/main" xmlns="" id="{01163DFE-B9E6-4AE7-88BD-B5304C0F16A7}"/>
                </a:ext>
              </a:extLst>
            </p:cNvPr>
            <p:cNvSpPr/>
            <p:nvPr/>
          </p:nvSpPr>
          <p:spPr>
            <a:xfrm>
              <a:off x="2382746" y="1561771"/>
              <a:ext cx="222802" cy="1955116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B564EA4-CC4F-437B-8D6D-8CDD0E0BA9D0}"/>
              </a:ext>
            </a:extLst>
          </p:cNvPr>
          <p:cNvGrpSpPr/>
          <p:nvPr/>
        </p:nvGrpSpPr>
        <p:grpSpPr>
          <a:xfrm>
            <a:off x="5642067" y="1567875"/>
            <a:ext cx="924288" cy="1509696"/>
            <a:chOff x="1722574" y="1561771"/>
            <a:chExt cx="882974" cy="1955116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A5D16450-4F2D-47CA-9636-2CBBF688EDC7}"/>
                </a:ext>
              </a:extLst>
            </p:cNvPr>
            <p:cNvSpPr txBox="1"/>
            <p:nvPr/>
          </p:nvSpPr>
          <p:spPr>
            <a:xfrm>
              <a:off x="1722574" y="1876982"/>
              <a:ext cx="867283" cy="1128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4000" dirty="0">
                  <a:latin typeface="楷体" panose="02010609060101010101" pitchFamily="49" charset="-122"/>
                  <a:ea typeface="楷体" panose="02010609060101010101" pitchFamily="49" charset="-122"/>
                </a:rPr>
                <a:t>弄</a:t>
              </a:r>
            </a:p>
          </p:txBody>
        </p:sp>
        <p:sp>
          <p:nvSpPr>
            <p:cNvPr id="34" name="左大括号 33">
              <a:extLst>
                <a:ext uri="{FF2B5EF4-FFF2-40B4-BE49-F238E27FC236}">
                  <a16:creationId xmlns:a16="http://schemas.microsoft.com/office/drawing/2014/main" xmlns="" id="{B8F751F8-9987-462E-9BAC-A2693D5E3E23}"/>
                </a:ext>
              </a:extLst>
            </p:cNvPr>
            <p:cNvSpPr/>
            <p:nvPr/>
          </p:nvSpPr>
          <p:spPr>
            <a:xfrm>
              <a:off x="2382746" y="1561771"/>
              <a:ext cx="222802" cy="1955116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45FFAD31-B51A-4E21-B575-A83686E446B2}"/>
              </a:ext>
            </a:extLst>
          </p:cNvPr>
          <p:cNvGrpSpPr/>
          <p:nvPr/>
        </p:nvGrpSpPr>
        <p:grpSpPr>
          <a:xfrm>
            <a:off x="5584494" y="3990975"/>
            <a:ext cx="947611" cy="1509696"/>
            <a:chOff x="1700294" y="1561771"/>
            <a:chExt cx="905254" cy="1955116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="" id="{0591B00E-C656-4EEA-8F96-BFB7C5E67858}"/>
                </a:ext>
              </a:extLst>
            </p:cNvPr>
            <p:cNvSpPr txBox="1"/>
            <p:nvPr/>
          </p:nvSpPr>
          <p:spPr>
            <a:xfrm>
              <a:off x="1700294" y="1824529"/>
              <a:ext cx="867283" cy="1128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4000" dirty="0">
                  <a:latin typeface="楷体" panose="02010609060101010101" pitchFamily="49" charset="-122"/>
                  <a:ea typeface="楷体" panose="02010609060101010101" pitchFamily="49" charset="-122"/>
                </a:rPr>
                <a:t>扁</a:t>
              </a:r>
            </a:p>
          </p:txBody>
        </p:sp>
        <p:sp>
          <p:nvSpPr>
            <p:cNvPr id="37" name="左大括号 36">
              <a:extLst>
                <a:ext uri="{FF2B5EF4-FFF2-40B4-BE49-F238E27FC236}">
                  <a16:creationId xmlns:a16="http://schemas.microsoft.com/office/drawing/2014/main" xmlns="" id="{B72357E3-E646-4E65-B593-34379CF8545A}"/>
                </a:ext>
              </a:extLst>
            </p:cNvPr>
            <p:cNvSpPr/>
            <p:nvPr/>
          </p:nvSpPr>
          <p:spPr>
            <a:xfrm>
              <a:off x="2382746" y="1561771"/>
              <a:ext cx="222802" cy="1955116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38269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3"/>
  <p:tag name="KSO_WM_ASSEMBLE_CHIP_INDEX" val="ee5f36ae70b14ea7949159385a0ed28e"/>
  <p:tag name="KSO_WM_BEAUTIFY_FLAG" val="#wm#"/>
  <p:tag name="KSO_WM_CHIP_GROUPID" val="5e6b05596848fb12bee65ac8"/>
  <p:tag name="KSO_WM_CHIP_XID" val="5e6b05596848fb12bee65aca"/>
  <p:tag name="KSO_WM_TAG_VERSION" val="1.0"/>
  <p:tag name="KSO_WM_TEMPLATE_ASSEMBLE_GROUPID" val="5eeead70a758c1ec0b709335"/>
  <p:tag name="KSO_WM_TEMPLATE_ASSEMBLE_XID" val="5eeead70a758c1ec0b709335"/>
  <p:tag name="KSO_WM_TEMPLATE_CATEGORY" val="diagram"/>
  <p:tag name="KSO_WM_TEMPLATE_INDEX" val="20207854"/>
  <p:tag name="KSO_WM_UNIT_BLOCK" val="0"/>
  <p:tag name="KSO_WM_UNIT_COMPATIBLE" val="0"/>
  <p:tag name="KSO_WM_UNIT_DEC_AREA_ID" val="54a41be1fcbc4cf496d11a5ad7e33ddd"/>
  <p:tag name="KSO_WM_UNIT_DEFAULT_FONT" val="14;20;2"/>
  <p:tag name="KSO_WM_UNIT_DIAGRAM_ISNUMVISUAL" val="0"/>
  <p:tag name="KSO_WM_UNIT_DIAGRAM_ISREFERUNIT" val="0"/>
  <p:tag name="KSO_WM_UNIT_HIGHLIGHT" val="0"/>
  <p:tag name="KSO_WM_UNIT_ID" val="diagram20207854_1*f*1"/>
  <p:tag name="KSO_WM_UNIT_INDEX" val="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。"/>
  <p:tag name="KSO_WM_UNIT_SHOW_EDIT_AREA_INDICATION" val="1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f"/>
  <p:tag name="KSO_WM_UNIT_VALUE" val="1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1"/>
  <p:tag name="KSO_WM_ASSEMBLE_CHIP_INDEX" val="249387f237dc4bcf9e276deebf3e416c"/>
  <p:tag name="KSO_WM_BEAUTIFY_FLAG" val="#wm#"/>
  <p:tag name="KSO_WM_CHIP_GROUPID" val="5e7310da9a230a26b9e88a19"/>
  <p:tag name="KSO_WM_CHIP_XID" val="5e7310da9a230a26b9e88a1a"/>
  <p:tag name="KSO_WM_TAG_VERSION" val="1.0"/>
  <p:tag name="KSO_WM_TEMPLATE_ASSEMBLE_GROUPID" val="5eeead70a758c1ec0b709335"/>
  <p:tag name="KSO_WM_TEMPLATE_ASSEMBLE_XID" val="5eeead70a758c1ec0b709335"/>
  <p:tag name="KSO_WM_TEMPLATE_CATEGORY" val="diagram"/>
  <p:tag name="KSO_WM_TEMPLATE_INDEX" val="20207854"/>
  <p:tag name="KSO_WM_UNIT_COMPATIBLE" val="0"/>
  <p:tag name="KSO_WM_UNIT_DEC_AREA_ID" val="1f14e9a6bf404b6bab0c27f99ca9c4ea"/>
  <p:tag name="KSO_WM_UNIT_DIAGRAM_ISNUMVISUAL" val="0"/>
  <p:tag name="KSO_WM_UNIT_DIAGRAM_ISREFERUNIT" val="0"/>
  <p:tag name="KSO_WM_UNIT_HIGHLIGHT" val="0"/>
  <p:tag name="KSO_WM_UNIT_ID" val="diagram20207854_1*d*1"/>
  <p:tag name="KSO_WM_UNIT_INDEX" val="1"/>
  <p:tag name="KSO_WM_UNIT_LAYERLEVEL" val="1"/>
  <p:tag name="KSO_WM_UNIT_PICTURE_CLIP_FLAG" val="0"/>
  <p:tag name="KSO_WM_UNIT_PLACING_PICTURE" val="249387f237dc4bcf9e276deebf3e416c"/>
  <p:tag name="KSO_WM_UNIT_SUPPORT_UNIT_TYPE" val="[&quot;θ&quot;]"/>
  <p:tag name="KSO_WM_UNIT_TYPE" val="d"/>
  <p:tag name="KSO_WM_UNIT_VALUE" val="1227*110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1536</Words>
  <Application>Microsoft Office PowerPoint</Application>
  <PresentationFormat>自定义</PresentationFormat>
  <Paragraphs>220</Paragraphs>
  <Slides>36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3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苌宇慧</cp:lastModifiedBy>
  <cp:revision>248</cp:revision>
  <dcterms:created xsi:type="dcterms:W3CDTF">2016-04-26T02:26:00Z</dcterms:created>
  <dcterms:modified xsi:type="dcterms:W3CDTF">2022-10-11T03:13:33Z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