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50" r:id="rId2"/>
    <p:sldId id="257" r:id="rId3"/>
    <p:sldId id="302" r:id="rId4"/>
    <p:sldId id="395" r:id="rId5"/>
    <p:sldId id="644" r:id="rId6"/>
    <p:sldId id="645" r:id="rId7"/>
    <p:sldId id="646" r:id="rId8"/>
    <p:sldId id="647" r:id="rId9"/>
    <p:sldId id="648" r:id="rId10"/>
    <p:sldId id="649" r:id="rId11"/>
    <p:sldId id="567" r:id="rId12"/>
    <p:sldId id="568" r:id="rId13"/>
    <p:sldId id="597" r:id="rId14"/>
    <p:sldId id="602" r:id="rId15"/>
    <p:sldId id="622" r:id="rId16"/>
    <p:sldId id="603" r:id="rId17"/>
    <p:sldId id="604" r:id="rId18"/>
    <p:sldId id="355" r:id="rId19"/>
    <p:sldId id="356" r:id="rId20"/>
    <p:sldId id="559" r:id="rId21"/>
    <p:sldId id="380" r:id="rId22"/>
    <p:sldId id="623" r:id="rId23"/>
    <p:sldId id="594" r:id="rId24"/>
    <p:sldId id="674" r:id="rId25"/>
    <p:sldId id="651" r:id="rId26"/>
  </p:sldIdLst>
  <p:sldSz cx="12192000" cy="6858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楷体" pitchFamily="49" charset="-122"/>
      <p:regular r:id="rId33"/>
    </p:embeddedFont>
    <p:embeddedFont>
      <p:font typeface="黑体" pitchFamily="49" charset="-122"/>
      <p:regular r:id="rId34"/>
    </p:embeddedFont>
    <p:embeddedFont>
      <p:font typeface="Impact" pitchFamily="34" charset="0"/>
      <p:regular r:id="rId35"/>
    </p:embeddedFont>
    <p:embeddedFont>
      <p:font typeface="微软雅黑" pitchFamily="34" charset="-122"/>
      <p:regular r:id="rId36"/>
      <p:bold r:id="rId37"/>
    </p:embeddedFont>
    <p:embeddedFont>
      <p:font typeface="汉仪昌黎宋刻本原版W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1E"/>
    <a:srgbClr val="F6CBD2"/>
    <a:srgbClr val="F1C3C4"/>
    <a:srgbClr val="E04236"/>
    <a:srgbClr val="F3BCBC"/>
    <a:srgbClr val="7D7D7D"/>
    <a:srgbClr val="FF3399"/>
    <a:srgbClr val="FFD800"/>
    <a:srgbClr val="C5E0B4"/>
    <a:srgbClr val="C8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71" d="100"/>
          <a:sy n="71" d="100"/>
        </p:scale>
        <p:origin x="-864" y="-510"/>
      </p:cViewPr>
      <p:guideLst>
        <p:guide orient="horz" pos="2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4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49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F039-AB69-4C4E-B352-C973400BBE8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5803-944E-4CCB-A36B-5BBC78F81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5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85006" y="397042"/>
            <a:ext cx="11421979" cy="606391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/>
          <p:nvPr userDrawn="1"/>
        </p:nvSpPr>
        <p:spPr>
          <a:xfrm>
            <a:off x="385005" y="522514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30643" y="2539020"/>
            <a:ext cx="9130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汉仪昌黎宋刻本原版W" panose="00020600040101010101" pitchFamily="18" charset="-122"/>
                <a:ea typeface="汉仪昌黎宋刻本原版W" panose="00020600040101010101" pitchFamily="18" charset="-122"/>
                <a:sym typeface="+mn-ea"/>
              </a:rPr>
              <a:t>最苦与最乐</a:t>
            </a:r>
            <a:endParaRPr lang="zh-CN" altLang="en-US" sz="9600" b="1" dirty="0">
              <a:solidFill>
                <a:schemeClr val="bg1"/>
              </a:solidFill>
              <a:latin typeface="汉仪昌黎宋刻本原版W" panose="00020600040101010101" pitchFamily="18" charset="-122"/>
              <a:ea typeface="汉仪昌黎宋刻本原版W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24884" y="1617694"/>
            <a:ext cx="342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统编版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语文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七年级（下）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99790" y="1735877"/>
            <a:ext cx="552116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3600" b="1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人生应当勇于负责任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34199" y="1871308"/>
            <a:ext cx="4837430" cy="922549"/>
            <a:chOff x="-9057679" y="5385685"/>
            <a:chExt cx="26385222" cy="1967457"/>
          </a:xfrm>
          <a:noFill/>
        </p:grpSpPr>
        <p:sp>
          <p:nvSpPr>
            <p:cNvPr id="17" name="矩形 16"/>
            <p:cNvSpPr/>
            <p:nvPr/>
          </p:nvSpPr>
          <p:spPr>
            <a:xfrm>
              <a:off x="-9057679" y="5385685"/>
              <a:ext cx="17470744" cy="823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-8198722" y="5386812"/>
              <a:ext cx="25526265" cy="196633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 indent="-12700">
                <a:lnSpc>
                  <a:spcPct val="150000"/>
                </a:lnSpc>
              </a:pPr>
              <a:r>
                <a:rPr kumimoji="1" lang="zh-CN" altLang="en-US" sz="3600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责任越大，快乐越大</a:t>
              </a:r>
              <a:endParaRPr kumimoji="1"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95159" y="4841038"/>
            <a:ext cx="4776470" cy="922020"/>
            <a:chOff x="-9057679" y="5118904"/>
            <a:chExt cx="26052722" cy="1966331"/>
          </a:xfrm>
          <a:noFill/>
        </p:grpSpPr>
        <p:sp>
          <p:nvSpPr>
            <p:cNvPr id="23" name="矩形 22"/>
            <p:cNvSpPr/>
            <p:nvPr/>
          </p:nvSpPr>
          <p:spPr>
            <a:xfrm>
              <a:off x="-9057679" y="5385685"/>
              <a:ext cx="17470744" cy="823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-8129451" y="5118904"/>
              <a:ext cx="25124494" cy="1966331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2700" indent="-12700">
                <a:lnSpc>
                  <a:spcPct val="150000"/>
                </a:lnSpc>
              </a:pPr>
              <a:r>
                <a:rPr kumimoji="1" lang="zh-CN" altLang="en-US" sz="3600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躲避责任，自投苦海</a:t>
              </a:r>
              <a:endParaRPr kumimoji="1"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514932">
            <a:off x="5271436" y="2475938"/>
            <a:ext cx="1052572" cy="951336"/>
            <a:chOff x="6369524" y="2295169"/>
            <a:chExt cx="1052572" cy="951336"/>
          </a:xfrm>
        </p:grpSpPr>
        <p:cxnSp>
          <p:nvCxnSpPr>
            <p:cNvPr id="25" name="直接连接符 24"/>
            <p:cNvCxnSpPr>
              <a:endCxn id="26" idx="3"/>
            </p:cNvCxnSpPr>
            <p:nvPr/>
          </p:nvCxnSpPr>
          <p:spPr>
            <a:xfrm flipV="1">
              <a:off x="6369524" y="2448809"/>
              <a:ext cx="898932" cy="79769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7242096" y="2295169"/>
              <a:ext cx="180000" cy="180000"/>
            </a:xfrm>
            <a:prstGeom prst="ellipse">
              <a:avLst/>
            </a:prstGeom>
            <a:solidFill>
              <a:srgbClr val="D48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0711877" flipV="1">
            <a:off x="5224128" y="4564960"/>
            <a:ext cx="1052572" cy="951336"/>
            <a:chOff x="6369524" y="2295169"/>
            <a:chExt cx="1052572" cy="951336"/>
          </a:xfrm>
        </p:grpSpPr>
        <p:cxnSp>
          <p:nvCxnSpPr>
            <p:cNvPr id="31" name="直接连接符 30"/>
            <p:cNvCxnSpPr>
              <a:endCxn id="32" idx="3"/>
            </p:cNvCxnSpPr>
            <p:nvPr/>
          </p:nvCxnSpPr>
          <p:spPr>
            <a:xfrm flipV="1">
              <a:off x="6369524" y="2448809"/>
              <a:ext cx="898932" cy="79769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7242096" y="2295169"/>
              <a:ext cx="180000" cy="180000"/>
            </a:xfrm>
            <a:prstGeom prst="ellipse">
              <a:avLst/>
            </a:prstGeom>
            <a:solidFill>
              <a:srgbClr val="D48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83423" y="2739575"/>
            <a:ext cx="2577604" cy="2261998"/>
            <a:chOff x="245246" y="2294114"/>
            <a:chExt cx="2789558" cy="2448000"/>
          </a:xfrm>
        </p:grpSpPr>
        <p:sp>
          <p:nvSpPr>
            <p:cNvPr id="4" name="椭圆 3"/>
            <p:cNvSpPr/>
            <p:nvPr/>
          </p:nvSpPr>
          <p:spPr>
            <a:xfrm>
              <a:off x="416025" y="2294114"/>
              <a:ext cx="2448000" cy="2448000"/>
            </a:xfrm>
            <a:prstGeom prst="ellipse">
              <a:avLst/>
            </a:prstGeom>
            <a:solidFill>
              <a:srgbClr val="D48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45246" y="2744647"/>
              <a:ext cx="2789558" cy="961536"/>
              <a:chOff x="996241" y="4158992"/>
              <a:chExt cx="7416824" cy="2050600"/>
            </a:xfrm>
            <a:noFill/>
          </p:grpSpPr>
          <p:sp>
            <p:nvSpPr>
              <p:cNvPr id="13" name="矩形 12"/>
              <p:cNvSpPr/>
              <p:nvPr/>
            </p:nvSpPr>
            <p:spPr>
              <a:xfrm>
                <a:off x="996241" y="5385680"/>
                <a:ext cx="7416824" cy="8239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2189374" y="4158992"/>
                <a:ext cx="5236628" cy="148902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zh-CN" altLang="en-US" sz="3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Impact" panose="020B0806030902050204" pitchFamily="34" charset="0"/>
                  </a:rPr>
                  <a:t>正面</a:t>
                </a:r>
              </a:p>
            </p:txBody>
          </p:sp>
        </p:grpSp>
      </p:grp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86223" y="4124022"/>
            <a:ext cx="1819910" cy="64516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反面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372 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125 -0.003981 L 0.000000 0.000000 " pathEditMode="relative" rAng="0" ptsTypes="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  <p:bldP spid="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55607" y="1515488"/>
            <a:ext cx="10209567" cy="1093124"/>
          </a:xfrm>
          <a:prstGeom prst="roundRect">
            <a:avLst>
              <a:gd name="adj" fmla="val 14854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0795" indent="444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本文标题是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最苦与最乐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，为什么用了</a:t>
            </a:r>
            <a:r>
              <a:rPr sz="24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个段落论述什么是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最苦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，而后只用</a:t>
            </a:r>
            <a:r>
              <a:rPr sz="24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个段落论述什么是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最乐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?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55607" y="2608612"/>
            <a:ext cx="10553811" cy="2481672"/>
          </a:xfrm>
          <a:prstGeom prst="round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kumimoji="1" sz="2400" dirty="0" smtClean="0">
                <a:latin typeface="+mn-ea"/>
                <a:cs typeface="楷体" panose="02010609060101010101" pitchFamily="49" charset="-122"/>
                <a:sym typeface="+mn-ea"/>
              </a:rPr>
              <a:t>文章标题是并列短语，全文的论点是一对姊妹命题</a:t>
            </a:r>
            <a:r>
              <a:rPr kumimoji="1" lang="zh-CN" sz="2400" dirty="0" smtClean="0">
                <a:latin typeface="+mn-ea"/>
                <a:cs typeface="楷体" panose="02010609060101010101" pitchFamily="49" charset="-122"/>
                <a:sym typeface="+mn-ea"/>
              </a:rPr>
              <a:t>：</a:t>
            </a:r>
            <a:r>
              <a:rPr kumimoji="1" sz="2400" dirty="0" smtClean="0">
                <a:latin typeface="+mn-ea"/>
                <a:cs typeface="楷体" panose="02010609060101010101" pitchFamily="49" charset="-122"/>
                <a:sym typeface="+mn-ea"/>
              </a:rPr>
              <a:t>背负责任是人生最大的痛苦，尽责任是人生最大的快乐。作者认为快乐与痛苦是密不可分的，快乐是建立在痛苦的基础上的，甚至认为</a:t>
            </a:r>
            <a:r>
              <a:rPr kumimoji="1" lang="en-US" sz="2400" dirty="0" smtClean="0">
                <a:latin typeface="+mn-ea"/>
                <a:cs typeface="楷体" panose="02010609060101010101" pitchFamily="49" charset="-122"/>
                <a:sym typeface="+mn-ea"/>
              </a:rPr>
              <a:t>“</a:t>
            </a:r>
            <a:r>
              <a:rPr kumimoji="1" sz="2400" dirty="0" smtClean="0">
                <a:latin typeface="+mn-ea"/>
                <a:cs typeface="楷体" panose="02010609060101010101" pitchFamily="49" charset="-122"/>
                <a:sym typeface="+mn-ea"/>
              </a:rPr>
              <a:t>从苦中得来的乐，才算是真乐</a:t>
            </a:r>
            <a:r>
              <a:rPr kumimoji="1" lang="en-US" sz="2400" dirty="0" smtClean="0">
                <a:latin typeface="+mn-ea"/>
                <a:cs typeface="楷体" panose="02010609060101010101" pitchFamily="49" charset="-122"/>
                <a:sym typeface="+mn-ea"/>
              </a:rPr>
              <a:t>”</a:t>
            </a:r>
            <a:r>
              <a:rPr kumimoji="1" sz="2400" dirty="0" smtClean="0">
                <a:latin typeface="+mn-ea"/>
                <a:cs typeface="楷体" panose="02010609060101010101" pitchFamily="49" charset="-122"/>
                <a:sym typeface="+mn-ea"/>
              </a:rPr>
              <a:t>，所以将论证的重点放在</a:t>
            </a:r>
            <a:r>
              <a:rPr kumimoji="1" lang="en-US" sz="2400" dirty="0" smtClean="0">
                <a:latin typeface="+mn-ea"/>
                <a:cs typeface="楷体" panose="02010609060101010101" pitchFamily="49" charset="-122"/>
                <a:sym typeface="+mn-ea"/>
              </a:rPr>
              <a:t>“</a:t>
            </a:r>
            <a:r>
              <a:rPr kumimoji="1" sz="2400" dirty="0" smtClean="0">
                <a:latin typeface="+mn-ea"/>
                <a:cs typeface="楷体" panose="02010609060101010101" pitchFamily="49" charset="-122"/>
                <a:sym typeface="+mn-ea"/>
              </a:rPr>
              <a:t>最苦</a:t>
            </a:r>
            <a:r>
              <a:rPr kumimoji="1" lang="en-US" sz="2400" dirty="0" smtClean="0">
                <a:latin typeface="+mn-ea"/>
                <a:cs typeface="楷体" panose="02010609060101010101" pitchFamily="49" charset="-122"/>
                <a:sym typeface="+mn-ea"/>
              </a:rPr>
              <a:t>”</a:t>
            </a:r>
            <a:r>
              <a:rPr kumimoji="1" sz="2400" dirty="0" smtClean="0">
                <a:latin typeface="+mn-ea"/>
                <a:cs typeface="楷体" panose="02010609060101010101" pitchFamily="49" charset="-122"/>
                <a:sym typeface="+mn-ea"/>
              </a:rPr>
              <a:t>上面，先用</a:t>
            </a:r>
            <a:r>
              <a:rPr kumimoji="1" sz="2400" dirty="0" smtClean="0">
                <a:latin typeface="+mn-ea"/>
                <a:cs typeface="Times New Roman" panose="02020603050405020304" pitchFamily="18" charset="0"/>
                <a:sym typeface="+mn-ea"/>
              </a:rPr>
              <a:t>3</a:t>
            </a:r>
            <a:r>
              <a:rPr kumimoji="1" sz="2400" dirty="0" smtClean="0">
                <a:latin typeface="+mn-ea"/>
                <a:cs typeface="楷体" panose="02010609060101010101" pitchFamily="49" charset="-122"/>
                <a:sym typeface="+mn-ea"/>
              </a:rPr>
              <a:t>个段落论证什么是痛苦、痛苦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011803" y="1757103"/>
            <a:ext cx="10241420" cy="3593396"/>
          </a:xfrm>
          <a:prstGeom prst="round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  <a:buSzTx/>
              <a:buFontTx/>
            </a:pP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在日常生活中的具体表现，从多角度摆事实来论证“未尽责任是人生最大的痛苦”这个观点。第</a:t>
            </a:r>
            <a:r>
              <a:rPr kumimoji="1" sz="2800" dirty="0" smtClean="0">
                <a:latin typeface="+mn-ea"/>
                <a:cs typeface="Times New Roman" panose="02020603050405020304" pitchFamily="18" charset="0"/>
                <a:sym typeface="+mn-ea"/>
              </a:rPr>
              <a:t>4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段再在此基础上引用古语、俗语和孔子、孟子、曾子的话作为道理论据，论证</a:t>
            </a:r>
            <a:r>
              <a:rPr kumimoji="1" lang="en-US" sz="2800" dirty="0" smtClean="0">
                <a:latin typeface="+mn-ea"/>
                <a:cs typeface="楷体" panose="02010609060101010101" pitchFamily="49" charset="-122"/>
                <a:sym typeface="+mn-ea"/>
              </a:rPr>
              <a:t>“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尽责任是人生最大的快乐</a:t>
            </a:r>
            <a:r>
              <a:rPr kumimoji="1" lang="en-US" sz="2800" dirty="0" smtClean="0">
                <a:latin typeface="+mn-ea"/>
                <a:cs typeface="楷体" panose="02010609060101010101" pitchFamily="49" charset="-122"/>
                <a:sym typeface="+mn-ea"/>
              </a:rPr>
              <a:t>”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。论述层层深入，水到渠成，使读者更容易理解与接受。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59504" y="1037301"/>
            <a:ext cx="10518775" cy="1144214"/>
          </a:xfrm>
          <a:prstGeom prst="roundRect">
            <a:avLst>
              <a:gd name="adj" fmla="val 14854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0795" indent="444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看看文中运用了哪些不同的句式？找找本文有哪些修辞手法？不同句式和修辞使用有什么好处？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2700" y="2301361"/>
            <a:ext cx="10355580" cy="3449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人生什么事最苦呢？莫苦于身上背着一种未来的责任。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到了长成，那责任自然压在你头上，如何能躲？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责任越重大，负责的日子越久长，到责任完了时，海阔天空，心安理得，那快乐还要加几倍哩！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不尽责任，受良心责备，这些苦都是自己找来的。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这却不然，责任是要解除了才没有，并不是卸了就没有。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3945647" y="1622770"/>
            <a:ext cx="180020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E04236"/>
                </a:solidFill>
              </a:rPr>
              <a:t>句式：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626189" y="2416082"/>
            <a:ext cx="1102061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设问句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626188" y="2937417"/>
            <a:ext cx="1102061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反问句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07817" y="4026338"/>
            <a:ext cx="1102061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感叹句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126277" y="4479627"/>
            <a:ext cx="1102061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被动句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166667" y="5229981"/>
            <a:ext cx="1102061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否定句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 bldLvl="0" animBg="1"/>
      <p:bldP spid="7" grpId="1" bldLvl="0" animBg="1"/>
      <p:bldP spid="8" grpId="1" bldLvl="0" animBg="1"/>
      <p:bldP spid="9" grpId="1" bldLvl="0" animBg="1"/>
      <p:bldP spid="10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4183" y="889523"/>
            <a:ext cx="9781017" cy="1093333"/>
          </a:xfrm>
          <a:prstGeom prst="roundRect">
            <a:avLst>
              <a:gd name="adj" fmla="val 14854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0795" indent="444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看看文中运用了哪些不同的句式？找找本文有哪些修辞手法？不同句式和修辞使用有什么好处？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9448" y="1967479"/>
            <a:ext cx="10819765" cy="39339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人若能知足，虽贫不苦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若能安分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（不多做分外希望）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虽失意不苦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老、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病、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死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乃人生难免的事，达观的人看得很平常，也不算什么苦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2.该做的事没有做完，便像是有几千斤重担压在肩头，再苦是没有的了。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孔子所以说：“无入而不自得”，正是这种作用。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然则为什么孟子又说“君子有终身之忧”呢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4591105" y="1460375"/>
            <a:ext cx="180020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E04236"/>
                </a:solidFill>
              </a:rPr>
              <a:t>修辞：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645727" y="3060812"/>
            <a:ext cx="783441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排比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210937" y="4831491"/>
            <a:ext cx="718372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引用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210937" y="5525209"/>
            <a:ext cx="792293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引用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084070" y="4220458"/>
            <a:ext cx="745192" cy="52133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比喻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 bldLvl="0" animBg="1"/>
      <p:bldP spid="7" grpId="1" bldLvl="0" animBg="1"/>
      <p:bldP spid="8" grpId="1" bldLvl="0" animBg="1"/>
      <p:bldP spid="9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72235" y="1377247"/>
            <a:ext cx="10254354" cy="1505545"/>
          </a:xfrm>
          <a:prstGeom prst="roundRect">
            <a:avLst>
              <a:gd name="adj" fmla="val 14854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0795" indent="444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dirty="0" smtClean="0">
                <a:latin typeface="+mn-ea"/>
                <a:ea typeface="+mn-ea"/>
                <a:sym typeface="+mn-ea"/>
              </a:rPr>
              <a:t>看看文中运用了哪些不同的句式？找找本文有哪些修辞手法？不同句式和修辞使用有什么好处？</a:t>
            </a:r>
          </a:p>
        </p:txBody>
      </p:sp>
      <p:sp>
        <p:nvSpPr>
          <p:cNvPr id="3" name="剪去对角的矩形 2"/>
          <p:cNvSpPr/>
          <p:nvPr/>
        </p:nvSpPr>
        <p:spPr>
          <a:xfrm>
            <a:off x="664659" y="3394738"/>
            <a:ext cx="10706175" cy="2333400"/>
          </a:xfrm>
          <a:prstGeom prst="snip2DiagRect">
            <a:avLst/>
          </a:prstGeom>
          <a:noFill/>
          <a:ln w="19050">
            <a:noFill/>
            <a:prstDash val="sysDash"/>
          </a:ln>
        </p:spPr>
        <p:txBody>
          <a:bodyPr wrap="square" rtlCol="0" anchor="t">
            <a:sp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文章的语言文字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富于变化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，活泼生动，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妙趣横生，浅显易懂，极具感染力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；文章中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道理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的论证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深入浅出，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使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人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容易理解与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接受，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非常有说服力。</a:t>
            </a:r>
            <a:endParaRPr kumimoji="1" sz="2800" dirty="0" smtClean="0">
              <a:latin typeface="+mn-ea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90419" y="2882792"/>
            <a:ext cx="5622925" cy="6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04236"/>
                </a:solidFill>
                <a:latin typeface="+mn-ea"/>
              </a:rPr>
              <a:t>不同句式和修辞使用的好处：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2820" y="1568973"/>
            <a:ext cx="10319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04236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E04236"/>
                </a:solidFill>
                <a:uFillTx/>
                <a:ea typeface="微软雅黑" panose="020B0503020204020204" charset="-122"/>
              </a:rPr>
              <a:t>.论证严密，说理清晰 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uFillTx/>
                <a:ea typeface="微软雅黑" panose="020B0503020204020204" charset="-122"/>
              </a:rPr>
              <a:t>       课文开篇首先提出</a:t>
            </a:r>
            <a:r>
              <a:rPr lang="en-US" altLang="zh-CN" sz="2800" dirty="0" smtClean="0">
                <a:solidFill>
                  <a:schemeClr val="tx1"/>
                </a:solidFill>
                <a:uFillTx/>
                <a:ea typeface="微软雅黑" panose="020B0503020204020204" charset="-122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uFillTx/>
                <a:ea typeface="微软雅黑" panose="020B0503020204020204" charset="-122"/>
              </a:rPr>
              <a:t>人生什么事最苦呢</a:t>
            </a:r>
            <a:r>
              <a:rPr lang="en-US" altLang="zh-CN" sz="2800" dirty="0" smtClean="0">
                <a:solidFill>
                  <a:schemeClr val="tx1"/>
                </a:solidFill>
                <a:uFillTx/>
                <a:ea typeface="微软雅黑" panose="020B0503020204020204" charset="-122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uFillTx/>
                <a:ea typeface="微软雅黑" panose="020B0503020204020204" charset="-122"/>
              </a:rPr>
              <a:t>的问题，接着用一连串设问句，先问后答，逐一否定，从而指出人生最苦的是背负着未来的责任；然后进一步论证尽责任最快乐；最后得出结论，论述人生应当勇于负责任，而不应当逃避责任。结构严谨，说理清晰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2820" y="765810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/>
              <a:t>写作特色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9023" y="1429907"/>
            <a:ext cx="9953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04236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E04236"/>
                </a:solidFill>
                <a:uFillTx/>
                <a:ea typeface="微软雅黑" panose="020B0503020204020204" charset="-122"/>
              </a:rPr>
              <a:t>.语言流畅，凝重灵动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04236"/>
                </a:solidFill>
                <a:uFillTx/>
                <a:ea typeface="微软雅黑" panose="020B0503020204020204" charset="-122"/>
              </a:rPr>
              <a:t>       </a:t>
            </a:r>
            <a:r>
              <a:rPr lang="zh-CN" altLang="en-US" sz="2800" dirty="0" smtClean="0">
                <a:solidFill>
                  <a:schemeClr val="tx1"/>
                </a:solidFill>
                <a:uFillTx/>
                <a:ea typeface="微软雅黑" panose="020B0503020204020204" charset="-122"/>
              </a:rPr>
              <a:t>本文所谈论的话题是关于人生观的问题，将自己的思考娓娓道来，语重心长，读来使人深受教诲。文章综合运用多种句式、表达方式、论证方法等，语言具有一股灵动之气。</a:t>
            </a:r>
            <a:r>
              <a:rPr sz="2800" dirty="0" smtClean="0">
                <a:solidFill>
                  <a:schemeClr val="tx1"/>
                </a:solidFill>
                <a:uFillTx/>
                <a:ea typeface="微软雅黑" panose="020B0503020204020204" charset="-122"/>
              </a:rPr>
              <a:t>就句式而言，有陈述句、设问句、反问句、感叹句、肯定句和否定句。就表达方式而言，有议论、记叙、抒情。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1974" y="3512857"/>
            <a:ext cx="10123805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>
              <a:lnSpc>
                <a:spcPct val="150000"/>
              </a:lnSpc>
            </a:pP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本文作者从最苦的事和最乐的事两个方面来谈人生的责任，告诫人们人生在世，要对他人、家庭、社会、国家以及自己尽到应尽的责任，这样才能得到真正的快乐。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28273" y="1524271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课文主旨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859">
            <a:off x="292464" y="29897"/>
            <a:ext cx="4155879" cy="4155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左大括号 1"/>
          <p:cNvSpPr/>
          <p:nvPr/>
        </p:nvSpPr>
        <p:spPr>
          <a:xfrm>
            <a:off x="2037358" y="1547551"/>
            <a:ext cx="225632" cy="4334492"/>
          </a:xfrm>
          <a:prstGeom prst="leftBrace">
            <a:avLst>
              <a:gd name="adj1" fmla="val 52777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矩形 2"/>
          <p:cNvSpPr/>
          <p:nvPr/>
        </p:nvSpPr>
        <p:spPr>
          <a:xfrm>
            <a:off x="1578570" y="2570201"/>
            <a:ext cx="5137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30000"/>
              </a:lnSpc>
            </a:pPr>
            <a:r>
              <a:rPr kumimoji="1" lang="zh-CN" altLang="en-US" sz="2400" b="1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最苦与最乐</a:t>
            </a:r>
          </a:p>
        </p:txBody>
      </p:sp>
      <p:sp>
        <p:nvSpPr>
          <p:cNvPr id="19" name="矩形 18"/>
          <p:cNvSpPr/>
          <p:nvPr/>
        </p:nvSpPr>
        <p:spPr>
          <a:xfrm>
            <a:off x="2387451" y="1820881"/>
            <a:ext cx="2175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人生最苦事：</a:t>
            </a:r>
            <a:r>
              <a:rPr kumimoji="1"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背负责任</a:t>
            </a:r>
            <a:endParaRPr kumimoji="1"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1426" y="3391236"/>
            <a:ext cx="212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人生最乐</a:t>
            </a:r>
            <a:r>
              <a:rPr kumimoji="1"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事：尽责任</a:t>
            </a:r>
            <a:endParaRPr kumimoji="1"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42436" y="1299225"/>
            <a:ext cx="3175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事未办    钱未还</a:t>
            </a:r>
          </a:p>
        </p:txBody>
      </p:sp>
      <p:sp>
        <p:nvSpPr>
          <p:cNvPr id="21" name="矩形 20"/>
          <p:cNvSpPr/>
          <p:nvPr/>
        </p:nvSpPr>
        <p:spPr>
          <a:xfrm>
            <a:off x="4829114" y="3338639"/>
            <a:ext cx="3961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处处尽责，处处快乐</a:t>
            </a:r>
          </a:p>
        </p:txBody>
      </p:sp>
      <p:sp>
        <p:nvSpPr>
          <p:cNvPr id="27" name="矩形 26"/>
          <p:cNvSpPr/>
          <p:nvPr/>
        </p:nvSpPr>
        <p:spPr>
          <a:xfrm>
            <a:off x="2441426" y="5064461"/>
            <a:ext cx="2052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人生应当勇于负责任</a:t>
            </a:r>
          </a:p>
        </p:txBody>
      </p:sp>
      <p:sp>
        <p:nvSpPr>
          <p:cNvPr id="35" name="左大括号 1"/>
          <p:cNvSpPr/>
          <p:nvPr/>
        </p:nvSpPr>
        <p:spPr>
          <a:xfrm flipH="1">
            <a:off x="9471246" y="1499280"/>
            <a:ext cx="285009" cy="4572001"/>
          </a:xfrm>
          <a:prstGeom prst="leftBrace">
            <a:avLst>
              <a:gd name="adj1" fmla="val 52777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" name="文本框 36"/>
          <p:cNvSpPr txBox="1"/>
          <p:nvPr/>
        </p:nvSpPr>
        <p:spPr>
          <a:xfrm>
            <a:off x="9917353" y="2233633"/>
            <a:ext cx="1292662" cy="34222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2700" indent="0" algn="l"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负责任是最大的痛苦，尽责任是最大的快乐</a:t>
            </a:r>
          </a:p>
        </p:txBody>
      </p:sp>
      <p:sp>
        <p:nvSpPr>
          <p:cNvPr id="13" name="矩形 12"/>
          <p:cNvSpPr/>
          <p:nvPr/>
        </p:nvSpPr>
        <p:spPr>
          <a:xfrm>
            <a:off x="4942553" y="1820865"/>
            <a:ext cx="3175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恩未报    礼未赔</a:t>
            </a:r>
          </a:p>
        </p:txBody>
      </p:sp>
      <p:sp>
        <p:nvSpPr>
          <p:cNvPr id="14" name="矩形 13"/>
          <p:cNvSpPr/>
          <p:nvPr/>
        </p:nvSpPr>
        <p:spPr>
          <a:xfrm>
            <a:off x="4829230" y="3944734"/>
            <a:ext cx="3961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时时尽责，时时快乐</a:t>
            </a:r>
          </a:p>
        </p:txBody>
      </p:sp>
      <p:sp>
        <p:nvSpPr>
          <p:cNvPr id="15" name="矩形 14"/>
          <p:cNvSpPr/>
          <p:nvPr/>
        </p:nvSpPr>
        <p:spPr>
          <a:xfrm>
            <a:off x="4696311" y="5597861"/>
            <a:ext cx="4540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反面：躲避责任，自投苦海</a:t>
            </a:r>
            <a:endParaRPr kumimoji="1"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96311" y="4872691"/>
            <a:ext cx="4541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正面：责任越大，快乐越大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759176" y="1500206"/>
            <a:ext cx="184150" cy="12731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20" name="左大括号 19"/>
          <p:cNvSpPr/>
          <p:nvPr/>
        </p:nvSpPr>
        <p:spPr>
          <a:xfrm>
            <a:off x="4562961" y="3492201"/>
            <a:ext cx="196215" cy="8521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22" name="左大括号 21"/>
          <p:cNvSpPr/>
          <p:nvPr/>
        </p:nvSpPr>
        <p:spPr>
          <a:xfrm>
            <a:off x="4494381" y="5063191"/>
            <a:ext cx="201930" cy="9550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2" name="圆角矩形 1"/>
          <p:cNvSpPr/>
          <p:nvPr/>
        </p:nvSpPr>
        <p:spPr>
          <a:xfrm>
            <a:off x="1053526" y="790761"/>
            <a:ext cx="1797685" cy="5187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</a:p>
        </p:txBody>
      </p:sp>
      <p:sp>
        <p:nvSpPr>
          <p:cNvPr id="6" name="矩形 5"/>
          <p:cNvSpPr/>
          <p:nvPr/>
        </p:nvSpPr>
        <p:spPr>
          <a:xfrm>
            <a:off x="4943326" y="2342851"/>
            <a:ext cx="4670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l" fontAlgn="auto">
              <a:lnSpc>
                <a:spcPct val="10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对他人、对家庭、对社会、对国家、对自己的责任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9" grpId="0"/>
      <p:bldP spid="12" grpId="0"/>
      <p:bldP spid="21" grpId="0"/>
      <p:bldP spid="27" grpId="0"/>
      <p:bldP spid="37" grpId="0"/>
      <p:bldP spid="13" grpId="0"/>
      <p:bldP spid="14" grpId="0"/>
      <p:bldP spid="15" grpId="0"/>
      <p:bldP spid="16" grpId="0"/>
      <p:bldP spid="17" grpId="0" bldLvl="0" animBg="1"/>
      <p:bldP spid="20" grpId="0" bldLvl="0" animBg="1"/>
      <p:bldP spid="22" grpId="0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233670" y="960569"/>
            <a:ext cx="1797685" cy="5187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7" name="矩形 6"/>
          <p:cNvSpPr/>
          <p:nvPr/>
        </p:nvSpPr>
        <p:spPr>
          <a:xfrm>
            <a:off x="947102" y="2135453"/>
            <a:ext cx="100472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+mn-ea"/>
                <a:sym typeface="+mn-ea"/>
              </a:rPr>
              <a:t>1</a:t>
            </a:r>
            <a:r>
              <a:rPr lang="zh-CN" altLang="zh-CN" sz="2800" dirty="0" smtClean="0">
                <a:latin typeface="+mn-ea"/>
                <a:sym typeface="+mn-ea"/>
              </a:rPr>
              <a:t>.</a:t>
            </a:r>
            <a:r>
              <a:rPr lang="zh-CN" altLang="en-US" sz="2800" dirty="0" smtClean="0">
                <a:latin typeface="+mn-ea"/>
                <a:sym typeface="+mn-ea"/>
              </a:rPr>
              <a:t>学习作者是如何论证分论点三的。</a:t>
            </a:r>
            <a:r>
              <a:rPr lang="zh-CN" altLang="zh-CN" sz="2800" dirty="0" smtClean="0">
                <a:latin typeface="+mn-ea"/>
                <a:sym typeface="+mn-ea"/>
              </a:rPr>
              <a:t>（</a:t>
            </a:r>
            <a:r>
              <a:rPr lang="zh-CN" altLang="zh-CN" sz="2800" dirty="0" smtClean="0">
                <a:solidFill>
                  <a:srgbClr val="FF0000"/>
                </a:solidFill>
                <a:latin typeface="+mn-ea"/>
                <a:sym typeface="+mn-ea"/>
              </a:rPr>
              <a:t>难</a:t>
            </a:r>
            <a:r>
              <a:rPr lang="zh-CN" altLang="zh-CN" sz="2800" dirty="0">
                <a:solidFill>
                  <a:srgbClr val="FF0000"/>
                </a:solidFill>
                <a:latin typeface="+mn-ea"/>
                <a:sym typeface="+mn-ea"/>
              </a:rPr>
              <a:t>点</a:t>
            </a:r>
            <a:r>
              <a:rPr lang="zh-CN" altLang="zh-CN" sz="2800" dirty="0">
                <a:latin typeface="+mn-ea"/>
                <a:sym typeface="+mn-ea"/>
              </a:rPr>
              <a:t>）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  <a:sym typeface="+mn-ea"/>
              </a:rPr>
              <a:t>2</a:t>
            </a:r>
            <a:r>
              <a:rPr lang="zh-CN" altLang="zh-CN" sz="2800" dirty="0" smtClean="0">
                <a:latin typeface="+mn-ea"/>
                <a:sym typeface="+mn-ea"/>
              </a:rPr>
              <a:t>.</a:t>
            </a:r>
            <a:r>
              <a:rPr lang="zh-CN" altLang="en-US" sz="2800" dirty="0" smtClean="0">
                <a:latin typeface="+mn-ea"/>
                <a:sym typeface="+mn-ea"/>
              </a:rPr>
              <a:t>体会本文修辞手法的运用；学习文章严谨的论证思路，领会作者平实而又略带书卷气的语言风格。（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重点</a:t>
            </a:r>
            <a:r>
              <a:rPr lang="zh-CN" altLang="en-US" sz="2800" dirty="0" smtClean="0">
                <a:latin typeface="+mn-ea"/>
                <a:sym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sym typeface="+mn-ea"/>
              </a:rPr>
              <a:t>3.</a:t>
            </a:r>
            <a:r>
              <a:rPr lang="zh-CN" altLang="en-US" sz="2800" dirty="0" smtClean="0">
                <a:latin typeface="+mn-ea"/>
                <a:sym typeface="+mn-ea"/>
              </a:rPr>
              <a:t>领悟作者伟大的智慧和苦乐观，树立对社会、对他人、对自己的责任感。</a:t>
            </a:r>
            <a:endParaRPr lang="en-US" altLang="zh-CN" sz="2800" dirty="0" smtClean="0"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35885" y="1122015"/>
            <a:ext cx="10126158" cy="480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下列说法有误的一项是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    )</a:t>
            </a:r>
            <a:endParaRPr lang="zh-CN" altLang="en-US" sz="23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课文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最苦与最乐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选自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 〈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饮冰室合集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〉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集外文》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，作者是近代资产阶级改良主义者、学者梁启超。</a:t>
            </a:r>
            <a:endParaRPr lang="en-US" altLang="zh-CN" sz="23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课文第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段的中心句是“我说人生最苦的事，莫苦于身上背着一种未来的责任”。</a:t>
            </a: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课文第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段中写道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:“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但是他日日在那里尽责任，便日日在那里得苦中真乐，所以他到底还是乐不是苦呀！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其中，“他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"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指代的是仁人志士和诸圣诸佛。</a:t>
            </a:r>
            <a:endParaRPr lang="zh-CN" altLang="en-US" sz="23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课文第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段中引用了孟子和曾子的话，把孟子的话作为论据，把曾子的话作为论点。</a:t>
            </a:r>
            <a:endParaRPr lang="zh-CN" altLang="en-US" sz="23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61344" y="1223966"/>
            <a:ext cx="54782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E04236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1235" y="520700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/>
              <a:t>小试牛刀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06819" y="1357499"/>
            <a:ext cx="975401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下列句子中标点符号使用不正确的一项是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    )</a:t>
            </a:r>
            <a:endParaRPr lang="zh-CN" altLang="en-US" sz="2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然则为什么孟子又说“君子有终身之忧”呢？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人若能知足，虽贫不苦；若能安分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不多做分外希望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，虽失意不苦，老、病、死，乃人生难免的事，达观的人看得很平常，也不算什么苦。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俗语亦说的是，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心上一块石头落了地”。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不独是对于一个人如此，就是对于家庭，对于社会，对于国家，乃至对于自己，都是如此。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06521" y="1474507"/>
            <a:ext cx="6584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E0423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</a:t>
            </a:r>
            <a:endParaRPr lang="en-US" altLang="en-US" sz="3200" dirty="0" smtClean="0">
              <a:solidFill>
                <a:srgbClr val="E04236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797896" y="713482"/>
            <a:ext cx="10314753" cy="486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3.下列对本文的理解，不正确的一项是</a:t>
            </a:r>
            <a:r>
              <a:rPr lang="zh-CN" alt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          ）</a:t>
            </a:r>
            <a:endParaRPr lang="en-US" altLang="zh-CN" sz="2300" dirty="0" smtClean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3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en-US" altLang="zh-CN" sz="2300" dirty="0" smtClean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本文以“最苦与最乐”为题</a:t>
            </a:r>
            <a:r>
              <a:rPr lang="en-US" altLang="zh-CN" sz="23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，揭示了本文的论点，同时激发读者的阅读兴趣。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3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B.本文开头连续提问，连续否定，排比句式加强了语言的气势，起到了吸引读者注意和启发读者思考的作用。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3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C.作者从责任之未尽与尽，谈人生的最苦与最乐，鼓励人们勇于尽责任，学习待人处事的正确态度。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3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D.</a:t>
            </a:r>
            <a:r>
              <a:rPr lang="en-US" altLang="zh-CN" sz="2300" dirty="0" smtClean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本文前半部分论述“未尽责任是人生最大的痛苦”时，主要运用了摆事实的论证方法</a:t>
            </a:r>
            <a:r>
              <a:rPr lang="zh-CN" altLang="en-US" sz="2300" dirty="0" smtClean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altLang="zh-CN" sz="2300" dirty="0" smtClean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后半部分论证“尽责任是人生最大的快乐”时，主要运用了讲道理的论证方法。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6075" y="5517515"/>
            <a:ext cx="115004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accent5"/>
                </a:solidFill>
                <a:sym typeface="+mn-ea"/>
              </a:rPr>
              <a:t>【解析】</a:t>
            </a:r>
            <a:r>
              <a:rPr lang="zh-CN" altLang="en-US" sz="2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>
                <a:solidFill>
                  <a:schemeClr val="accent5"/>
                </a:solidFill>
                <a:sym typeface="+mn-ea"/>
              </a:rPr>
              <a:t>项，</a:t>
            </a:r>
            <a:r>
              <a:rPr lang="en-US" altLang="zh-CN" sz="2800">
                <a:solidFill>
                  <a:schemeClr val="accent5"/>
                </a:solidFill>
                <a:sym typeface="+mn-ea"/>
              </a:rPr>
              <a:t>“</a:t>
            </a:r>
            <a:r>
              <a:rPr lang="zh-CN" altLang="en-US" sz="2800">
                <a:solidFill>
                  <a:schemeClr val="accent5"/>
                </a:solidFill>
                <a:sym typeface="+mn-ea"/>
              </a:rPr>
              <a:t>最苦与最乐</a:t>
            </a:r>
            <a:r>
              <a:rPr lang="en-US" altLang="zh-CN" sz="2800">
                <a:solidFill>
                  <a:schemeClr val="accent5"/>
                </a:solidFill>
                <a:sym typeface="+mn-ea"/>
              </a:rPr>
              <a:t>”</a:t>
            </a:r>
            <a:r>
              <a:rPr lang="zh-CN" altLang="en-US" sz="2800">
                <a:solidFill>
                  <a:schemeClr val="accent5"/>
                </a:solidFill>
                <a:sym typeface="+mn-ea"/>
              </a:rPr>
              <a:t>是文章的论题，而不是论点，文章的论点是</a:t>
            </a:r>
            <a:r>
              <a:rPr lang="en-US" altLang="zh-CN" sz="2800">
                <a:solidFill>
                  <a:schemeClr val="accent5"/>
                </a:solidFill>
                <a:sym typeface="+mn-ea"/>
              </a:rPr>
              <a:t>“</a:t>
            </a:r>
            <a:r>
              <a:rPr lang="zh-CN" altLang="en-US" sz="2800">
                <a:solidFill>
                  <a:schemeClr val="accent5"/>
                </a:solidFill>
                <a:sym typeface="+mn-ea"/>
              </a:rPr>
              <a:t>未尽责任是人生最大的痛苦，尽责任是人生最大的快乐</a:t>
            </a:r>
            <a:r>
              <a:rPr lang="en-US" altLang="zh-CN" sz="2800">
                <a:solidFill>
                  <a:schemeClr val="accent5"/>
                </a:solidFill>
                <a:sym typeface="+mn-ea"/>
              </a:rPr>
              <a:t>”</a:t>
            </a:r>
            <a:r>
              <a:rPr lang="zh-CN" altLang="en-US" sz="2800">
                <a:solidFill>
                  <a:schemeClr val="accent5"/>
                </a:solidFill>
                <a:sym typeface="+mn-ea"/>
              </a:rPr>
              <a:t>。 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32513" y="826210"/>
            <a:ext cx="6584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E0423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endParaRPr lang="en-US" altLang="en-US" sz="3200" dirty="0" smtClean="0">
              <a:solidFill>
                <a:srgbClr val="E04236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91749" y="1291660"/>
            <a:ext cx="10521950" cy="389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指出下列句子运用的修辞手法。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人生什么事最苦呢？贫吗？不是。失意吗？不是。老吗？死吗？都不是。我说人生最苦的事，莫苦于身上背着一种未来的责任。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     )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孔子所以说“无入而不自得”，正是这种作用。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     )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到了长成，那责任自然压在你头上，如何能躲？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     )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890951" y="3968977"/>
            <a:ext cx="108391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引用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15312" y="3385320"/>
            <a:ext cx="108391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设问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890950" y="4577294"/>
            <a:ext cx="108391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文本框 26635"/>
          <p:cNvSpPr txBox="1"/>
          <p:nvPr/>
        </p:nvSpPr>
        <p:spPr>
          <a:xfrm>
            <a:off x="1096963" y="808355"/>
            <a:ext cx="10369550" cy="232568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“最苦”与“最乐”是截然相反的两个概念，作者将两者都与责任联系起来，从而提出自己的观点。请你仿写一句有内在联系且观点鲜明的话。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70318" y="3134360"/>
            <a:ext cx="9856787" cy="262096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例如：</a:t>
            </a:r>
          </a:p>
          <a:p>
            <a:pPr>
              <a:lnSpc>
                <a:spcPct val="17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我认为最美的是优雅的气质和高尚的品德；最丑的是庸俗的行为和肮脏的灵魂。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30643" y="2539020"/>
            <a:ext cx="9130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latin typeface="汉仪昌黎宋刻本原版W" panose="00020600040101010101" pitchFamily="18" charset="-122"/>
                <a:ea typeface="汉仪昌黎宋刻本原版W" panose="00020600040101010101" pitchFamily="18" charset="-122"/>
                <a:sym typeface="+mn-ea"/>
              </a:rPr>
              <a:t>谢谢聆听</a:t>
            </a:r>
            <a:endParaRPr lang="zh-CN" altLang="en-US" sz="9600" b="1" dirty="0">
              <a:solidFill>
                <a:schemeClr val="bg1"/>
              </a:solidFill>
              <a:latin typeface="汉仪昌黎宋刻本原版W" panose="00020600040101010101" pitchFamily="18" charset="-122"/>
              <a:ea typeface="汉仪昌黎宋刻本原版W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12672" y="4551689"/>
            <a:ext cx="216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课时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24884" y="1617694"/>
            <a:ext cx="342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统编版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语文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七年级（下）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8728" y="2187947"/>
            <a:ext cx="6352540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通过上节课的学习，我们已经初步了解了前两个分论点，这节课，我们继续学习第三个分论点，重点分</a:t>
            </a:r>
            <a:r>
              <a:rPr kumimoji="1" lang="zh-CN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析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文章的文本特色</a:t>
            </a:r>
            <a:r>
              <a:rPr kumimoji="1" lang="zh-CN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了解作者是怎样论证</a:t>
            </a:r>
            <a:r>
              <a:rPr kumimoji="1" lang="en-US" altLang="zh-CN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人生应当勇于负责任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1" 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53829" y="1323060"/>
            <a:ext cx="1797685" cy="5187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学情回顾</a:t>
            </a:r>
          </a:p>
        </p:txBody>
      </p:sp>
      <p:pic>
        <p:nvPicPr>
          <p:cNvPr id="49153" name="Picture 1" descr="d:\Documents\Tencent Files\2720870067\Image\C2C\Image7\Z6IDQ$HP{L3UZJUDHP~U7]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021" y="1841855"/>
            <a:ext cx="2624424" cy="394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670749" y="1905710"/>
            <a:ext cx="1085099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9455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894330" indent="-608330" defTabSz="12172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3351530" indent="-608330" defTabSz="12172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808730" indent="-608330" defTabSz="12172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4265930" indent="-608330" defTabSz="12172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indent="0" fontAlgn="auto">
              <a:lnSpc>
                <a:spcPct val="200000"/>
              </a:lnSpc>
            </a:pP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本文从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两个方面来谈人生的责任，用摆事实、讲道理的方法论述了一个深刻的道理：人生最大的痛苦是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______________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，人生最大的快乐是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______________ 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5192007" y="94286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回顾练习</a:t>
            </a:r>
          </a:p>
        </p:txBody>
      </p:sp>
      <p:sp>
        <p:nvSpPr>
          <p:cNvPr id="14" name="文本框 8"/>
          <p:cNvSpPr txBox="1"/>
          <p:nvPr/>
        </p:nvSpPr>
        <p:spPr>
          <a:xfrm>
            <a:off x="2106122" y="2258548"/>
            <a:ext cx="107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09290" y="2246672"/>
            <a:ext cx="107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最乐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1310475" y="4194225"/>
            <a:ext cx="225461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未尽到责任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7473769" y="4170475"/>
            <a:ext cx="225461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尽到了责任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125257" y="2487533"/>
            <a:ext cx="8286750" cy="609243"/>
          </a:xfrm>
          <a:prstGeom prst="roundRect">
            <a:avLst>
              <a:gd name="adj" fmla="val 25484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fontAlgn="auto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自然段用了什么论证方法？有什么意义？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125258" y="4463511"/>
            <a:ext cx="4813618" cy="1328023"/>
          </a:xfrm>
          <a:prstGeom prst="round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marL="12700" lvl="0" indent="-12700" algn="just">
              <a:lnSpc>
                <a:spcPct val="150000"/>
              </a:lnSpc>
              <a:buClrTx/>
              <a:buSzTx/>
              <a:buFontTx/>
            </a:pPr>
            <a:r>
              <a:rPr kumimoji="1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以圣贤豪杰为例，阐释了日日尽责任、日日得真乐的道理。　</a:t>
            </a:r>
          </a:p>
        </p:txBody>
      </p:sp>
      <p:sp>
        <p:nvSpPr>
          <p:cNvPr id="6" name="横卷形 5"/>
          <p:cNvSpPr/>
          <p:nvPr/>
        </p:nvSpPr>
        <p:spPr>
          <a:xfrm>
            <a:off x="4440238" y="997208"/>
            <a:ext cx="3384550" cy="906780"/>
          </a:xfrm>
          <a:prstGeom prst="horizontalScrol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品味第三部分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125257" y="3185300"/>
            <a:ext cx="5920105" cy="589002"/>
          </a:xfrm>
          <a:prstGeom prst="roundRect">
            <a:avLst>
              <a:gd name="adj" fmla="val 193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 err="1" smtClean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孟子</a:t>
            </a:r>
            <a:r>
              <a:rPr lang="en-US" altLang="zh-CN" sz="2800" b="1" dirty="0" smtClean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——君子有终身之忧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535649" y="3216888"/>
            <a:ext cx="1526223" cy="506160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道理论证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125257" y="3843160"/>
            <a:ext cx="10584180" cy="589002"/>
          </a:xfrm>
          <a:prstGeom prst="roundRect">
            <a:avLst>
              <a:gd name="adj" fmla="val 193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 err="1" smtClean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曾子</a:t>
            </a:r>
            <a:r>
              <a:rPr lang="en-US" altLang="zh-CN" sz="2800" b="1" dirty="0" smtClean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——任重而道远，死而后已，不亦远乎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5743" y="2487533"/>
            <a:ext cx="2850011" cy="344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/>
      <p:bldP spid="10" grpId="0"/>
      <p:bldP spid="11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8835" y="1748889"/>
            <a:ext cx="10514273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indent="0" fontAlgn="auto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作者为什么说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仁人志士的忧国忧民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诸圣诸佛的悲天悯人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”是乐而不是苦呢？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38835" y="3692114"/>
            <a:ext cx="10513060" cy="1281273"/>
          </a:xfrm>
          <a:prstGeom prst="round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marL="12700" lvl="0" indent="-127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因为“日日尽责任，便日日得苦中真乐”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，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所以君子的终身之忧实际上是一种</a:t>
            </a:r>
            <a:r>
              <a:rPr kumimoji="1" lang="en-US" sz="2800" dirty="0" smtClean="0">
                <a:latin typeface="+mn-ea"/>
                <a:cs typeface="楷体" panose="02010609060101010101" pitchFamily="49" charset="-122"/>
                <a:sym typeface="+mn-ea"/>
              </a:rPr>
              <a:t>“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真乐</a:t>
            </a:r>
            <a:r>
              <a:rPr kumimoji="1" lang="en-US" sz="2800" dirty="0" smtClean="0">
                <a:latin typeface="+mn-ea"/>
                <a:cs typeface="楷体" panose="02010609060101010101" pitchFamily="49" charset="-122"/>
                <a:sym typeface="+mn-ea"/>
              </a:rPr>
              <a:t>”</a:t>
            </a:r>
            <a:r>
              <a:rPr kumimoji="1" sz="2800" dirty="0" smtClean="0">
                <a:latin typeface="+mn-ea"/>
                <a:cs typeface="楷体" panose="02010609060101010101" pitchFamily="49" charset="-122"/>
                <a:sym typeface="+mn-ea"/>
              </a:rPr>
              <a:t>，进一步证明了尽责任的快乐</a:t>
            </a:r>
            <a:r>
              <a:rPr kumimoji="1" lang="zh-CN" sz="2800" dirty="0" smtClean="0">
                <a:latin typeface="+mn-ea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143000" y="1263874"/>
            <a:ext cx="9979025" cy="732754"/>
          </a:xfrm>
          <a:prstGeom prst="roundRect">
            <a:avLst>
              <a:gd name="adj" fmla="val 16714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阅读第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段“卸却责任”和“解除责任”有什么不同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143000" y="3537025"/>
            <a:ext cx="8033273" cy="1328023"/>
          </a:xfrm>
          <a:prstGeom prst="round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marL="12700" lvl="0" indent="-12700" algn="just">
              <a:lnSpc>
                <a:spcPct val="150000"/>
              </a:lnSpc>
              <a:buClrTx/>
              <a:buSzTx/>
              <a:buFontTx/>
            </a:pPr>
            <a:r>
              <a:rPr kumimoji="1" sz="2400" b="1" dirty="0" smtClean="0">
                <a:latin typeface="+mn-ea"/>
                <a:cs typeface="楷体" panose="02010609060101010101" pitchFamily="49" charset="-122"/>
                <a:sym typeface="+mn-ea"/>
              </a:rPr>
              <a:t>责任是要解除了才没有，并不是卸了就没有。想躲责任，只是自投苦海，痛苦永远不能解除。</a:t>
            </a:r>
          </a:p>
        </p:txBody>
      </p:sp>
      <p:sp>
        <p:nvSpPr>
          <p:cNvPr id="6" name="椭圆 5"/>
          <p:cNvSpPr/>
          <p:nvPr/>
        </p:nvSpPr>
        <p:spPr>
          <a:xfrm>
            <a:off x="514051" y="1745372"/>
            <a:ext cx="3102610" cy="11398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卸却责任</a:t>
            </a:r>
          </a:p>
        </p:txBody>
      </p:sp>
      <p:sp>
        <p:nvSpPr>
          <p:cNvPr id="9" name="矩形 8"/>
          <p:cNvSpPr/>
          <p:nvPr/>
        </p:nvSpPr>
        <p:spPr>
          <a:xfrm>
            <a:off x="3094280" y="1887613"/>
            <a:ext cx="521525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</a:rPr>
              <a:t>指未尽责任，逃避责任</a:t>
            </a:r>
          </a:p>
        </p:txBody>
      </p:sp>
      <p:sp>
        <p:nvSpPr>
          <p:cNvPr id="10" name="椭圆 9"/>
          <p:cNvSpPr/>
          <p:nvPr/>
        </p:nvSpPr>
        <p:spPr>
          <a:xfrm>
            <a:off x="514051" y="2539440"/>
            <a:ext cx="3102610" cy="11398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解除责任</a:t>
            </a:r>
          </a:p>
        </p:txBody>
      </p:sp>
      <p:sp>
        <p:nvSpPr>
          <p:cNvPr id="11" name="矩形 10"/>
          <p:cNvSpPr/>
          <p:nvPr/>
        </p:nvSpPr>
        <p:spPr>
          <a:xfrm>
            <a:off x="3094280" y="2622625"/>
            <a:ext cx="5215255" cy="91440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</a:rPr>
              <a:t>指尽了责任，再无负担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63" y="3418691"/>
            <a:ext cx="1526082" cy="3167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/>
      <p:bldP spid="6" grpId="0" bldLvl="0"/>
      <p:bldP spid="9" grpId="0" bldLvl="0"/>
      <p:bldP spid="10" grpId="0" bldLvl="0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55047" y="1464980"/>
            <a:ext cx="9924116" cy="1888450"/>
          </a:xfrm>
          <a:prstGeom prst="roundRect">
            <a:avLst>
              <a:gd name="adj" fmla="val 2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人生若能永远像两三岁小孩，本来没有责任，那就本来没有苦。到了长成，那责任自然压在你头上，如何能躲？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101687" y="4521013"/>
            <a:ext cx="8413750" cy="919739"/>
          </a:xfrm>
          <a:prstGeom prst="round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marL="12700" lvl="0" indent="-12700" algn="just">
              <a:lnSpc>
                <a:spcPct val="150000"/>
              </a:lnSpc>
              <a:buClrTx/>
              <a:buSzTx/>
              <a:buFontTx/>
            </a:pPr>
            <a:r>
              <a:rPr kumimoji="1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强调人长成后自然便有了责任且无法推卸。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8145257" y="3411742"/>
            <a:ext cx="1176655" cy="668655"/>
          </a:xfrm>
          <a:prstGeom prst="roundRect">
            <a:avLst/>
          </a:prstGeom>
          <a:solidFill>
            <a:srgbClr val="F7C4D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 smtClean="0">
                <a:solidFill>
                  <a:schemeClr val="tx1"/>
                </a:solidFill>
                <a:sym typeface="+mn-ea"/>
              </a:rPr>
              <a:t>反问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01687" y="3411742"/>
            <a:ext cx="7815580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这句话用到的修辞方法及其含义是什么?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80416" y="1526336"/>
            <a:ext cx="10590530" cy="2202705"/>
          </a:xfrm>
          <a:prstGeom prst="roundRect">
            <a:avLst>
              <a:gd name="adj" fmla="val 148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不过有大小的分别罢了。尽得大的责任，就得大快乐；尽得小的责任，就得小快乐。你若是要躲，倒是自投苦海，永远不能解除了。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012508" y="4788106"/>
            <a:ext cx="10126345" cy="642871"/>
          </a:xfrm>
          <a:prstGeom prst="round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marL="12700" lvl="0" indent="-12700" algn="just">
              <a:lnSpc>
                <a:spcPct val="150000"/>
              </a:lnSpc>
              <a:buClrTx/>
              <a:buSzTx/>
              <a:buFontTx/>
            </a:pPr>
            <a:r>
              <a:rPr kumimoji="1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得出结论</a:t>
            </a:r>
            <a:r>
              <a:rPr kumimoji="1" 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kumimoji="1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人生应当勇于负责任，而不应当逃避责任。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（分论点三）</a:t>
            </a:r>
            <a:endParaRPr kumimoji="1" lang="zh-CN" sz="2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770366" y="4284794"/>
            <a:ext cx="2343785" cy="668655"/>
          </a:xfrm>
          <a:prstGeom prst="round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 smtClean="0">
                <a:solidFill>
                  <a:srgbClr val="FF0000"/>
                </a:solidFill>
                <a:sym typeface="+mn-ea"/>
              </a:rPr>
              <a:t>对比论证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126174" y="2205318"/>
            <a:ext cx="10012680" cy="75288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523413" y="940621"/>
            <a:ext cx="1110615" cy="651121"/>
          </a:xfrm>
          <a:prstGeom prst="wedgeRoundRectCallout">
            <a:avLst>
              <a:gd name="adj1" fmla="val -35591"/>
              <a:gd name="adj2" fmla="val 75258"/>
              <a:gd name="adj3" fmla="val 16667"/>
            </a:avLst>
          </a:prstGeom>
          <a:solidFill>
            <a:srgbClr val="E0423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kumimoji="1"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正面</a:t>
            </a:r>
            <a:endParaRPr kumimoji="1" lang="en-US" altLang="zh-CN" sz="3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21849" y="2836359"/>
            <a:ext cx="632968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26174" y="3546140"/>
            <a:ext cx="139636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577206" y="3076583"/>
            <a:ext cx="1110615" cy="646741"/>
          </a:xfrm>
          <a:prstGeom prst="wedgeRoundRectCallout">
            <a:avLst>
              <a:gd name="adj1" fmla="val -42395"/>
              <a:gd name="adj2" fmla="val -99249"/>
              <a:gd name="adj3" fmla="val 16667"/>
            </a:avLst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kumimoji="1"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反面</a:t>
            </a:r>
            <a:endParaRPr kumimoji="1" lang="en-US" altLang="zh-CN" sz="3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26174" y="2836359"/>
            <a:ext cx="3352165" cy="0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5" grpId="0" bldLvl="0" animBg="1"/>
      <p:bldP spid="19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SwiaGRpZCI6IjJkOGU1OTgxNzJmZWE1ODFhMmQ4MWZiODc4MTVlMzNhIiwidXNlckNvdW50IjoxfQ=="/>
</p:tagLst>
</file>

<file path=ppt/theme/theme1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自定义</PresentationFormat>
  <Paragraphs>148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Calibri</vt:lpstr>
      <vt:lpstr>楷体</vt:lpstr>
      <vt:lpstr>黑体</vt:lpstr>
      <vt:lpstr>Impact</vt:lpstr>
      <vt:lpstr>微软雅黑</vt:lpstr>
      <vt:lpstr>Times New Roman</vt:lpstr>
      <vt:lpstr>汉仪昌黎宋刻本原版W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苌宇慧</cp:lastModifiedBy>
  <cp:revision>523</cp:revision>
  <dcterms:created xsi:type="dcterms:W3CDTF">2020-02-29T10:14:00Z</dcterms:created>
  <dcterms:modified xsi:type="dcterms:W3CDTF">2022-10-09T09:27:03Z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KSOTemplateUUID">
    <vt:lpwstr>v1.0_mb_Vtf5hgA/ORL6tzqpw6TOGg==</vt:lpwstr>
  </property>
  <property fmtid="{D5CDD505-2E9C-101B-9397-08002B2CF9AE}" pid="4" name="ICV">
    <vt:lpwstr>DB317EE3071B47DC948972F339E05184</vt:lpwstr>
  </property>
</Properties>
</file>