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76" r:id="rId2"/>
    <p:sldId id="748" r:id="rId3"/>
    <p:sldId id="777" r:id="rId4"/>
    <p:sldId id="778" r:id="rId5"/>
    <p:sldId id="750" r:id="rId6"/>
    <p:sldId id="779" r:id="rId7"/>
    <p:sldId id="780" r:id="rId8"/>
    <p:sldId id="781" r:id="rId9"/>
    <p:sldId id="782" r:id="rId10"/>
    <p:sldId id="783" r:id="rId11"/>
    <p:sldId id="784" r:id="rId12"/>
    <p:sldId id="785" r:id="rId13"/>
    <p:sldId id="786" r:id="rId14"/>
    <p:sldId id="760" r:id="rId15"/>
    <p:sldId id="796" r:id="rId16"/>
    <p:sldId id="795" r:id="rId17"/>
    <p:sldId id="765" r:id="rId18"/>
    <p:sldId id="787" r:id="rId19"/>
    <p:sldId id="788" r:id="rId20"/>
    <p:sldId id="789" r:id="rId21"/>
    <p:sldId id="769" r:id="rId22"/>
    <p:sldId id="790" r:id="rId23"/>
    <p:sldId id="791" r:id="rId24"/>
    <p:sldId id="792" r:id="rId25"/>
    <p:sldId id="794" r:id="rId26"/>
    <p:sldId id="772" r:id="rId27"/>
    <p:sldId id="793" r:id="rId28"/>
    <p:sldId id="362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37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8"/>
    <a:srgbClr val="FBFDFA"/>
    <a:srgbClr val="ACB3A1"/>
    <a:srgbClr val="969696"/>
    <a:srgbClr val="26182F"/>
    <a:srgbClr val="84AEE1"/>
    <a:srgbClr val="FF7124"/>
    <a:srgbClr val="EF7509"/>
    <a:srgbClr val="8CC5B1"/>
    <a:srgbClr val="202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1" y="449"/>
      </p:cViewPr>
      <p:guideLst>
        <p:guide orient="horz" pos="2138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9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E7378-7136-493C-A505-DB111E44D9D1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1A663-AC84-493B-8663-1A01AEFFA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1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E7A799FB-B973-4727-8223-0B0CC5C4434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2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88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50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6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54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3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588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1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608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1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48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4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955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90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39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82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98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68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01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09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53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2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5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08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17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799FB-B973-4727-8223-0B0CC5C443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1B4D7-F511-4E32-B555-21525E5BC3C2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77F9-1032-4FB3-B53A-157C43F6B46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2FBB8E-8DA5-493C-A5EA-CCF0D988321D}" type="slidenum">
              <a:rPr lang="en-US" altLang="zh-CN" smtClean="0"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TextBox 6"/>
          <p:cNvSpPr txBox="1"/>
          <p:nvPr userDrawn="1"/>
        </p:nvSpPr>
        <p:spPr>
          <a:xfrm>
            <a:off x="-33890" y="-7144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1869743" y="2394253"/>
            <a:ext cx="8338782" cy="975242"/>
          </a:xfrm>
          <a:prstGeom prst="rect">
            <a:avLst/>
          </a:prstGeom>
          <a:noFill/>
        </p:spPr>
        <p:txBody>
          <a:bodyPr wrap="square" lIns="51411" tIns="25705" rIns="51411" bIns="25705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600" dirty="0">
                <a:solidFill>
                  <a:srgbClr val="84C2B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古代科技 耀我中华 </a:t>
            </a:r>
            <a:endParaRPr lang="zh-CN" altLang="zh-CN" sz="6000" spc="600" dirty="0">
              <a:solidFill>
                <a:srgbClr val="84C2B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443335" y="3482789"/>
            <a:ext cx="5352491" cy="461558"/>
          </a:xfrm>
          <a:prstGeom prst="rect">
            <a:avLst/>
          </a:prstGeom>
          <a:solidFill>
            <a:srgbClr val="84C2B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第二课时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83076" y="4259990"/>
            <a:ext cx="2298352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0" dirty="0">
              <a:solidFill>
                <a:srgbClr val="84C2B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923842" y="4288323"/>
            <a:ext cx="290167" cy="29138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84C2B3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algn="ctr" defTabSz="913765" eaLnBrk="1" hangingPunct="1">
              <a:defRPr/>
            </a:pPr>
            <a:endParaRPr lang="zh-CN" altLang="en-US" kern="0">
              <a:solidFill>
                <a:srgbClr val="2EA12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26"/>
          <a:stretch>
            <a:fillRect/>
          </a:stretch>
        </p:blipFill>
        <p:spPr>
          <a:xfrm>
            <a:off x="368490" y="1640101"/>
            <a:ext cx="4000530" cy="35869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58353" y="1364777"/>
            <a:ext cx="7633648" cy="640780"/>
          </a:xfrm>
          <a:prstGeom prst="rect">
            <a:avLst/>
          </a:prstGeom>
          <a:pattFill prst="ltUpDiag">
            <a:fgClr>
              <a:srgbClr val="FF9600"/>
            </a:fgClr>
            <a:bgClr>
              <a:srgbClr val="FC620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40105" y="1440534"/>
            <a:ext cx="469530" cy="469530"/>
            <a:chOff x="7070971" y="788848"/>
            <a:chExt cx="1800200" cy="1800200"/>
          </a:xfrm>
        </p:grpSpPr>
        <p:sp>
          <p:nvSpPr>
            <p:cNvPr id="4" name="椭圆 3"/>
            <p:cNvSpPr/>
            <p:nvPr/>
          </p:nvSpPr>
          <p:spPr>
            <a:xfrm>
              <a:off x="7070971" y="788848"/>
              <a:ext cx="1800200" cy="1800200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燕尾形 4"/>
            <p:cNvSpPr/>
            <p:nvPr/>
          </p:nvSpPr>
          <p:spPr>
            <a:xfrm>
              <a:off x="7575071" y="1166948"/>
              <a:ext cx="792000" cy="1044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5291521" y="1393357"/>
            <a:ext cx="525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走近中国古代的技术创造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4447431" y="2201449"/>
            <a:ext cx="7744569" cy="27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赵州桥由隋朝著名工匠李春设计建造，是闻名世界的古老的石拱桥。全桥有一个主拱，在主拱的两端，又设有四个小拱。这种创造性的设计，既节省石料，减轻了桥身的重量，又可以扩大泄洪量，减少洪水对石桥的冲击，延长石桥的寿命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683223" y="4762774"/>
            <a:ext cx="1414819" cy="461665"/>
          </a:xfrm>
          <a:prstGeom prst="rect">
            <a:avLst/>
          </a:prstGeom>
          <a:solidFill>
            <a:srgbClr val="FBFDFA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赵州桥</a:t>
            </a:r>
          </a:p>
        </p:txBody>
      </p:sp>
    </p:spTree>
  </p:cSld>
  <p:clrMapOvr>
    <a:masterClrMapping/>
  </p:clrMapOvr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97" y="1014388"/>
            <a:ext cx="10521950" cy="2945130"/>
          </a:xfrm>
          <a:prstGeom prst="rect">
            <a:avLst/>
          </a:prstGeom>
        </p:spPr>
      </p:pic>
      <p:sp>
        <p:nvSpPr>
          <p:cNvPr id="5" name="横卷形 4"/>
          <p:cNvSpPr/>
          <p:nvPr/>
        </p:nvSpPr>
        <p:spPr>
          <a:xfrm>
            <a:off x="784197" y="2453933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1"/>
          <p:cNvSpPr txBox="1"/>
          <p:nvPr/>
        </p:nvSpPr>
        <p:spPr>
          <a:xfrm>
            <a:off x="3319007" y="3182177"/>
            <a:ext cx="5781450" cy="646331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小小分享会</a:t>
            </a:r>
          </a:p>
        </p:txBody>
      </p:sp>
      <p:sp>
        <p:nvSpPr>
          <p:cNvPr id="7" name="矩形 6"/>
          <p:cNvSpPr/>
          <p:nvPr/>
        </p:nvSpPr>
        <p:spPr>
          <a:xfrm>
            <a:off x="3568990" y="3971583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9367" y="4087342"/>
            <a:ext cx="1000380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你还知道哪些中国古代的技术创造？分组搜集资料进行探究，并在班级交流和展示。</a:t>
            </a:r>
          </a:p>
        </p:txBody>
      </p:sp>
    </p:spTree>
  </p:cSld>
  <p:clrMapOvr>
    <a:masterClrMapping/>
  </p:clrMapOvr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0335" y="2320121"/>
            <a:ext cx="10026555" cy="335734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" name="文本框 20482"/>
          <p:cNvSpPr txBox="1"/>
          <p:nvPr/>
        </p:nvSpPr>
        <p:spPr>
          <a:xfrm>
            <a:off x="610937" y="2471260"/>
            <a:ext cx="9556645" cy="2959977"/>
          </a:xfrm>
          <a:prstGeom prst="rect">
            <a:avLst/>
          </a:prstGeom>
          <a:noFill/>
          <a:ln w="28575">
            <a:solidFill>
              <a:srgbClr val="1D41D5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905" lvl="2" indent="454025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我国是茶的祖国，是茶树资源最为丰富的国家，更是世界茶文化的发祥地。现在世界各国引种的茶树，使用的栽培管理方法，采用的茶叶制作技术，直至茶的品饮、习俗等，莫不源于我国。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2845" y="1125222"/>
            <a:ext cx="893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中国古代技术：伟大成就</a:t>
            </a:r>
            <a:r>
              <a:rPr lang="en-US" altLang="zh-CN" sz="4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茶叶技术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100000" l="9135" r="89904">
                        <a14:foregroundMark x1="17788" y1="72381" x2="35096" y2="70476"/>
                        <a14:foregroundMark x1="63462" y1="55238" x2="66827" y2="6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8469" y="3384219"/>
            <a:ext cx="2609354" cy="263444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0335" y="2320121"/>
            <a:ext cx="10026555" cy="350747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" name="文本框 20482"/>
          <p:cNvSpPr txBox="1"/>
          <p:nvPr/>
        </p:nvSpPr>
        <p:spPr>
          <a:xfrm>
            <a:off x="610937" y="2471260"/>
            <a:ext cx="9556645" cy="3247877"/>
          </a:xfrm>
          <a:prstGeom prst="rect">
            <a:avLst/>
          </a:prstGeom>
          <a:noFill/>
          <a:ln w="28575">
            <a:solidFill>
              <a:srgbClr val="1D41D5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905" lvl="2" indent="454025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唐宋时期，随着铸造技术的发展，铜镜打破了过去传统的圆形和方形的制式，根据使用、装饰等的要求，铸造出了带手柄镜以及八菱形、菱花形、八弧形、四方委角形、圆角方形、亚字形、云板形、鸡心形等铜镜。至于宋代受祟古风尚的影响，铸出的仿古鼎形、仿古钟形铜镜，更具时代风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05733" y="1220756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8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中国古代青铜镜技术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31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143" y="4068810"/>
            <a:ext cx="2809875" cy="21050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30055" y="1024710"/>
            <a:ext cx="56111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中国古代的一些书写材料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42" y="2293288"/>
            <a:ext cx="2692400" cy="2178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3245" y="4675505"/>
            <a:ext cx="145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甲骨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0842" y="2323768"/>
            <a:ext cx="3175000" cy="2147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812" y="2293288"/>
            <a:ext cx="2787015" cy="2169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332" y="2293288"/>
            <a:ext cx="2178050" cy="2178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60195" y="4683162"/>
            <a:ext cx="177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青铜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15944" y="4667260"/>
            <a:ext cx="131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竹简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150874" y="4616838"/>
            <a:ext cx="157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布帛</a:t>
            </a:r>
          </a:p>
        </p:txBody>
      </p:sp>
      <p:sp>
        <p:nvSpPr>
          <p:cNvPr id="14" name="圆角矩形 13"/>
          <p:cNvSpPr/>
          <p:nvPr/>
        </p:nvSpPr>
        <p:spPr>
          <a:xfrm rot="10800000" flipH="1">
            <a:off x="1480423" y="5368422"/>
            <a:ext cx="9546968" cy="1005081"/>
          </a:xfrm>
          <a:prstGeom prst="roundRect">
            <a:avLst/>
          </a:prstGeom>
          <a:solidFill>
            <a:srgbClr val="FFD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400" strike="noStrike" noProof="1"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H="1">
            <a:off x="1422176" y="5322624"/>
            <a:ext cx="9659806" cy="109182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400" strike="noStrike" noProof="1">
              <a:sym typeface="+mn-ea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1676032" y="5363673"/>
            <a:ext cx="9419597" cy="95410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、请你说一说，这些书写材料都有些怎样的缺点和不足？</a:t>
            </a:r>
          </a:p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、在这种情况下，你希望出现怎样的书写材料呢？</a:t>
            </a:r>
          </a:p>
        </p:txBody>
      </p:sp>
    </p:spTree>
  </p:cSld>
  <p:clrMapOvr>
    <a:masterClrMapping/>
  </p:clrMapOvr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798" y="2884227"/>
            <a:ext cx="5063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考古学家在甘肃天水等地发现了西汉时期的麻纸，上面还有文字和地图。这证明西汉前期中国已经有了纸。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950424" y="4374799"/>
            <a:ext cx="990" cy="165751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26369" y="2656764"/>
            <a:ext cx="450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东汉时，蔡伦改进造纸术，以树皮、麻头、旧渔网为原料，造出了成本低廉、便于书写的纸。造纸术的发明与改进，是书写材料的一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次伟大革命。</a:t>
            </a:r>
          </a:p>
        </p:txBody>
      </p:sp>
      <p:sp>
        <p:nvSpPr>
          <p:cNvPr id="10" name="圆角矩形 9"/>
          <p:cNvSpPr/>
          <p:nvPr/>
        </p:nvSpPr>
        <p:spPr>
          <a:xfrm rot="10800000" flipH="1">
            <a:off x="525079" y="1806359"/>
            <a:ext cx="4505877" cy="479996"/>
          </a:xfrm>
          <a:prstGeom prst="roundRect">
            <a:avLst/>
          </a:prstGeom>
          <a:solidFill>
            <a:srgbClr val="FFD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400" strike="noStrike" noProof="1"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rot="10800000" flipH="1">
            <a:off x="466832" y="1760560"/>
            <a:ext cx="4623782" cy="58685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400" strike="noStrike" noProof="1">
              <a:sym typeface="+mn-ea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43270" y="1801608"/>
            <a:ext cx="4418429" cy="52322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纸的出现</a:t>
            </a:r>
          </a:p>
        </p:txBody>
      </p:sp>
      <p:sp>
        <p:nvSpPr>
          <p:cNvPr id="16" name="圆角矩形 15"/>
          <p:cNvSpPr/>
          <p:nvPr/>
        </p:nvSpPr>
        <p:spPr>
          <a:xfrm rot="10800000" flipH="1">
            <a:off x="6996394" y="1794987"/>
            <a:ext cx="4450461" cy="479996"/>
          </a:xfrm>
          <a:prstGeom prst="roundRect">
            <a:avLst/>
          </a:prstGeom>
          <a:solidFill>
            <a:srgbClr val="FFD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400" strike="noStrike" noProof="1"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 rot="10800000" flipH="1">
            <a:off x="6938147" y="1749188"/>
            <a:ext cx="4566916" cy="58685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1400" strike="noStrike" noProof="1">
              <a:sym typeface="+mn-ea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7014585" y="1790236"/>
            <a:ext cx="4364089" cy="52322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弊</a:t>
            </a:r>
          </a:p>
        </p:txBody>
      </p:sp>
      <p:sp>
        <p:nvSpPr>
          <p:cNvPr id="21" name="手机"/>
          <p:cNvSpPr/>
          <p:nvPr/>
        </p:nvSpPr>
        <p:spPr>
          <a:xfrm>
            <a:off x="5451482" y="1700629"/>
            <a:ext cx="1222275" cy="2161072"/>
          </a:xfrm>
          <a:custGeom>
            <a:avLst/>
            <a:gdLst>
              <a:gd name="connsiteX0" fmla="*/ 1404156 w 2808312"/>
              <a:gd name="connsiteY0" fmla="*/ 4748597 h 5078692"/>
              <a:gd name="connsiteX1" fmla="*/ 1260140 w 2808312"/>
              <a:gd name="connsiteY1" fmla="*/ 4892613 h 5078692"/>
              <a:gd name="connsiteX2" fmla="*/ 1404156 w 2808312"/>
              <a:gd name="connsiteY2" fmla="*/ 5036629 h 5078692"/>
              <a:gd name="connsiteX3" fmla="*/ 1548172 w 2808312"/>
              <a:gd name="connsiteY3" fmla="*/ 4892613 h 5078692"/>
              <a:gd name="connsiteX4" fmla="*/ 1404156 w 2808312"/>
              <a:gd name="connsiteY4" fmla="*/ 4748597 h 5078692"/>
              <a:gd name="connsiteX5" fmla="*/ 54156 w 2808312"/>
              <a:gd name="connsiteY5" fmla="*/ 372159 h 5078692"/>
              <a:gd name="connsiteX6" fmla="*/ 54156 w 2808312"/>
              <a:gd name="connsiteY6" fmla="*/ 4706534 h 5078692"/>
              <a:gd name="connsiteX7" fmla="*/ 2754156 w 2808312"/>
              <a:gd name="connsiteY7" fmla="*/ 4706534 h 5078692"/>
              <a:gd name="connsiteX8" fmla="*/ 2754156 w 2808312"/>
              <a:gd name="connsiteY8" fmla="*/ 372159 h 5078692"/>
              <a:gd name="connsiteX9" fmla="*/ 1158156 w 2808312"/>
              <a:gd name="connsiteY9" fmla="*/ 168079 h 5078692"/>
              <a:gd name="connsiteX10" fmla="*/ 1152156 w 2808312"/>
              <a:gd name="connsiteY10" fmla="*/ 174079 h 5078692"/>
              <a:gd name="connsiteX11" fmla="*/ 1152156 w 2808312"/>
              <a:gd name="connsiteY11" fmla="*/ 198079 h 5078692"/>
              <a:gd name="connsiteX12" fmla="*/ 1158156 w 2808312"/>
              <a:gd name="connsiteY12" fmla="*/ 204079 h 5078692"/>
              <a:gd name="connsiteX13" fmla="*/ 1650156 w 2808312"/>
              <a:gd name="connsiteY13" fmla="*/ 204079 h 5078692"/>
              <a:gd name="connsiteX14" fmla="*/ 1656156 w 2808312"/>
              <a:gd name="connsiteY14" fmla="*/ 198079 h 5078692"/>
              <a:gd name="connsiteX15" fmla="*/ 1656156 w 2808312"/>
              <a:gd name="connsiteY15" fmla="*/ 174079 h 5078692"/>
              <a:gd name="connsiteX16" fmla="*/ 1650156 w 2808312"/>
              <a:gd name="connsiteY16" fmla="*/ 168079 h 5078692"/>
              <a:gd name="connsiteX17" fmla="*/ 319782 w 2808312"/>
              <a:gd name="connsiteY17" fmla="*/ 0 h 5078692"/>
              <a:gd name="connsiteX18" fmla="*/ 2488530 w 2808312"/>
              <a:gd name="connsiteY18" fmla="*/ 0 h 5078692"/>
              <a:gd name="connsiteX19" fmla="*/ 2808312 w 2808312"/>
              <a:gd name="connsiteY19" fmla="*/ 319782 h 5078692"/>
              <a:gd name="connsiteX20" fmla="*/ 2808312 w 2808312"/>
              <a:gd name="connsiteY20" fmla="*/ 4758910 h 5078692"/>
              <a:gd name="connsiteX21" fmla="*/ 2488530 w 2808312"/>
              <a:gd name="connsiteY21" fmla="*/ 5078692 h 5078692"/>
              <a:gd name="connsiteX22" fmla="*/ 319782 w 2808312"/>
              <a:gd name="connsiteY22" fmla="*/ 5078692 h 5078692"/>
              <a:gd name="connsiteX23" fmla="*/ 0 w 2808312"/>
              <a:gd name="connsiteY23" fmla="*/ 4758910 h 5078692"/>
              <a:gd name="connsiteX24" fmla="*/ 0 w 2808312"/>
              <a:gd name="connsiteY24" fmla="*/ 319782 h 5078692"/>
              <a:gd name="connsiteX25" fmla="*/ 319782 w 2808312"/>
              <a:gd name="connsiteY25" fmla="*/ 0 h 50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5552716" y="1877414"/>
            <a:ext cx="889027" cy="181588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纸的问世</a:t>
            </a:r>
          </a:p>
        </p:txBody>
      </p:sp>
      <p:sp>
        <p:nvSpPr>
          <p:cNvPr id="32" name="耳机"/>
          <p:cNvSpPr/>
          <p:nvPr/>
        </p:nvSpPr>
        <p:spPr>
          <a:xfrm>
            <a:off x="4839847" y="848410"/>
            <a:ext cx="2456545" cy="1664086"/>
          </a:xfrm>
          <a:custGeom>
            <a:avLst/>
            <a:gdLst>
              <a:gd name="connsiteX0" fmla="*/ 7294257 w 8709025"/>
              <a:gd name="connsiteY0" fmla="*/ 2608768 h 5641695"/>
              <a:gd name="connsiteX1" fmla="*/ 7365669 w 8709025"/>
              <a:gd name="connsiteY1" fmla="*/ 2634905 h 5641695"/>
              <a:gd name="connsiteX2" fmla="*/ 8297853 w 8709025"/>
              <a:gd name="connsiteY2" fmla="*/ 3895849 h 5641695"/>
              <a:gd name="connsiteX3" fmla="*/ 8305800 w 8709025"/>
              <a:gd name="connsiteY3" fmla="*/ 4053232 h 5641695"/>
              <a:gd name="connsiteX4" fmla="*/ 8297853 w 8709025"/>
              <a:gd name="connsiteY4" fmla="*/ 4210615 h 5641695"/>
              <a:gd name="connsiteX5" fmla="*/ 7365669 w 8709025"/>
              <a:gd name="connsiteY5" fmla="*/ 5471558 h 5641695"/>
              <a:gd name="connsiteX6" fmla="*/ 7294257 w 8709025"/>
              <a:gd name="connsiteY6" fmla="*/ 5497695 h 5641695"/>
              <a:gd name="connsiteX7" fmla="*/ 7393254 w 8709025"/>
              <a:gd name="connsiteY7" fmla="*/ 5482587 h 5641695"/>
              <a:gd name="connsiteX8" fmla="*/ 8550679 w 8709025"/>
              <a:gd name="connsiteY8" fmla="*/ 4202405 h 5641695"/>
              <a:gd name="connsiteX9" fmla="*/ 8558212 w 8709025"/>
              <a:gd name="connsiteY9" fmla="*/ 4053232 h 5641695"/>
              <a:gd name="connsiteX10" fmla="*/ 8550679 w 8709025"/>
              <a:gd name="connsiteY10" fmla="*/ 3904058 h 5641695"/>
              <a:gd name="connsiteX11" fmla="*/ 7393254 w 8709025"/>
              <a:gd name="connsiteY11" fmla="*/ 2623877 h 5641695"/>
              <a:gd name="connsiteX12" fmla="*/ 1414768 w 8709025"/>
              <a:gd name="connsiteY12" fmla="*/ 2608768 h 5641695"/>
              <a:gd name="connsiteX13" fmla="*/ 1315771 w 8709025"/>
              <a:gd name="connsiteY13" fmla="*/ 2623877 h 5641695"/>
              <a:gd name="connsiteX14" fmla="*/ 158346 w 8709025"/>
              <a:gd name="connsiteY14" fmla="*/ 3904058 h 5641695"/>
              <a:gd name="connsiteX15" fmla="*/ 150813 w 8709025"/>
              <a:gd name="connsiteY15" fmla="*/ 4053232 h 5641695"/>
              <a:gd name="connsiteX16" fmla="*/ 158346 w 8709025"/>
              <a:gd name="connsiteY16" fmla="*/ 4202405 h 5641695"/>
              <a:gd name="connsiteX17" fmla="*/ 1315771 w 8709025"/>
              <a:gd name="connsiteY17" fmla="*/ 5482587 h 5641695"/>
              <a:gd name="connsiteX18" fmla="*/ 1414768 w 8709025"/>
              <a:gd name="connsiteY18" fmla="*/ 5497695 h 5641695"/>
              <a:gd name="connsiteX19" fmla="*/ 1343356 w 8709025"/>
              <a:gd name="connsiteY19" fmla="*/ 5471558 h 5641695"/>
              <a:gd name="connsiteX20" fmla="*/ 411172 w 8709025"/>
              <a:gd name="connsiteY20" fmla="*/ 4210615 h 5641695"/>
              <a:gd name="connsiteX21" fmla="*/ 403225 w 8709025"/>
              <a:gd name="connsiteY21" fmla="*/ 4053232 h 5641695"/>
              <a:gd name="connsiteX22" fmla="*/ 411172 w 8709025"/>
              <a:gd name="connsiteY22" fmla="*/ 3895849 h 5641695"/>
              <a:gd name="connsiteX23" fmla="*/ 1343356 w 8709025"/>
              <a:gd name="connsiteY23" fmla="*/ 2634905 h 5641695"/>
              <a:gd name="connsiteX24" fmla="*/ 4354513 w 8709025"/>
              <a:gd name="connsiteY24" fmla="*/ 0 h 5641695"/>
              <a:gd name="connsiteX25" fmla="*/ 6995109 w 8709025"/>
              <a:gd name="connsiteY25" fmla="*/ 2382914 h 5641695"/>
              <a:gd name="connsiteX26" fmla="*/ 6999242 w 8709025"/>
              <a:gd name="connsiteY26" fmla="*/ 2464767 h 5641695"/>
              <a:gd name="connsiteX27" fmla="*/ 7120561 w 8709025"/>
              <a:gd name="connsiteY27" fmla="*/ 2464767 h 5641695"/>
              <a:gd name="connsiteX28" fmla="*/ 8709025 w 8709025"/>
              <a:gd name="connsiteY28" fmla="*/ 4053231 h 5641695"/>
              <a:gd name="connsiteX29" fmla="*/ 7120561 w 8709025"/>
              <a:gd name="connsiteY29" fmla="*/ 5641695 h 5641695"/>
              <a:gd name="connsiteX30" fmla="*/ 7008813 w 8709025"/>
              <a:gd name="connsiteY30" fmla="*/ 5641695 h 5641695"/>
              <a:gd name="connsiteX31" fmla="*/ 6945312 w 8709025"/>
              <a:gd name="connsiteY31" fmla="*/ 5641695 h 5641695"/>
              <a:gd name="connsiteX32" fmla="*/ 6453313 w 8709025"/>
              <a:gd name="connsiteY32" fmla="*/ 5641695 h 5641695"/>
              <a:gd name="connsiteX33" fmla="*/ 6453313 w 8709025"/>
              <a:gd name="connsiteY33" fmla="*/ 2833068 h 5641695"/>
              <a:gd name="connsiteX34" fmla="*/ 6452797 w 8709025"/>
              <a:gd name="connsiteY34" fmla="*/ 2833068 h 5641695"/>
              <a:gd name="connsiteX35" fmla="*/ 6452797 w 8709025"/>
              <a:gd name="connsiteY35" fmla="*/ 2745984 h 5641695"/>
              <a:gd name="connsiteX36" fmla="*/ 4354514 w 8709025"/>
              <a:gd name="connsiteY36" fmla="*/ 647700 h 5641695"/>
              <a:gd name="connsiteX37" fmla="*/ 2256231 w 8709025"/>
              <a:gd name="connsiteY37" fmla="*/ 2745984 h 5641695"/>
              <a:gd name="connsiteX38" fmla="*/ 2256231 w 8709025"/>
              <a:gd name="connsiteY38" fmla="*/ 2833068 h 5641695"/>
              <a:gd name="connsiteX39" fmla="*/ 2255713 w 8709025"/>
              <a:gd name="connsiteY39" fmla="*/ 2833068 h 5641695"/>
              <a:gd name="connsiteX40" fmla="*/ 2255713 w 8709025"/>
              <a:gd name="connsiteY40" fmla="*/ 5641695 h 5641695"/>
              <a:gd name="connsiteX41" fmla="*/ 1763713 w 8709025"/>
              <a:gd name="connsiteY41" fmla="*/ 5641695 h 5641695"/>
              <a:gd name="connsiteX42" fmla="*/ 1700213 w 8709025"/>
              <a:gd name="connsiteY42" fmla="*/ 5641695 h 5641695"/>
              <a:gd name="connsiteX43" fmla="*/ 1588464 w 8709025"/>
              <a:gd name="connsiteY43" fmla="*/ 5641695 h 5641695"/>
              <a:gd name="connsiteX44" fmla="*/ 0 w 8709025"/>
              <a:gd name="connsiteY44" fmla="*/ 4053231 h 5641695"/>
              <a:gd name="connsiteX45" fmla="*/ 1588464 w 8709025"/>
              <a:gd name="connsiteY45" fmla="*/ 2464767 h 5641695"/>
              <a:gd name="connsiteX46" fmla="*/ 1709784 w 8709025"/>
              <a:gd name="connsiteY46" fmla="*/ 2464767 h 5641695"/>
              <a:gd name="connsiteX47" fmla="*/ 1713917 w 8709025"/>
              <a:gd name="connsiteY47" fmla="*/ 2382913 h 5641695"/>
              <a:gd name="connsiteX48" fmla="*/ 4354513 w 8709025"/>
              <a:gd name="connsiteY48" fmla="*/ 0 h 56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09025" h="5641695">
                <a:moveTo>
                  <a:pt x="7294257" y="2608768"/>
                </a:moveTo>
                <a:lnTo>
                  <a:pt x="7365669" y="2634905"/>
                </a:lnTo>
                <a:cubicBezTo>
                  <a:pt x="7872105" y="2849110"/>
                  <a:pt x="8240046" y="3326637"/>
                  <a:pt x="8297853" y="3895849"/>
                </a:cubicBezTo>
                <a:lnTo>
                  <a:pt x="8305800" y="4053232"/>
                </a:lnTo>
                <a:lnTo>
                  <a:pt x="8297853" y="4210615"/>
                </a:lnTo>
                <a:cubicBezTo>
                  <a:pt x="8240046" y="4779826"/>
                  <a:pt x="7872105" y="5257354"/>
                  <a:pt x="7365669" y="5471558"/>
                </a:cubicBezTo>
                <a:lnTo>
                  <a:pt x="7294257" y="5497695"/>
                </a:lnTo>
                <a:lnTo>
                  <a:pt x="7393254" y="5482587"/>
                </a:lnTo>
                <a:cubicBezTo>
                  <a:pt x="8010606" y="5356258"/>
                  <a:pt x="8485926" y="4840019"/>
                  <a:pt x="8550679" y="4202405"/>
                </a:cubicBezTo>
                <a:lnTo>
                  <a:pt x="8558212" y="4053232"/>
                </a:lnTo>
                <a:lnTo>
                  <a:pt x="8550679" y="3904058"/>
                </a:lnTo>
                <a:cubicBezTo>
                  <a:pt x="8485926" y="3266444"/>
                  <a:pt x="8010606" y="2750205"/>
                  <a:pt x="7393254" y="2623877"/>
                </a:cubicBezTo>
                <a:close/>
                <a:moveTo>
                  <a:pt x="1414768" y="2608768"/>
                </a:moveTo>
                <a:lnTo>
                  <a:pt x="1315771" y="2623877"/>
                </a:lnTo>
                <a:cubicBezTo>
                  <a:pt x="698419" y="2750205"/>
                  <a:pt x="223099" y="3266444"/>
                  <a:pt x="158346" y="3904058"/>
                </a:cubicBezTo>
                <a:lnTo>
                  <a:pt x="150813" y="4053232"/>
                </a:lnTo>
                <a:lnTo>
                  <a:pt x="158346" y="4202405"/>
                </a:lnTo>
                <a:cubicBezTo>
                  <a:pt x="223099" y="4840019"/>
                  <a:pt x="698419" y="5356258"/>
                  <a:pt x="1315771" y="5482587"/>
                </a:cubicBezTo>
                <a:lnTo>
                  <a:pt x="1414768" y="5497695"/>
                </a:lnTo>
                <a:lnTo>
                  <a:pt x="1343356" y="5471558"/>
                </a:lnTo>
                <a:cubicBezTo>
                  <a:pt x="836920" y="5257354"/>
                  <a:pt x="468979" y="4779826"/>
                  <a:pt x="411172" y="4210615"/>
                </a:cubicBezTo>
                <a:lnTo>
                  <a:pt x="403225" y="4053232"/>
                </a:lnTo>
                <a:lnTo>
                  <a:pt x="411172" y="3895849"/>
                </a:lnTo>
                <a:cubicBezTo>
                  <a:pt x="468979" y="3326637"/>
                  <a:pt x="836920" y="2849110"/>
                  <a:pt x="1343356" y="2634905"/>
                </a:cubicBezTo>
                <a:close/>
                <a:moveTo>
                  <a:pt x="4354513" y="0"/>
                </a:moveTo>
                <a:cubicBezTo>
                  <a:pt x="5728822" y="0"/>
                  <a:pt x="6859183" y="1044467"/>
                  <a:pt x="6995109" y="2382914"/>
                </a:cubicBezTo>
                <a:lnTo>
                  <a:pt x="6999242" y="2464767"/>
                </a:lnTo>
                <a:lnTo>
                  <a:pt x="7120561" y="2464767"/>
                </a:lnTo>
                <a:cubicBezTo>
                  <a:pt x="7997845" y="2464767"/>
                  <a:pt x="8709025" y="3175947"/>
                  <a:pt x="8709025" y="4053231"/>
                </a:cubicBezTo>
                <a:cubicBezTo>
                  <a:pt x="8709025" y="4930515"/>
                  <a:pt x="7997845" y="5641695"/>
                  <a:pt x="7120561" y="5641695"/>
                </a:cubicBezTo>
                <a:lnTo>
                  <a:pt x="7008813" y="5641695"/>
                </a:lnTo>
                <a:lnTo>
                  <a:pt x="6945312" y="5641695"/>
                </a:lnTo>
                <a:lnTo>
                  <a:pt x="6453313" y="5641695"/>
                </a:lnTo>
                <a:lnTo>
                  <a:pt x="6453313" y="2833068"/>
                </a:lnTo>
                <a:lnTo>
                  <a:pt x="6452797" y="2833068"/>
                </a:lnTo>
                <a:lnTo>
                  <a:pt x="6452797" y="2745984"/>
                </a:lnTo>
                <a:cubicBezTo>
                  <a:pt x="6452797" y="1587133"/>
                  <a:pt x="5513364" y="647700"/>
                  <a:pt x="4354514" y="647700"/>
                </a:cubicBezTo>
                <a:cubicBezTo>
                  <a:pt x="3195664" y="647700"/>
                  <a:pt x="2256231" y="1587133"/>
                  <a:pt x="2256231" y="2745984"/>
                </a:cubicBezTo>
                <a:lnTo>
                  <a:pt x="2256231" y="2833068"/>
                </a:lnTo>
                <a:lnTo>
                  <a:pt x="2255713" y="2833068"/>
                </a:lnTo>
                <a:lnTo>
                  <a:pt x="2255713" y="5641695"/>
                </a:lnTo>
                <a:lnTo>
                  <a:pt x="1763713" y="5641695"/>
                </a:lnTo>
                <a:lnTo>
                  <a:pt x="1700213" y="5641695"/>
                </a:lnTo>
                <a:lnTo>
                  <a:pt x="1588464" y="5641695"/>
                </a:lnTo>
                <a:cubicBezTo>
                  <a:pt x="711180" y="5641695"/>
                  <a:pt x="0" y="4930515"/>
                  <a:pt x="0" y="4053231"/>
                </a:cubicBezTo>
                <a:cubicBezTo>
                  <a:pt x="0" y="3175947"/>
                  <a:pt x="711180" y="2464767"/>
                  <a:pt x="1588464" y="2464767"/>
                </a:cubicBezTo>
                <a:lnTo>
                  <a:pt x="1709784" y="2464767"/>
                </a:lnTo>
                <a:lnTo>
                  <a:pt x="1713917" y="2382913"/>
                </a:lnTo>
                <a:cubicBezTo>
                  <a:pt x="1849844" y="1044467"/>
                  <a:pt x="2980205" y="0"/>
                  <a:pt x="4354513" y="0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6695" y="4131319"/>
            <a:ext cx="2891089" cy="20545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449" y="2702259"/>
            <a:ext cx="5973170" cy="308439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511" y="487358"/>
            <a:ext cx="2712085" cy="1206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9250" y="863638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1D41D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阅读角</a:t>
            </a:r>
          </a:p>
        </p:txBody>
      </p:sp>
      <p:sp>
        <p:nvSpPr>
          <p:cNvPr id="20483" name="文本框 20482"/>
          <p:cNvSpPr txBox="1"/>
          <p:nvPr/>
        </p:nvSpPr>
        <p:spPr>
          <a:xfrm>
            <a:off x="501754" y="2812455"/>
            <a:ext cx="5612443" cy="2751522"/>
          </a:xfrm>
          <a:prstGeom prst="rect">
            <a:avLst/>
          </a:prstGeom>
          <a:noFill/>
          <a:ln w="28575">
            <a:solidFill>
              <a:srgbClr val="1D41D5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905" lvl="2" indent="454025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蔡伦改进造纸术后不久，朝鲜和越南从中国学到了造纸的技术。中国造纸术也传播到了中亚的一些国家，之后传到印度和阿拉伯。阿拉伯最早的造纸工厂是由中国人帮助建立的。通过阿拉伯人，造纸术又传入欧洲、非洲和美洲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9574" y="1753018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400" b="1" dirty="0">
                <a:solidFill>
                  <a:srgbClr val="1D41D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造纸术的传播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9553" y="2832029"/>
            <a:ext cx="5388590" cy="28249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62123" y="5373385"/>
            <a:ext cx="2954655" cy="369332"/>
          </a:xfrm>
          <a:prstGeom prst="rect">
            <a:avLst/>
          </a:prstGeom>
          <a:solidFill>
            <a:srgbClr val="EFEEE8"/>
          </a:solidFill>
        </p:spPr>
        <p:txBody>
          <a:bodyPr wrap="none">
            <a:spAutoFit/>
          </a:bodyPr>
          <a:lstStyle/>
          <a:p>
            <a:r>
              <a:rPr lang="zh-CN" altLang="en-US" dirty="0"/>
              <a:t>中国造纸术外传路线示意图</a:t>
            </a: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0436" y="815141"/>
            <a:ext cx="938965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视频：当代先进的印刷术，从古代一步一步演变而来，远远传播！</a:t>
            </a:r>
          </a:p>
        </p:txBody>
      </p:sp>
      <p:pic>
        <p:nvPicPr>
          <p:cNvPr id="4" name="当代先进的印刷术，从古代一步一步演变而来，远远传播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42719" y="1388658"/>
            <a:ext cx="8643227" cy="486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imgsa.baidu.com/timg?image&amp;quality=80&amp;size=b9999_10000&amp;sec=1563274114620&amp;di=b2ff16ead284f2a0bf29a1637dd17218&amp;imgtype=0&amp;src=http%3A%2F%2Fb-ssl.duitang.com%2Fuploads%2Fitem%2F201701%2F13%2F20170113190707_TYLsk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270"/>
            <a:ext cx="12192000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70544" y="797107"/>
            <a:ext cx="5964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印刷术的发展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152073" y="1827069"/>
            <a:ext cx="7577258" cy="456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9598" y="2024107"/>
            <a:ext cx="7477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隋唐之际，中国出现了雕版印刷术。人们先把写好的文字反贴在平整的木板上，用刀刻出阳文反字，然后在板上涂墨，将纸平铺板上均匀刷印，最后将纸揭下，装订成书。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北宋时，毕异发明了活字印刷术。他把胶泥刻成一个个字模，然后烧制成陶活字，用来排版印刷。他的发明是印刷发展史上的一座里程碑，被称为“文明之母”</a:t>
            </a:r>
          </a:p>
          <a:p>
            <a:pPr>
              <a:lnSpc>
                <a:spcPct val="150000"/>
              </a:lnSpc>
            </a:pP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100000" l="2000" r="9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0464" y="2469462"/>
            <a:ext cx="4762500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2137535"/>
            <a:ext cx="9072214" cy="3229159"/>
          </a:xfrm>
          <a:prstGeom prst="rect">
            <a:avLst/>
          </a:prstGeom>
          <a:solidFill>
            <a:srgbClr val="FF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2118133"/>
            <a:ext cx="86663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书是传播文化的使者，也是人类进步的阶梯。当你在尽情享受阅读书籍的乐趣时，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 -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定要记得是古代中国人最早发明和使用了印刷术。试着用橡皮或胡萝下作材料，刻制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枚自己的印章，体验一下 雕版印刷的神奇吧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5855" y="1487605"/>
            <a:ext cx="4533540" cy="42990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1137088">
            <a:off x="8691953" y="280076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" y="29210"/>
            <a:ext cx="12225020" cy="68186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578" y="1465091"/>
            <a:ext cx="9914012" cy="4621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96602" y="1609107"/>
            <a:ext cx="96979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535724" y="1778412"/>
            <a:ext cx="9754687" cy="415498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如今，书籍报刊、电子书、新闻类应用软件等广泛应用在我们的生活中，这一切都源于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多年前我国自主研发的“汉字激光照相排版”系统。这项技术淘汰了沿用上百年的铅字印刷，使我国出版印刷行业得到彻底改造。</a:t>
            </a: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多年前，我国的书刊、报纸、教科书等出版印刷行业，还主要靠铅制的活字印刷术。手工挑字、人工排版，效率很低。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1974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月，新中国设立国家重点科技攻关项目“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748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工程”，研发汉字信息处理系统。最难的一步，就是让印刷体的汉字进入计算机。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1975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当时还在北大当教员的王选用“参数表示规则笔画，轮廓表示不规则笔画”这种独一无二的方法，把几千兆的汉字字形信息，大大压缩后存进了只有几兆存储量的计算机，这是新中国在世界上，首次把精密汉字存入了计算机。</a:t>
            </a:r>
          </a:p>
        </p:txBody>
      </p:sp>
      <p:sp>
        <p:nvSpPr>
          <p:cNvPr id="8" name="矩形 7"/>
          <p:cNvSpPr/>
          <p:nvPr/>
        </p:nvSpPr>
        <p:spPr>
          <a:xfrm>
            <a:off x="590316" y="901221"/>
            <a:ext cx="854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相关链接：王选与汉字激光照排系统</a:t>
            </a:r>
          </a:p>
        </p:txBody>
      </p:sp>
      <p:sp>
        <p:nvSpPr>
          <p:cNvPr id="10" name="矩形 9"/>
          <p:cNvSpPr/>
          <p:nvPr/>
        </p:nvSpPr>
        <p:spPr>
          <a:xfrm>
            <a:off x="394226" y="1864089"/>
            <a:ext cx="104502" cy="3788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0578" y="3383020"/>
            <a:ext cx="104502" cy="3788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615" y1="28111" x2="47385" y2="28111"/>
                        <a14:foregroundMark x1="52000" y1="25346" x2="57538" y2="33180"/>
                        <a14:foregroundMark x1="54769" y1="23349" x2="58615" y2="29954"/>
                        <a14:foregroundMark x1="43692" y1="22888" x2="41077" y2="34255"/>
                        <a14:foregroundMark x1="40154" y1="36713" x2="58000" y2="32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118" y="477510"/>
            <a:ext cx="3154765" cy="31596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07725" y="841299"/>
            <a:ext cx="405189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指南针与火药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67" y="2006153"/>
            <a:ext cx="4102140" cy="2729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40" y="2045564"/>
            <a:ext cx="3812701" cy="26566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5868" y="4974442"/>
            <a:ext cx="524984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古代中国人很早就发现了磁石具有指示方向的性质。北宋时，指南针开始运用于航海。随着海外贸易的往来，指南针经阿拉伯商人传到欧洲。</a:t>
            </a:r>
          </a:p>
        </p:txBody>
      </p:sp>
      <p:sp>
        <p:nvSpPr>
          <p:cNvPr id="8" name="矩形 7"/>
          <p:cNvSpPr/>
          <p:nvPr/>
        </p:nvSpPr>
        <p:spPr>
          <a:xfrm>
            <a:off x="6227930" y="4960794"/>
            <a:ext cx="5372667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火药是我国古代炼丹家在炼制丹药时偶然发现的。宋元时期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火药广泛应用于军事。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世纪，火药和火药武器传入阿拉伯地区和欧洲。</a:t>
            </a:r>
          </a:p>
        </p:txBody>
      </p:sp>
    </p:spTree>
  </p:cSld>
  <p:clrMapOvr>
    <a:masterClrMapping/>
  </p:clrMapOvr>
</p:sld>
</file>

<file path=ppt/slides/slide2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578" y="1465091"/>
            <a:ext cx="9914012" cy="4307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96602" y="1609107"/>
            <a:ext cx="96979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535724" y="1778412"/>
            <a:ext cx="9754687" cy="390504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刷术、火药和指南针这三种东西已经改变了世界的面貌。第一种在文学上，第二种在战争上，第三种在航海上。由此又引起了无数的变化。这种变化如此之大，以至没有一个帝国、没有一个宗教教派、没有一个赫赫有名的人物，能比这三种发明在人类的事业中产生更大的力量和影响。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——[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培根</a:t>
            </a:r>
            <a:b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造纸术、印刷术、指南针和火药是我国古代的“四大发明”，它们的广泛应用和对外传播，对人类社会发展和世界文明进步产生了深远影响。</a:t>
            </a:r>
          </a:p>
        </p:txBody>
      </p:sp>
      <p:sp>
        <p:nvSpPr>
          <p:cNvPr id="8" name="矩形 7"/>
          <p:cNvSpPr/>
          <p:nvPr/>
        </p:nvSpPr>
        <p:spPr>
          <a:xfrm>
            <a:off x="590316" y="901221"/>
            <a:ext cx="854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相关链接</a:t>
            </a:r>
          </a:p>
        </p:txBody>
      </p:sp>
      <p:sp>
        <p:nvSpPr>
          <p:cNvPr id="10" name="矩形 9"/>
          <p:cNvSpPr/>
          <p:nvPr/>
        </p:nvSpPr>
        <p:spPr>
          <a:xfrm>
            <a:off x="394226" y="1864089"/>
            <a:ext cx="104502" cy="3788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4225" y="4802388"/>
            <a:ext cx="104502" cy="3788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7" l="96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75" y="3618013"/>
            <a:ext cx="1779895" cy="25801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97" y="1014388"/>
            <a:ext cx="10521950" cy="2945130"/>
          </a:xfrm>
          <a:prstGeom prst="rect">
            <a:avLst/>
          </a:prstGeom>
        </p:spPr>
      </p:pic>
      <p:sp>
        <p:nvSpPr>
          <p:cNvPr id="5" name="横卷形 4"/>
          <p:cNvSpPr/>
          <p:nvPr/>
        </p:nvSpPr>
        <p:spPr>
          <a:xfrm>
            <a:off x="784197" y="2453933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1"/>
          <p:cNvSpPr txBox="1"/>
          <p:nvPr/>
        </p:nvSpPr>
        <p:spPr>
          <a:xfrm>
            <a:off x="3319007" y="3182177"/>
            <a:ext cx="5781450" cy="646331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七嘴八舌说感悟</a:t>
            </a:r>
          </a:p>
        </p:txBody>
      </p:sp>
      <p:sp>
        <p:nvSpPr>
          <p:cNvPr id="7" name="矩形 6"/>
          <p:cNvSpPr/>
          <p:nvPr/>
        </p:nvSpPr>
        <p:spPr>
          <a:xfrm>
            <a:off x="3568990" y="3971583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37480" y="4073694"/>
            <a:ext cx="1026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我国古代辉煌的科学技术成就，不仅是科学家和劳动人民智慧的结晶，也是他们创新精神的体现。你能从我国古代辉煌的科技成就中获得怎样的启示？</a:t>
            </a:r>
          </a:p>
        </p:txBody>
      </p:sp>
    </p:spTree>
  </p:cSld>
  <p:clrMapOvr>
    <a:masterClrMapping/>
  </p:clrMapOvr>
</p:sld>
</file>

<file path=ppt/slides/slide2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5919" y="573045"/>
            <a:ext cx="10369152" cy="5883279"/>
            <a:chOff x="767408" y="476672"/>
            <a:chExt cx="10369152" cy="588327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408" y="476672"/>
              <a:ext cx="10369152" cy="588327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67608" y="4221088"/>
              <a:ext cx="7416824" cy="7920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11624" y="4077072"/>
              <a:ext cx="7416824" cy="79208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971499" y="2442949"/>
            <a:ext cx="5090614" cy="1255594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59509" y="3510865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作为祖国未来一代的我们，要更加努力地为祖国科技的振兴做出属于自己的努力。我们可以积极参加科技小发明活动、勤思考勤动手，在实践中培养自己的创新精神和创新能力。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75810" y="2518110"/>
            <a:ext cx="3094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 提 示</a:t>
            </a:r>
          </a:p>
        </p:txBody>
      </p:sp>
    </p:spTree>
  </p:cSld>
  <p:clrMapOvr>
    <a:masterClrMapping/>
  </p:clrMapOvr>
</p:sld>
</file>

<file path=ppt/slides/slide2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21966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724507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4" y="936507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3" y="935200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4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8599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254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04</a:t>
              </a:r>
              <a:endParaRPr lang="zh-CN" altLang="en-US" sz="3200" dirty="0">
                <a:ln w="25400">
                  <a:solidFill>
                    <a:srgbClr val="FFFF00"/>
                  </a:solidFill>
                </a:ln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21" y="246798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8" y="689630"/>
            <a:ext cx="566841" cy="566841"/>
          </a:xfrm>
          <a:prstGeom prst="star4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6505" y="2691060"/>
            <a:ext cx="252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四大发明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6625834" y="3650954"/>
            <a:ext cx="1180680" cy="1194956"/>
            <a:chOff x="9272337" y="-1404832"/>
            <a:chExt cx="1601705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374390" y="-938325"/>
              <a:ext cx="1499652" cy="7097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970086" y="602168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533454" y="4947721"/>
              <a:ext cx="507123" cy="626293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541019" y="4984451"/>
            <a:ext cx="1273939" cy="1191595"/>
            <a:chOff x="7953284" y="6280786"/>
            <a:chExt cx="1728219" cy="1616511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80786"/>
              <a:ext cx="1728219" cy="1615524"/>
              <a:chOff x="8402463" y="4841423"/>
              <a:chExt cx="1728219" cy="1615524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41423"/>
                <a:ext cx="1634038" cy="1615524"/>
                <a:chOff x="9437178" y="1544443"/>
                <a:chExt cx="1634038" cy="161552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77318" y="1544443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502869" y="5395610"/>
                <a:ext cx="1627813" cy="709798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82604" y="2006282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255536" y="5237811"/>
                <a:ext cx="1362874" cy="626292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1659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矩形 98"/>
          <p:cNvSpPr/>
          <p:nvPr/>
        </p:nvSpPr>
        <p:spPr>
          <a:xfrm>
            <a:off x="7569617" y="935620"/>
            <a:ext cx="4249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造纸术</a:t>
            </a:r>
          </a:p>
        </p:txBody>
      </p:sp>
      <p:sp>
        <p:nvSpPr>
          <p:cNvPr id="100" name="矩形 99"/>
          <p:cNvSpPr/>
          <p:nvPr/>
        </p:nvSpPr>
        <p:spPr>
          <a:xfrm>
            <a:off x="8123129" y="2302170"/>
            <a:ext cx="3654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印刷术</a:t>
            </a:r>
          </a:p>
        </p:txBody>
      </p:sp>
      <p:sp>
        <p:nvSpPr>
          <p:cNvPr id="101" name="矩形 100"/>
          <p:cNvSpPr/>
          <p:nvPr/>
        </p:nvSpPr>
        <p:spPr>
          <a:xfrm>
            <a:off x="8106985" y="3928917"/>
            <a:ext cx="3370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指南针</a:t>
            </a:r>
          </a:p>
        </p:txBody>
      </p:sp>
      <p:sp>
        <p:nvSpPr>
          <p:cNvPr id="102" name="矩形 101"/>
          <p:cNvSpPr/>
          <p:nvPr/>
        </p:nvSpPr>
        <p:spPr>
          <a:xfrm>
            <a:off x="7182930" y="5250754"/>
            <a:ext cx="266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火药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10308592" y="4880210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86"/>
          <a:stretch>
            <a:fillRect/>
          </a:stretch>
        </p:blipFill>
        <p:spPr>
          <a:xfrm>
            <a:off x="5658485" y="1422116"/>
            <a:ext cx="6533515" cy="5220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6268" y="2035961"/>
            <a:ext cx="4437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高铁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网购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扫码支付   共享单车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>
          <a:xfrm>
            <a:off x="571399" y="1067894"/>
            <a:ext cx="689024" cy="693498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1368857" y="1053854"/>
            <a:ext cx="4431441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现代新四大发明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83211" y="1879375"/>
            <a:ext cx="5039667" cy="4017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40879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685" y="4443841"/>
            <a:ext cx="1156010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古代“四大发明”，还是现代“新四大发明”，都是中国人民的智慧结晶。高铁、移动支付、共享单车、网购，都是值得我们为之自豪的发明创造，它们改变了中国，影响着世界。中国人民有着无穷的创造力，可以预见中国以后也会继续创造更多让世界惊叹的“中国发明”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6708" y="3348719"/>
            <a:ext cx="3055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展望未来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8" b="95773" l="1465" r="98633">
                        <a14:backgroundMark x1="71582" y1="81638" x2="71484" y2="84016"/>
                        <a14:backgroundMark x1="88281" y1="93791" x2="88281" y2="93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6529"/>
          <a:stretch>
            <a:fillRect/>
          </a:stretch>
        </p:blipFill>
        <p:spPr>
          <a:xfrm>
            <a:off x="-232012" y="716745"/>
            <a:ext cx="9321421" cy="36846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00752" y="2156966"/>
            <a:ext cx="4062239" cy="3225230"/>
            <a:chOff x="792088" y="2780928"/>
            <a:chExt cx="4062239" cy="32252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2088" y="2780928"/>
              <a:ext cx="4062239" cy="322523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368152" y="4365104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板书设计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267685" y="3375389"/>
            <a:ext cx="5917738" cy="15684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、独领风骚的古代技术创造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、改变世界的四大发明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970" l="4558" r="89917">
                        <a14:foregroundMark x1="36602" y1="33941" x2="43923" y2="43161"/>
                        <a14:foregroundMark x1="47514" y1="34954" x2="53867" y2="44174"/>
                        <a14:foregroundMark x1="42818" y1="34347" x2="33840" y2="41135"/>
                        <a14:foregroundMark x1="38260" y1="48734" x2="48066" y2="54813"/>
                        <a14:foregroundMark x1="37707" y1="46910" x2="43646" y2="48328"/>
                        <a14:foregroundMark x1="35221" y1="78825" x2="34945" y2="82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864" y="3201956"/>
            <a:ext cx="1406065" cy="19168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2191" y="2355201"/>
            <a:ext cx="657384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古代科技  耀我中华  第二课时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8084" y="214290"/>
            <a:ext cx="11715832" cy="642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167570" y="1864618"/>
            <a:ext cx="4786345" cy="44631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 descr="E:\UCDownloaded\！PPT图片及版面资源\06-PPT精选插图\03-人物\女孩NPG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67570" y="2307490"/>
            <a:ext cx="5047011" cy="43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683237" y="1604817"/>
            <a:ext cx="43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683237" y="1540804"/>
            <a:ext cx="439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83237" y="2438271"/>
            <a:ext cx="439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65032" y="2805883"/>
            <a:ext cx="6750168" cy="227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、你知道这个节目吗？你看过这个节目吗？</a:t>
            </a:r>
          </a:p>
          <a:p>
            <a:pPr lvl="0">
              <a:lnSpc>
                <a:spcPct val="130000"/>
              </a:lnSpc>
              <a:defRPr/>
            </a:pPr>
            <a:r>
              <a:rPr lang="en-US" altLang="zh-CN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、在这个节目中你印象最深刻的国宝是什么？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imgsa.baidu.com/timg?image&amp;quality=80&amp;size=b9999_10000&amp;sec=1563274114620&amp;di=b2ff16ead284f2a0bf29a1637dd17218&amp;imgtype=0&amp;src=http%3A%2F%2Fb-ssl.duitang.com%2Fuploads%2Fitem%2F201701%2F13%2F20170113190707_TYLsk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270"/>
            <a:ext cx="12192000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657600" y="851698"/>
            <a:ext cx="900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中国古代技术的伟大成就：陶瓷技术</a:t>
            </a:r>
          </a:p>
        </p:txBody>
      </p:sp>
      <p:sp>
        <p:nvSpPr>
          <p:cNvPr id="2" name="矩形 1"/>
          <p:cNvSpPr/>
          <p:nvPr/>
        </p:nvSpPr>
        <p:spPr>
          <a:xfrm>
            <a:off x="152073" y="1827069"/>
            <a:ext cx="7577258" cy="456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132" y="2119641"/>
            <a:ext cx="7309633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中国瓷器驰名世界，西文中“中国”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(China)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词又指“瓷器”，这充分反映了陶瓷技术在中国古代科技中的重要地位。考古学已证明，早在一万年前，我国先民就开始制造陶器。瓷器是由陶器发展而来的。原始的瓷器在商代早期已经出现，汉代瓷器技术发展迅速，三国两晋南北朝时期，中国烧制瓷器的技术已完全成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558" y="2075312"/>
            <a:ext cx="4782688" cy="4782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mgsa.baidu.com/timg?image&amp;quality=80&amp;size=b9999_10000&amp;sec=1543075515342&amp;di=9751d023c6ee1736e7e991c5e4d972dd&amp;imgtype=0&amp;src=http%3A%2F%2Fpsefan.com%2Fwp-content%2Fuploads%2F2016%2F12%2F20161203459-600x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000" y="928048"/>
            <a:ext cx="8974776" cy="52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87402" y="3422345"/>
            <a:ext cx="537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独领风骚的古代技术创造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9055" y="4301196"/>
            <a:ext cx="8564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形态各异的青铜器、绚丽多彩的丝绸、精美绝伦的瓷器、造福千秋的工程建设等，向世界展现了中国古代劳动人民的精湛技艺与勤劳智慧。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373963" y="1992573"/>
            <a:ext cx="6545452" cy="46696"/>
          </a:xfrm>
          <a:prstGeom prst="line">
            <a:avLst/>
          </a:prstGeom>
          <a:ln>
            <a:solidFill>
              <a:srgbClr val="FF0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86604" y="2338611"/>
            <a:ext cx="66055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多年前，我们的祖先创造了灿烂辉煌的青铜文明。商朝的司母戊鼎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有学者认为应称之为“后母戊鼎”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重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多千克，工艺十分复杂。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990643" y="1562330"/>
            <a:ext cx="0" cy="3699882"/>
          </a:xfrm>
          <a:prstGeom prst="line">
            <a:avLst/>
          </a:prstGeom>
          <a:ln>
            <a:solidFill>
              <a:srgbClr val="FF0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7"/>
          <p:cNvSpPr txBox="1"/>
          <p:nvPr/>
        </p:nvSpPr>
        <p:spPr>
          <a:xfrm>
            <a:off x="10246894" y="5888204"/>
            <a:ext cx="1945106" cy="43088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2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古代科技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6253182"/>
            <a:ext cx="101996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7" name="直接连接符 6"/>
          <p:cNvCxnSpPr/>
          <p:nvPr/>
        </p:nvCxnSpPr>
        <p:spPr>
          <a:xfrm flipV="1">
            <a:off x="10199662" y="5821134"/>
            <a:ext cx="0" cy="43180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8" name="直接连接符 7"/>
          <p:cNvCxnSpPr/>
          <p:nvPr/>
        </p:nvCxnSpPr>
        <p:spPr>
          <a:xfrm flipV="1">
            <a:off x="10283799" y="5964009"/>
            <a:ext cx="0" cy="288925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376915" y="1128933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走近中国古代的技术创造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0573" y="1246731"/>
            <a:ext cx="4038704" cy="44785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571806" y="5277850"/>
            <a:ext cx="1415772" cy="461665"/>
          </a:xfrm>
          <a:prstGeom prst="rect">
            <a:avLst/>
          </a:prstGeom>
          <a:solidFill>
            <a:srgbClr val="FBFDFA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司母戊鼎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373963" y="1992573"/>
            <a:ext cx="6545452" cy="46696"/>
          </a:xfrm>
          <a:prstGeom prst="line">
            <a:avLst/>
          </a:prstGeom>
          <a:ln>
            <a:solidFill>
              <a:srgbClr val="FF0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77422" y="2379555"/>
            <a:ext cx="66055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我国是世界上最早种桑养蚕的国家，也是最早生产丝绸的国家。出土于湖南长沙马王堆汉墓的素纱禅衣，柔软透明，薄如蝉翼，重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多克，距今已有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多年。它充分表明，我国丝织技术在很早便已达到相当高的水平。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990643" y="1562330"/>
            <a:ext cx="0" cy="3699882"/>
          </a:xfrm>
          <a:prstGeom prst="line">
            <a:avLst/>
          </a:prstGeom>
          <a:ln>
            <a:solidFill>
              <a:srgbClr val="FF0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7"/>
          <p:cNvSpPr txBox="1"/>
          <p:nvPr/>
        </p:nvSpPr>
        <p:spPr>
          <a:xfrm>
            <a:off x="10246894" y="5888204"/>
            <a:ext cx="1945106" cy="43088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2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古代科技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6253182"/>
            <a:ext cx="101996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7" name="直接连接符 6"/>
          <p:cNvCxnSpPr/>
          <p:nvPr/>
        </p:nvCxnSpPr>
        <p:spPr>
          <a:xfrm flipV="1">
            <a:off x="10199662" y="5821134"/>
            <a:ext cx="0" cy="43180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8" name="直接连接符 7"/>
          <p:cNvCxnSpPr/>
          <p:nvPr/>
        </p:nvCxnSpPr>
        <p:spPr>
          <a:xfrm flipV="1">
            <a:off x="10283799" y="5964009"/>
            <a:ext cx="0" cy="288925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376915" y="1128933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走近中国古代的技术创造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6142" y="1458888"/>
            <a:ext cx="4217160" cy="44342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21680" y="5141371"/>
            <a:ext cx="2031325" cy="461665"/>
          </a:xfrm>
          <a:prstGeom prst="rect">
            <a:avLst/>
          </a:prstGeom>
          <a:solidFill>
            <a:srgbClr val="FBFDFA"/>
          </a:solidFill>
        </p:spPr>
        <p:txBody>
          <a:bodyPr wrap="none">
            <a:spAutoFit/>
          </a:bodyPr>
          <a:lstStyle/>
          <a:p>
            <a:r>
              <a:rPr lang="zh-CN" altLang="en-US" sz="2400" dirty="0"/>
              <a:t>西汉素纱蝉衣</a:t>
            </a:r>
          </a:p>
        </p:txBody>
      </p:sp>
    </p:spTree>
  </p:cSld>
  <p:clrMapOvr>
    <a:masterClrMapping/>
  </p:clrMapOvr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373963" y="1992573"/>
            <a:ext cx="6545452" cy="46696"/>
          </a:xfrm>
          <a:prstGeom prst="line">
            <a:avLst/>
          </a:prstGeom>
          <a:ln>
            <a:solidFill>
              <a:srgbClr val="FF0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77422" y="2174839"/>
            <a:ext cx="660551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我国素有“瓷国”之称。河南洛阳出土的东汉青瓷四系罐表明，早在近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年前，我国的能工巧匠已发明比较成熟的制瓷技术。而欧洲人直到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世纪初才仿制成功。到了宋代，我国的瓷器制作技术更加成熟。这一时期的瓷器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品种繁多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器型丰富，烧制精美。当时的瓷器还远销海外，名扬世界。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017939" y="1589626"/>
            <a:ext cx="65249" cy="4169729"/>
          </a:xfrm>
          <a:prstGeom prst="line">
            <a:avLst/>
          </a:prstGeom>
          <a:ln>
            <a:solidFill>
              <a:srgbClr val="FF0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7"/>
          <p:cNvSpPr txBox="1"/>
          <p:nvPr/>
        </p:nvSpPr>
        <p:spPr>
          <a:xfrm>
            <a:off x="10246894" y="5888204"/>
            <a:ext cx="1945106" cy="43088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2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古代科技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6253182"/>
            <a:ext cx="101996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7" name="直接连接符 6"/>
          <p:cNvCxnSpPr/>
          <p:nvPr/>
        </p:nvCxnSpPr>
        <p:spPr>
          <a:xfrm flipV="1">
            <a:off x="10199662" y="5821134"/>
            <a:ext cx="0" cy="43180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8" name="直接连接符 7"/>
          <p:cNvCxnSpPr/>
          <p:nvPr/>
        </p:nvCxnSpPr>
        <p:spPr>
          <a:xfrm flipV="1">
            <a:off x="10283799" y="5964009"/>
            <a:ext cx="0" cy="288925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376915" y="1128933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走近中国古代的技术创造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55407" y="1138023"/>
            <a:ext cx="3667268" cy="46014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148726" y="4854768"/>
            <a:ext cx="2339102" cy="461665"/>
          </a:xfrm>
          <a:prstGeom prst="rect">
            <a:avLst/>
          </a:prstGeom>
          <a:solidFill>
            <a:srgbClr val="FBFDFA"/>
          </a:solidFill>
        </p:spPr>
        <p:txBody>
          <a:bodyPr wrap="none">
            <a:spAutoFit/>
          </a:bodyPr>
          <a:lstStyle/>
          <a:p>
            <a:r>
              <a:rPr lang="zh-CN" altLang="en-US" sz="2400" dirty="0"/>
              <a:t>东汉青瓷四系罐</a:t>
            </a:r>
          </a:p>
        </p:txBody>
      </p:sp>
    </p:spTree>
  </p:cSld>
  <p:clrMapOvr>
    <a:masterClrMapping/>
  </p:clrMapOvr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58353" y="1364777"/>
            <a:ext cx="7633648" cy="640780"/>
          </a:xfrm>
          <a:prstGeom prst="rect">
            <a:avLst/>
          </a:prstGeom>
          <a:pattFill prst="ltUpDiag">
            <a:fgClr>
              <a:srgbClr val="FF9600"/>
            </a:fgClr>
            <a:bgClr>
              <a:srgbClr val="FC620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40105" y="1440534"/>
            <a:ext cx="469530" cy="469530"/>
            <a:chOff x="7070971" y="788848"/>
            <a:chExt cx="1800200" cy="1800200"/>
          </a:xfrm>
        </p:grpSpPr>
        <p:sp>
          <p:nvSpPr>
            <p:cNvPr id="4" name="椭圆 3"/>
            <p:cNvSpPr/>
            <p:nvPr/>
          </p:nvSpPr>
          <p:spPr>
            <a:xfrm>
              <a:off x="7070971" y="788848"/>
              <a:ext cx="1800200" cy="1800200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燕尾形 4"/>
            <p:cNvSpPr/>
            <p:nvPr/>
          </p:nvSpPr>
          <p:spPr>
            <a:xfrm>
              <a:off x="7575071" y="1166948"/>
              <a:ext cx="792000" cy="1044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5291521" y="1393357"/>
            <a:ext cx="525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走近中国古代的技术创造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4447431" y="2201449"/>
            <a:ext cx="774456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都江堰是战国时期蜀郡太守李冰父子在岷江上修建的大型水利工程。它的设计极其巧妙，在高山和平原交接处，利用地势和河道，把成都平原变成了“天府之国”。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2000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多年来，都江堰一直发挥着防洪灌溉的巨大作用。它凝聚着中国古代劳动人民的勤劳、勇敢和智慧。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582" y="1635644"/>
            <a:ext cx="4077267" cy="383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14984" y="4994786"/>
            <a:ext cx="1414819" cy="461665"/>
          </a:xfrm>
          <a:prstGeom prst="rect">
            <a:avLst/>
          </a:prstGeom>
          <a:solidFill>
            <a:srgbClr val="FBFDFA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都江堰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1769</Words>
  <Application>Microsoft Office PowerPoint</Application>
  <PresentationFormat>宽屏</PresentationFormat>
  <Paragraphs>116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方正超粗黑简体</vt:lpstr>
      <vt:lpstr>黑体</vt:lpstr>
      <vt:lpstr>华文隶书</vt:lpstr>
      <vt:lpstr>微软雅黑</vt:lpstr>
      <vt:lpstr>Arial</vt:lpstr>
      <vt:lpstr>Broadway</vt:lpstr>
      <vt:lpstr>Calibri</vt:lpstr>
      <vt:lpstr>Constantia</vt:lpstr>
      <vt:lpstr>Wingdings</vt:lpstr>
      <vt:lpstr>Wingdings 2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焦壮壮</cp:lastModifiedBy>
  <cp:revision>2268</cp:revision>
  <dcterms:created xsi:type="dcterms:W3CDTF">2017-11-13T08:28:00Z</dcterms:created>
  <dcterms:modified xsi:type="dcterms:W3CDTF">2022-10-14T02:34:55Z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</Properties>
</file>