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62" r:id="rId3"/>
    <p:sldId id="303" r:id="rId4"/>
    <p:sldId id="258" r:id="rId5"/>
    <p:sldId id="339" r:id="rId6"/>
    <p:sldId id="310" r:id="rId7"/>
    <p:sldId id="311" r:id="rId8"/>
    <p:sldId id="364" r:id="rId9"/>
    <p:sldId id="363" r:id="rId10"/>
    <p:sldId id="312" r:id="rId11"/>
    <p:sldId id="365" r:id="rId12"/>
    <p:sldId id="366" r:id="rId13"/>
    <p:sldId id="367" r:id="rId14"/>
    <p:sldId id="342" r:id="rId15"/>
    <p:sldId id="368" r:id="rId16"/>
    <p:sldId id="369" r:id="rId17"/>
    <p:sldId id="341" r:id="rId18"/>
    <p:sldId id="370" r:id="rId19"/>
    <p:sldId id="371" r:id="rId20"/>
    <p:sldId id="372" r:id="rId21"/>
    <p:sldId id="373" r:id="rId22"/>
    <p:sldId id="343" r:id="rId23"/>
    <p:sldId id="344" r:id="rId25"/>
    <p:sldId id="379" r:id="rId26"/>
    <p:sldId id="347" r:id="rId27"/>
    <p:sldId id="377" r:id="rId28"/>
    <p:sldId id="376" r:id="rId29"/>
    <p:sldId id="374" r:id="rId30"/>
    <p:sldId id="375" r:id="rId31"/>
    <p:sldId id="348" r:id="rId32"/>
    <p:sldId id="380" r:id="rId33"/>
    <p:sldId id="349" r:id="rId34"/>
    <p:sldId id="381" r:id="rId35"/>
    <p:sldId id="382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7"/>
    <p:restoredTop sz="94666"/>
  </p:normalViewPr>
  <p:slideViewPr>
    <p:cSldViewPr>
      <p:cViewPr>
        <p:scale>
          <a:sx n="90" d="100"/>
          <a:sy n="90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EDA02-F01B-4D08-8D44-FDD25AA410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481C2-45A9-48C1-8CB8-0A3D3236A4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481C2-45A9-48C1-8CB8-0A3D3236A4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481C2-45A9-48C1-8CB8-0A3D3236A4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481C2-45A9-48C1-8CB8-0A3D3236A4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0" y="0"/>
            <a:ext cx="12188241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1054323" y="2766060"/>
            <a:ext cx="10060772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11812905" y="474980"/>
            <a:ext cx="401955" cy="55079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未经原作者允许不得转载本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，否则将视为侵权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4308" y="960830"/>
            <a:ext cx="8084219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2486" y="2430860"/>
            <a:ext cx="6380391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476751" y="1821180"/>
            <a:ext cx="32385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大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63535" y="3381376"/>
            <a:ext cx="306493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小</a:t>
            </a:r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11812905" y="474980"/>
            <a:ext cx="401955" cy="550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未经原作者允许不得转载本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，否则将视为侵权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file:////Users/tsai/Desktop/&#21335;&#28071;&#19968;&#20013;/&#39640;&#19968;&#29983;&#29289;/&#35838;&#20214;&#36164;&#28304;/&#20840;&#20070;&#23436;&#25972;&#30340;Word&#29256;&#25991;&#26723;/R248.TIF" TargetMode="External"/><Relationship Id="rId3" Type="http://schemas.openxmlformats.org/officeDocument/2006/relationships/image" Target="../media/image25.png"/><Relationship Id="rId2" Type="http://schemas.openxmlformats.org/officeDocument/2006/relationships/image" Target="file:////Users/tsai/Desktop/&#21335;&#28071;&#19968;&#20013;/&#39640;&#19968;&#29983;&#29289;/&#35838;&#20214;&#36164;&#28304;/&#20840;&#20070;&#23436;&#25972;&#30340;Word&#29256;&#25991;&#26723;/R248A.TIF" TargetMode="External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762000"/>
            <a:ext cx="118491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24599" y="285348"/>
            <a:ext cx="612860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effectLst/>
              </a:rPr>
              <a:t>资料</a:t>
            </a:r>
            <a:r>
              <a:rPr lang="en-US" altLang="zh-CN" sz="2800" b="0" dirty="0">
                <a:effectLst/>
              </a:rPr>
              <a:t>4</a:t>
            </a:r>
            <a:r>
              <a:rPr lang="zh-CN" altLang="en-US" sz="2800" b="0" dirty="0">
                <a:effectLst/>
              </a:rPr>
              <a:t>：伞藻的嫁接和核移植实验</a:t>
            </a:r>
            <a:endParaRPr lang="zh-CN" altLang="en-US" sz="2800" b="0" dirty="0">
              <a:effectLst/>
            </a:endParaRPr>
          </a:p>
        </p:txBody>
      </p:sp>
      <p:pic>
        <p:nvPicPr>
          <p:cNvPr id="3" name="Picture 2" descr="R23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69" y="1142430"/>
            <a:ext cx="5271475" cy="20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89206" y="3133254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去帽</a:t>
            </a: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换柄</a:t>
            </a: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培养</a:t>
            </a:r>
            <a:endParaRPr lang="zh-CN" altLang="zh-CN" sz="105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3" descr="R239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48" y="3734718"/>
            <a:ext cx="1874716" cy="207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9206" y="5821209"/>
            <a:ext cx="11412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b.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去帽、去核</a:t>
            </a: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植入核</a:t>
            </a: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培养</a:t>
            </a:r>
            <a:endParaRPr lang="zh-CN" altLang="zh-CN" sz="105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1443841"/>
            <a:ext cx="11412000" cy="3222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实验结果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：在伞藻的嫁接实验中，新长出的伞帽跟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的伞藻的伞帽相同；在伞藻核移植实验中，新长出的伞帽跟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的伞藻的伞帽相同。</a:t>
            </a:r>
            <a:endParaRPr lang="zh-CN" altLang="zh-CN" sz="1050" kern="100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实验结论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实验进一步说明生物体形态结构的建成与细胞核有关。</a:t>
            </a:r>
            <a:endParaRPr lang="zh-CN" altLang="zh-CN" sz="1050" kern="100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29216" y="153454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提供假根</a:t>
            </a:r>
            <a:endParaRPr lang="zh-CN" altLang="en-US" sz="2800" kern="1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70144" y="214846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提供细胞核</a:t>
            </a:r>
            <a:endParaRPr lang="zh-CN" altLang="en-US" sz="2800" kern="1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9576" y="342900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核移植</a:t>
            </a:r>
            <a:endParaRPr lang="zh-CN" altLang="en-US" sz="2800" kern="1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9336" y="1844824"/>
          <a:ext cx="11953328" cy="30243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92152"/>
                <a:gridCol w="7361176"/>
              </a:tblGrid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细胞核相关实验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143887" marR="1438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结论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143887" marR="1438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美西螈核移植实验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143887" marR="1438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美西螈的皮肤颜色的遗传是由细胞核控制的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143887" marR="1438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蝾螈受精卵横缢实验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143887" marR="1438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细胞的分裂、分化是由细胞核控制的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143887" marR="1438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变形虫切割和核移植实验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143887" marR="1438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变形虫的生长、分裂、再生、应激性是由细胞核控制的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143887" marR="1438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伞藻嫁接实验与核移植实验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143887" marR="1438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核移植实验进一步说明生物体形态结构的建成与细胞核有关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143887" marR="1438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89893" y="1986290"/>
            <a:ext cx="8812213" cy="2885420"/>
            <a:chOff x="1775520" y="1498848"/>
            <a:chExt cx="8812213" cy="2885420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75720" y="1498848"/>
              <a:ext cx="6172200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kumimoji="1"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资料</a:t>
              </a:r>
              <a:r>
                <a:rPr kumimoji="1"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kumimoji="1"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：细胞核与细胞的分裂分化有关</a:t>
              </a:r>
              <a:endPara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375720" y="2260848"/>
              <a:ext cx="6172200" cy="5191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kumimoji="1"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资料</a:t>
              </a:r>
              <a:r>
                <a:rPr kumimoji="1"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kumimoji="1"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：细胞核控制着细胞的生命活动</a:t>
              </a:r>
              <a:endPara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0" name="Group 7"/>
            <p:cNvGrpSpPr/>
            <p:nvPr/>
          </p:nvGrpSpPr>
          <p:grpSpPr bwMode="auto">
            <a:xfrm>
              <a:off x="9642566" y="1697570"/>
              <a:ext cx="857250" cy="950913"/>
              <a:chOff x="3888" y="1033"/>
              <a:chExt cx="540" cy="599"/>
            </a:xfrm>
          </p:grpSpPr>
          <p:sp>
            <p:nvSpPr>
              <p:cNvPr id="11" name="AutoShape 8"/>
              <p:cNvSpPr/>
              <p:nvPr/>
            </p:nvSpPr>
            <p:spPr bwMode="auto">
              <a:xfrm>
                <a:off x="3888" y="1056"/>
                <a:ext cx="96" cy="576"/>
              </a:xfrm>
              <a:prstGeom prst="rightBrace">
                <a:avLst>
                  <a:gd name="adj1" fmla="val 50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/>
                <a:endPara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4044" y="1033"/>
                <a:ext cx="384" cy="5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kumimoji="1" lang="zh-CN" altLang="en-US" sz="2800" dirty="0">
                    <a:solidFill>
                      <a:srgbClr val="9933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代谢</a:t>
                </a:r>
                <a:endParaRPr kumimoji="1" lang="zh-CN" altLang="en-US" sz="2800" dirty="0">
                  <a:solidFill>
                    <a:srgbClr val="9933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775520" y="3175248"/>
              <a:ext cx="7848600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kumimoji="1"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资料</a:t>
              </a:r>
              <a:r>
                <a:rPr kumimoji="1"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kumimoji="1"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：生物体性状的遗传主要是由细胞核控制的</a:t>
              </a:r>
              <a:endPara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775520" y="3861048"/>
              <a:ext cx="7924800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kumimoji="1"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资料</a:t>
              </a:r>
              <a:r>
                <a:rPr kumimoji="1"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kumimoji="1"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：生物体形态结构的建成主要与细胞核有关</a:t>
              </a:r>
              <a:endPara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5" name="Group 12"/>
            <p:cNvGrpSpPr/>
            <p:nvPr/>
          </p:nvGrpSpPr>
          <p:grpSpPr bwMode="auto">
            <a:xfrm>
              <a:off x="9700320" y="3175248"/>
              <a:ext cx="887413" cy="1143000"/>
              <a:chOff x="4656" y="1968"/>
              <a:chExt cx="559" cy="720"/>
            </a:xfrm>
          </p:grpSpPr>
          <p:sp>
            <p:nvSpPr>
              <p:cNvPr id="16" name="AutoShape 13"/>
              <p:cNvSpPr/>
              <p:nvPr/>
            </p:nvSpPr>
            <p:spPr bwMode="auto">
              <a:xfrm>
                <a:off x="4656" y="1968"/>
                <a:ext cx="144" cy="720"/>
              </a:xfrm>
              <a:prstGeom prst="rightBrace">
                <a:avLst>
                  <a:gd name="adj1" fmla="val 41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/>
                <a:endPara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4827" y="2027"/>
                <a:ext cx="388" cy="5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eaVert"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kumimoji="1" lang="zh-CN" altLang="en-US" sz="2800" dirty="0">
                    <a:solidFill>
                      <a:srgbClr val="9933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遗传</a:t>
                </a:r>
                <a:endParaRPr kumimoji="1" lang="zh-CN" altLang="en-US" sz="2800" dirty="0">
                  <a:solidFill>
                    <a:srgbClr val="9933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3868" y="307505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4400" b="1" dirty="0">
                <a:solidFill>
                  <a:srgbClr val="99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细胞核控制着细胞的代谢和遗传</a:t>
            </a:r>
            <a:endParaRPr kumimoji="1" lang="zh-CN" altLang="en-US" sz="4400" b="1" dirty="0">
              <a:solidFill>
                <a:srgbClr val="99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8"/>
          <p:cNvGrpSpPr/>
          <p:nvPr/>
        </p:nvGrpSpPr>
        <p:grpSpPr bwMode="auto">
          <a:xfrm>
            <a:off x="9522160" y="507257"/>
            <a:ext cx="2334480" cy="2591035"/>
            <a:chOff x="3792" y="-124"/>
            <a:chExt cx="1968" cy="2000"/>
          </a:xfrm>
        </p:grpSpPr>
        <p:pic>
          <p:nvPicPr>
            <p:cNvPr id="55" name="Picture 38" descr="美西螈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0"/>
              <a:ext cx="1968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 Box 39"/>
            <p:cNvSpPr txBox="1">
              <a:spLocks noChangeArrowheads="1"/>
            </p:cNvSpPr>
            <p:nvPr/>
          </p:nvSpPr>
          <p:spPr bwMode="auto">
            <a:xfrm>
              <a:off x="4090" y="-124"/>
              <a:ext cx="13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白美西螈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6" name="Group 49"/>
          <p:cNvGrpSpPr/>
          <p:nvPr/>
        </p:nvGrpSpPr>
        <p:grpSpPr bwMode="auto">
          <a:xfrm>
            <a:off x="9529544" y="3245107"/>
            <a:ext cx="2377631" cy="2894004"/>
            <a:chOff x="3828" y="1714"/>
            <a:chExt cx="1932" cy="2015"/>
          </a:xfrm>
        </p:grpSpPr>
        <p:pic>
          <p:nvPicPr>
            <p:cNvPr id="53" name="Picture 40" descr="美西螈２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" y="2064"/>
              <a:ext cx="1932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4233" y="1714"/>
              <a:ext cx="13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0" dirty="0">
                  <a:latin typeface="楷体" panose="02010609060101010101" pitchFamily="49" charset="-122"/>
                  <a:ea typeface="楷体" panose="02010609060101010101" pitchFamily="49" charset="-122"/>
                </a:rPr>
                <a:t>黑美西螈</a:t>
              </a:r>
              <a:endParaRPr lang="zh-CN" altLang="en-US" sz="2800" b="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501080" y="4804568"/>
            <a:ext cx="19700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实验结果：</a:t>
            </a:r>
            <a:endParaRPr lang="zh-CN" altLang="en-US" sz="2800" dirty="0">
              <a:solidFill>
                <a:srgbClr val="CC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2177480" y="4804568"/>
            <a:ext cx="48275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ea typeface="楷体" panose="02010609060101010101" pitchFamily="49" charset="-122"/>
              </a:rPr>
              <a:t>发育成的美西螈都是黑色的。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501080" y="5261768"/>
            <a:ext cx="19700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得出结论：</a:t>
            </a:r>
            <a:endParaRPr lang="zh-CN" altLang="en-US" sz="2800" dirty="0">
              <a:solidFill>
                <a:srgbClr val="CC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2101280" y="5261768"/>
            <a:ext cx="6324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ea typeface="楷体" panose="02010609060101010101" pitchFamily="49" charset="-122"/>
              </a:rPr>
              <a:t>美西螈皮肤颜色遗传是由细胞核控制的。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1415480" y="5733256"/>
            <a:ext cx="73279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solidFill>
                  <a:srgbClr val="993300"/>
                </a:solidFill>
                <a:ea typeface="楷体" panose="02010609060101010101" pitchFamily="49" charset="-122"/>
              </a:rPr>
              <a:t>即</a:t>
            </a:r>
            <a:r>
              <a:rPr kumimoji="1" lang="zh-CN" altLang="en-US" sz="2800" dirty="0">
                <a:solidFill>
                  <a:srgbClr val="993300"/>
                </a:solidFill>
                <a:ea typeface="楷体" panose="02010609060101010101" pitchFamily="49" charset="-122"/>
              </a:rPr>
              <a:t>生物体性状的遗传主要是由细胞核控制的。</a:t>
            </a:r>
            <a:endParaRPr lang="zh-CN" altLang="en-US" sz="2800" dirty="0">
              <a:solidFill>
                <a:srgbClr val="993300"/>
              </a:solidFill>
              <a:ea typeface="楷体" panose="02010609060101010101" pitchFamily="49" charset="-122"/>
            </a:endParaRP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335360" y="228365"/>
            <a:ext cx="6324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资料</a:t>
            </a:r>
            <a:r>
              <a:rPr kumimoji="1" lang="en-US" altLang="zh-CN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：黑白美西螈的核移植实验</a:t>
            </a:r>
            <a:endParaRPr kumimoji="1" lang="zh-CN" altLang="en-US" sz="2800" dirty="0">
              <a:solidFill>
                <a:srgbClr val="CC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3" name="Picture 2" descr="R2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412776"/>
            <a:ext cx="7054337" cy="278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400" y="1020918"/>
            <a:ext cx="10153128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真核细胞不是都有一个细胞核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植物成熟的筛管细胞和哺乳动物成熟的红细胞没有细胞核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有些真核细胞有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个细胞核，如双小核草履虫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有的有多个核，如人的骨骼肌细胞中的细胞核可达数百个。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400" y="1020918"/>
            <a:ext cx="1015312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真核细胞不是都有一个细胞核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植物成熟的筛管细胞和哺乳动物成熟的红细胞没有细胞核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81000"/>
            <a:ext cx="60579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400" y="620688"/>
            <a:ext cx="10153128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真核细胞不是都有一个细胞核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有些真核细胞有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个细胞核，如双小核草履虫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圖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r="-1" b="13833"/>
          <a:stretch>
            <a:fillRect/>
          </a:stretch>
        </p:blipFill>
        <p:spPr>
          <a:xfrm>
            <a:off x="1632699" y="2204864"/>
            <a:ext cx="8278530" cy="44034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dirty="0"/>
              <a:t>细胞核的结构和功能</a:t>
            </a:r>
            <a:endParaRPr lang="zh-CN" altLang="en-US" sz="4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0907" y="620688"/>
            <a:ext cx="1015312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真核细胞不是都有一个细胞核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有的有多个核，如人的骨骼肌细胞中的细胞核可达数百个。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813596"/>
            <a:ext cx="5675631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8" y="872363"/>
            <a:ext cx="9731424" cy="51132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1894385" y="476672"/>
            <a:ext cx="8403230" cy="665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核膜、核孔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72064" y="1414365"/>
            <a:ext cx="4968552" cy="476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双层膜结构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具有核孔，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允许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RNA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和蛋白质通过，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不能通过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核膜对于物质进出细胞核具有选择性，允许离子和小分子通过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外与内质网相连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622" y="1916832"/>
            <a:ext cx="51308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8" y="872363"/>
            <a:ext cx="9731424" cy="51132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1894385" y="476672"/>
            <a:ext cx="8403230" cy="665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核仁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3392" y="1340768"/>
            <a:ext cx="1046220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某种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RNA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的合成以及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核糖体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的形成有关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核仁有那些有机物？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7508" y="3140968"/>
            <a:ext cx="8856984" cy="316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8" y="872363"/>
            <a:ext cx="9731424" cy="51132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1894385" y="476672"/>
            <a:ext cx="8403230" cy="665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染色质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1424" y="1628800"/>
            <a:ext cx="1072919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蛋白质</a:t>
            </a:r>
            <a:r>
              <a:rPr lang="zh-CN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组成，容易被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碱性染料</a:t>
            </a:r>
            <a:r>
              <a:rPr lang="zh-CN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染成深色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（在普通光学显微镜下是可以看到的）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染色体？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1894385" y="476672"/>
            <a:ext cx="8403230" cy="665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染色质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236704" y="1639640"/>
            <a:ext cx="11718591" cy="19137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4" y="3861048"/>
            <a:ext cx="3871457" cy="25202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32" y="3833462"/>
            <a:ext cx="440704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483" y="0"/>
            <a:ext cx="116010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1894385" y="476672"/>
            <a:ext cx="8403230" cy="665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DNA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8699" y="1484784"/>
            <a:ext cx="10874602" cy="369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上储存着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遗传信息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，保证了亲子代细胞在遗传性状上的一致性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遗传信息就像细胞生命活动的“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蓝图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”，细胞依据这个“蓝图”，进行物质合成、能量转化和信息交流，完成生长、发育和衰老和凋亡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28702"/>
            <a:ext cx="7992888" cy="60005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652802"/>
            <a:ext cx="2664296" cy="35523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54417" y="1653480"/>
            <a:ext cx="8883165" cy="3551040"/>
            <a:chOff x="1654417" y="1612542"/>
            <a:chExt cx="8883165" cy="3551040"/>
          </a:xfrm>
        </p:grpSpPr>
        <p:sp>
          <p:nvSpPr>
            <p:cNvPr id="2" name="矩形 1"/>
            <p:cNvSpPr/>
            <p:nvPr/>
          </p:nvSpPr>
          <p:spPr>
            <a:xfrm>
              <a:off x="2053868" y="1612542"/>
              <a:ext cx="80842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zh-CN" altLang="en-US" sz="4400" b="1" dirty="0">
                  <a:solidFill>
                    <a:srgbClr val="99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细胞核控制着细胞的代谢和遗传</a:t>
              </a:r>
              <a:endParaRPr kumimoji="1" lang="zh-CN" altLang="en-US" sz="4400" b="1" dirty="0">
                <a:solidFill>
                  <a:srgbClr val="9933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417" y="3717032"/>
              <a:ext cx="8883165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zh-CN" altLang="en-US" sz="4400" b="1" dirty="0">
                  <a:solidFill>
                    <a:srgbClr val="99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细胞核是遗传信息库，是细胞代谢和遗传的控制中心</a:t>
              </a:r>
              <a:endParaRPr kumimoji="1" lang="zh-CN" altLang="en-US" sz="4400" b="1" dirty="0">
                <a:solidFill>
                  <a:srgbClr val="9933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1894385" y="476672"/>
            <a:ext cx="8403230" cy="665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细胞在生命系统中的重要地位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5994" y="1412776"/>
            <a:ext cx="11020012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结构特点：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①结构复杂而精巧。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②各组分之间分工合作成为一个整体。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重要地位：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细胞是生物体结构的基本单位，也是生物体代谢和遗传的基本单位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1894385" y="476672"/>
            <a:ext cx="8403230" cy="665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建构模型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5994" y="1412776"/>
            <a:ext cx="11020012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模型是人们为了某种特定的目的而对认识对象所作的一种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简化的概括性的描述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可分为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物理模型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概念模型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数学模型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如沃森和克里克制作的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双螺旋结构模型属于物理模型，它形象而概括地反映了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分子结构的共同特征。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42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16632"/>
            <a:ext cx="7200000" cy="27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342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2856544"/>
            <a:ext cx="7200000" cy="39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" y="587052"/>
            <a:ext cx="6120000" cy="56838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1901"/>
          <a:stretch>
            <a:fillRect/>
          </a:stretch>
        </p:blipFill>
        <p:spPr>
          <a:xfrm>
            <a:off x="6023992" y="587051"/>
            <a:ext cx="6120000" cy="5683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8"/>
          <p:cNvGrpSpPr/>
          <p:nvPr/>
        </p:nvGrpSpPr>
        <p:grpSpPr bwMode="auto">
          <a:xfrm>
            <a:off x="9522160" y="507257"/>
            <a:ext cx="2334480" cy="2591035"/>
            <a:chOff x="3792" y="-124"/>
            <a:chExt cx="1968" cy="2000"/>
          </a:xfrm>
        </p:grpSpPr>
        <p:pic>
          <p:nvPicPr>
            <p:cNvPr id="55" name="Picture 38" descr="美西螈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0"/>
              <a:ext cx="1968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 Box 39"/>
            <p:cNvSpPr txBox="1">
              <a:spLocks noChangeArrowheads="1"/>
            </p:cNvSpPr>
            <p:nvPr/>
          </p:nvSpPr>
          <p:spPr bwMode="auto">
            <a:xfrm>
              <a:off x="4090" y="-124"/>
              <a:ext cx="13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白美西螈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6" name="Group 49"/>
          <p:cNvGrpSpPr/>
          <p:nvPr/>
        </p:nvGrpSpPr>
        <p:grpSpPr bwMode="auto">
          <a:xfrm>
            <a:off x="9529544" y="3245107"/>
            <a:ext cx="2377631" cy="2894004"/>
            <a:chOff x="3828" y="1714"/>
            <a:chExt cx="1932" cy="2015"/>
          </a:xfrm>
        </p:grpSpPr>
        <p:pic>
          <p:nvPicPr>
            <p:cNvPr id="53" name="Picture 40" descr="美西螈２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" y="2064"/>
              <a:ext cx="1932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4233" y="1714"/>
              <a:ext cx="13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0" dirty="0">
                  <a:latin typeface="楷体" panose="02010609060101010101" pitchFamily="49" charset="-122"/>
                  <a:ea typeface="楷体" panose="02010609060101010101" pitchFamily="49" charset="-122"/>
                </a:rPr>
                <a:t>黑美西螈</a:t>
              </a:r>
              <a:endParaRPr lang="zh-CN" altLang="en-US" sz="2800" b="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501080" y="4804568"/>
            <a:ext cx="19700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实验结果：</a:t>
            </a:r>
            <a:endParaRPr lang="zh-CN" altLang="en-US" sz="2800" dirty="0">
              <a:solidFill>
                <a:srgbClr val="CC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2177480" y="4804568"/>
            <a:ext cx="48275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ea typeface="楷体" panose="02010609060101010101" pitchFamily="49" charset="-122"/>
              </a:rPr>
              <a:t>发育成的美西螈都是黑色的。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501080" y="5261768"/>
            <a:ext cx="19700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得出结论：</a:t>
            </a:r>
            <a:endParaRPr lang="zh-CN" altLang="en-US" sz="2800" dirty="0">
              <a:solidFill>
                <a:srgbClr val="CC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2101280" y="5261768"/>
            <a:ext cx="6324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ea typeface="楷体" panose="02010609060101010101" pitchFamily="49" charset="-122"/>
              </a:rPr>
              <a:t>美西螈皮肤颜色遗传是由细胞核控制的。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1415480" y="5733256"/>
            <a:ext cx="73279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solidFill>
                  <a:srgbClr val="993300"/>
                </a:solidFill>
                <a:ea typeface="楷体" panose="02010609060101010101" pitchFamily="49" charset="-122"/>
              </a:rPr>
              <a:t>即</a:t>
            </a:r>
            <a:r>
              <a:rPr kumimoji="1" lang="zh-CN" altLang="en-US" sz="2800" dirty="0">
                <a:solidFill>
                  <a:srgbClr val="993300"/>
                </a:solidFill>
                <a:ea typeface="楷体" panose="02010609060101010101" pitchFamily="49" charset="-122"/>
              </a:rPr>
              <a:t>生物体性状的遗传主要是由细胞核控制的。</a:t>
            </a:r>
            <a:endParaRPr lang="zh-CN" altLang="en-US" sz="2800" dirty="0">
              <a:solidFill>
                <a:srgbClr val="993300"/>
              </a:solidFill>
              <a:ea typeface="楷体" panose="02010609060101010101" pitchFamily="49" charset="-122"/>
            </a:endParaRP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335360" y="228365"/>
            <a:ext cx="6324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资料</a:t>
            </a:r>
            <a:r>
              <a:rPr kumimoji="1" lang="en-US" altLang="zh-CN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：黑白美西螈的核移植实验</a:t>
            </a:r>
            <a:endParaRPr kumimoji="1" lang="zh-CN" altLang="en-US" sz="2800" dirty="0">
              <a:solidFill>
                <a:srgbClr val="CC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3" name="Picture 2" descr="R2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412776"/>
            <a:ext cx="7054337" cy="278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0" y="346294"/>
            <a:ext cx="571983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资料</a:t>
            </a:r>
            <a:r>
              <a:rPr lang="en-US" altLang="zh-CN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：蝾螈受精卵的横溢实验</a:t>
            </a:r>
            <a:endParaRPr lang="zh-CN" altLang="en-US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0" y="1232034"/>
            <a:ext cx="10950624" cy="28092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科学家用头发将蝾螈的受精卵横缢为有核和无核的两半，中间只有很少的细胞质相连。结果，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有核的一半能分裂，无核的一半则停止分裂</a:t>
            </a: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。当有核的一半分裂到</a:t>
            </a:r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</a:t>
            </a: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个细胞时，如果这时一个细胞核挤到无核的一半，这一半会开始分裂。最后两半都能发育成正常的胚胎，只是原来无核的一半发育得慢一些。</a:t>
            </a:r>
            <a:endParaRPr lang="zh-CN" altLang="en-US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23" y="4403849"/>
            <a:ext cx="9152953" cy="19081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0" y="346294"/>
            <a:ext cx="571983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资料</a:t>
            </a:r>
            <a:r>
              <a:rPr lang="en-US" altLang="zh-CN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：蝾螈受精卵的横溢实验</a:t>
            </a:r>
            <a:endParaRPr lang="zh-CN" altLang="en-US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0" y="1232034"/>
            <a:ext cx="10950624" cy="28092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科学家用头发将蝾螈的受精卵横缢为有核和无核的两半，中间只有很少的细胞质相连。结果，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有核的一半能分裂，无核的一半则停止分裂</a:t>
            </a: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。当有核的一半分裂到</a:t>
            </a:r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</a:t>
            </a: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个细胞时，如果这时一个细胞核挤到无核的一半，这一半会开始分裂。最后两半都能发育成正常的胚胎，只是原来无核的一半发育得慢一些。</a:t>
            </a:r>
            <a:endParaRPr lang="zh-CN" altLang="en-US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7231" y="4602964"/>
            <a:ext cx="880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得出结论：</a:t>
            </a:r>
            <a:r>
              <a:rPr lang="zh-CN" altLang="en-US" sz="2800" dirty="0">
                <a:ea typeface="楷体" panose="02010609060101010101" pitchFamily="49" charset="-122"/>
              </a:rPr>
              <a:t>蝾螈的细胞分裂和分化是由细胞核控制的。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3157849" y="5364356"/>
            <a:ext cx="664797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zh-CN" altLang="en-US" sz="2800" dirty="0">
                <a:solidFill>
                  <a:srgbClr val="993300"/>
                </a:solidFill>
                <a:ea typeface="楷体" panose="02010609060101010101" pitchFamily="49" charset="-122"/>
              </a:rPr>
              <a:t>即没有细胞核，细胞就不能分裂、分化。</a:t>
            </a:r>
            <a:endParaRPr kumimoji="1" lang="zh-CN" altLang="en-US" sz="2800" dirty="0">
              <a:solidFill>
                <a:srgbClr val="9933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89206" y="317480"/>
            <a:ext cx="541876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资料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：变形虫切割和核移植实验</a:t>
            </a:r>
            <a:endParaRPr lang="zh-CN" altLang="zh-CN" sz="105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3352" y="1488687"/>
            <a:ext cx="11412000" cy="451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步骤一：将变形虫切割成有核一半和无核一半；</a:t>
            </a:r>
            <a:endParaRPr lang="en-US" altLang="zh-CN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步骤二：用显微钩针将有核一半的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细胞核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钩出，然后再及时植入另一同种变形虫的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细胞核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实验结果：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结果一：有核一半</a:t>
            </a:r>
            <a:r>
              <a:rPr lang="zh-CN" altLang="zh-CN" sz="28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能摄食、生长、分裂、再生，对刺激有</a:t>
            </a:r>
            <a:endParaRPr lang="en-US" altLang="zh-CN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反应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，无核一半</a:t>
            </a:r>
            <a:r>
              <a:rPr lang="zh-CN" altLang="zh-CN" sz="28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不能摄食、生长、分裂，对刺激无反应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结果二：去核后生命活动丧失，加核后生命活动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恢复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实验结论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：变形虫的生长、分裂、再生、应激性是由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细胞核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控制的。</a:t>
            </a:r>
            <a:endParaRPr lang="zh-CN" altLang="zh-CN" sz="105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21" name="Picture 2" descr="R23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1" y="188640"/>
            <a:ext cx="3858943" cy="18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7408" y="1268760"/>
            <a:ext cx="10388105" cy="1195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伞藻由</a:t>
            </a:r>
            <a:r>
              <a:rPr lang="zh-CN" altLang="en-US" sz="3200" dirty="0">
                <a:ea typeface="楷体" panose="02010609060101010101" pitchFamily="49" charset="-122"/>
              </a:rPr>
              <a:t>“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帽</a:t>
            </a:r>
            <a:r>
              <a:rPr lang="zh-CN" altLang="en-US" sz="3200" dirty="0">
                <a:ea typeface="楷体" panose="02010609060101010101" pitchFamily="49" charset="-122"/>
              </a:rPr>
              <a:t>”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、柄和假根三部分构成，细胞核在基部。科学家用伞形帽和菊花形帽两种伞藻做嫁接和核移植实验。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4599" y="285348"/>
            <a:ext cx="612860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effectLst/>
              </a:rPr>
              <a:t>资料</a:t>
            </a:r>
            <a:r>
              <a:rPr lang="en-US" altLang="zh-CN" sz="2800" b="0" dirty="0">
                <a:effectLst/>
              </a:rPr>
              <a:t>4</a:t>
            </a:r>
            <a:r>
              <a:rPr lang="zh-CN" altLang="en-US" sz="2800" b="0" dirty="0">
                <a:effectLst/>
              </a:rPr>
              <a:t>：伞藻的嫁接和核移植实验</a:t>
            </a:r>
            <a:endParaRPr lang="zh-CN" altLang="en-US" sz="2800" b="0" dirty="0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生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蛋白质是生命活动的主要承担者</Template>
  <TotalTime>0</TotalTime>
  <Words>1847</Words>
  <Application>WPS 演示</Application>
  <PresentationFormat>自定义</PresentationFormat>
  <Paragraphs>166</Paragraphs>
  <Slides>33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楷体</vt:lpstr>
      <vt:lpstr>Calibri Light</vt:lpstr>
      <vt:lpstr>Times New Roman</vt:lpstr>
      <vt:lpstr>Courier New</vt:lpstr>
      <vt:lpstr>Calibri</vt:lpstr>
      <vt:lpstr>微软雅黑</vt:lpstr>
      <vt:lpstr>Arial Unicode MS</vt:lpstr>
      <vt:lpstr>华文行楷</vt:lpstr>
      <vt:lpstr>华文细黑</vt:lpstr>
      <vt:lpstr>华文隶书</vt:lpstr>
      <vt:lpstr>生物</vt:lpstr>
      <vt:lpstr>PowerPoint 演示文稿</vt:lpstr>
      <vt:lpstr>细胞核的结构和功能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蛋白质是生命活动的主要承担者</dc:title>
  <dc:creator>LENOVO</dc:creator>
  <cp:lastModifiedBy>郑鑫</cp:lastModifiedBy>
  <cp:revision>543</cp:revision>
  <dcterms:created xsi:type="dcterms:W3CDTF">2020-09-07T05:57:00Z</dcterms:created>
  <dcterms:modified xsi:type="dcterms:W3CDTF">2022-10-11T03:30:07Z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79291AB5376B4EDFB1A0836543BB732B</vt:lpwstr>
  </property>
  <property fmtid="{D5CDD505-2E9C-101B-9397-08002B2CF9AE}" pid="3" name="KSOProductBuildVer">
    <vt:lpwstr>2052-11.1.0.7693</vt:lpwstr>
  </property>
</Properties>
</file>