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2"/>
    <p:sldId id="313" r:id="rId3"/>
    <p:sldId id="330" r:id="rId4"/>
    <p:sldId id="264" r:id="rId5"/>
    <p:sldId id="312" r:id="rId6"/>
    <p:sldId id="316" r:id="rId7"/>
    <p:sldId id="270" r:id="rId8"/>
    <p:sldId id="317" r:id="rId9"/>
    <p:sldId id="267" r:id="rId10"/>
    <p:sldId id="324" r:id="rId11"/>
    <p:sldId id="263" r:id="rId12"/>
    <p:sldId id="318" r:id="rId13"/>
    <p:sldId id="265" r:id="rId14"/>
    <p:sldId id="321" r:id="rId15"/>
    <p:sldId id="320" r:id="rId16"/>
    <p:sldId id="266" r:id="rId17"/>
    <p:sldId id="322" r:id="rId18"/>
    <p:sldId id="329" r:id="rId19"/>
    <p:sldId id="326" r:id="rId20"/>
    <p:sldId id="26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C6E"/>
    <a:srgbClr val="FDF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270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6356350"/>
            <a:ext cx="1038225" cy="36737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118556" y="386404"/>
            <a:ext cx="399659" cy="350710"/>
          </a:xfrm>
          <a:prstGeom prst="rect">
            <a:avLst/>
          </a:prstGeom>
          <a:gradFill>
            <a:gsLst>
              <a:gs pos="41000">
                <a:srgbClr val="7E0C6E"/>
              </a:gs>
              <a:gs pos="100000">
                <a:srgbClr val="7E0C6E">
                  <a:alpha val="1000"/>
                </a:srgbClr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816338" y="557926"/>
            <a:ext cx="6375662" cy="0"/>
          </a:xfrm>
          <a:prstGeom prst="line">
            <a:avLst/>
          </a:prstGeom>
          <a:ln w="28575">
            <a:solidFill>
              <a:srgbClr val="7E0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BF203-ABF9-4666-AFF5-7F8E87FA4036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9F91-55BF-45F6-8923-36658E05E05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100" y="1087317"/>
            <a:ext cx="598170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wxm\AppData\Local\Microsoft\Windows\INetCache\Content.Word\RNG1-1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wxm\AppData\Local\Microsoft\Windows\INetCache\Content.Word\RNG1-1.T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3" b="16115"/>
          <a:stretch>
            <a:fillRect/>
          </a:stretch>
        </p:blipFill>
        <p:spPr>
          <a:xfrm>
            <a:off x="0" y="9264"/>
            <a:ext cx="12192000" cy="45156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45248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4524867"/>
            <a:ext cx="12192000" cy="2333134"/>
          </a:xfrm>
          <a:prstGeom prst="rect">
            <a:avLst/>
          </a:prstGeom>
          <a:solidFill>
            <a:srgbClr val="7E0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t="9144" b="8579"/>
          <a:stretch>
            <a:fillRect/>
          </a:stretch>
        </p:blipFill>
        <p:spPr>
          <a:xfrm>
            <a:off x="4307386" y="9264"/>
            <a:ext cx="3577228" cy="6867266"/>
          </a:xfrm>
          <a:custGeom>
            <a:avLst/>
            <a:gdLst>
              <a:gd name="connsiteX0" fmla="*/ 0 w 3577228"/>
              <a:gd name="connsiteY0" fmla="*/ 0 h 6819062"/>
              <a:gd name="connsiteX1" fmla="*/ 3577228 w 3577228"/>
              <a:gd name="connsiteY1" fmla="*/ 0 h 6819062"/>
              <a:gd name="connsiteX2" fmla="*/ 3577228 w 3577228"/>
              <a:gd name="connsiteY2" fmla="*/ 6819062 h 6819062"/>
              <a:gd name="connsiteX3" fmla="*/ 0 w 3577228"/>
              <a:gd name="connsiteY3" fmla="*/ 6819062 h 68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228" h="6819062">
                <a:moveTo>
                  <a:pt x="0" y="0"/>
                </a:moveTo>
                <a:lnTo>
                  <a:pt x="3577228" y="0"/>
                </a:lnTo>
                <a:lnTo>
                  <a:pt x="3577228" y="6819062"/>
                </a:lnTo>
                <a:lnTo>
                  <a:pt x="0" y="6819062"/>
                </a:lnTo>
                <a:close/>
              </a:path>
            </a:pathLst>
          </a:custGeom>
        </p:spPr>
      </p:pic>
      <p:pic>
        <p:nvPicPr>
          <p:cNvPr id="17" name="图形 16" descr="学位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74" y="4543396"/>
            <a:ext cx="1571596" cy="20282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75" y="105672"/>
            <a:ext cx="2161394" cy="21613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81422" y="2113941"/>
            <a:ext cx="8252975" cy="2719467"/>
            <a:chOff x="-77997" y="2376419"/>
            <a:chExt cx="8036402" cy="2719467"/>
          </a:xfrm>
        </p:grpSpPr>
        <p:grpSp>
          <p:nvGrpSpPr>
            <p:cNvPr id="21" name="组合 20"/>
            <p:cNvGrpSpPr/>
            <p:nvPr/>
          </p:nvGrpSpPr>
          <p:grpSpPr>
            <a:xfrm>
              <a:off x="-77997" y="2376419"/>
              <a:ext cx="8036402" cy="2719467"/>
              <a:chOff x="2062738" y="2828835"/>
              <a:chExt cx="8036402" cy="2719467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2092860" y="2828835"/>
                <a:ext cx="80062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b="1" dirty="0">
                    <a:solidFill>
                      <a:srgbClr val="7E0C6E"/>
                    </a:solidFill>
                    <a:latin typeface="+mj-ea"/>
                    <a:ea typeface="+mj-ea"/>
                  </a:rPr>
                  <a:t>3. 1  </a:t>
                </a:r>
                <a:r>
                  <a:rPr lang="zh-CN" altLang="en-US" sz="6000" b="1" dirty="0">
                    <a:solidFill>
                      <a:srgbClr val="7E0C6E"/>
                    </a:solidFill>
                    <a:latin typeface="+mj-ea"/>
                    <a:ea typeface="+mj-ea"/>
                  </a:rPr>
                  <a:t>细胞膜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062738" y="5086637"/>
                <a:ext cx="8006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/>
                  <a:t>《</a:t>
                </a:r>
                <a:r>
                  <a:rPr lang="zh-CN" altLang="en-US" sz="2400" dirty="0"/>
                  <a:t>后汉书</a:t>
                </a:r>
                <a:r>
                  <a:rPr lang="en-US" altLang="zh-CN" sz="2400" dirty="0"/>
                  <a:t>·</a:t>
                </a:r>
                <a:r>
                  <a:rPr lang="zh-CN" altLang="en-US" sz="2400" dirty="0"/>
                  <a:t>虞诩传</a:t>
                </a:r>
                <a:r>
                  <a:rPr lang="en-US" altLang="zh-CN" sz="2400" dirty="0"/>
                  <a:t>》</a:t>
                </a:r>
                <a:endParaRPr lang="zh-CN" altLang="en-US" sz="2400" b="1" dirty="0">
                  <a:solidFill>
                    <a:srgbClr val="7E0C6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-76898" y="4028166"/>
              <a:ext cx="8006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7E0C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志不求易者成，事不避难者进。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pic>
        <p:nvPicPr>
          <p:cNvPr id="5123" name="Picture 3" descr="C:\Users\wxm\AppData\Local\Microsoft\Windows\INetCache\Content.Word\RNG1-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27" y="946479"/>
            <a:ext cx="7129145" cy="51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550908"/>
            <a:ext cx="9103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导学案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P30-31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</a:p>
          <a:p>
            <a:endParaRPr lang="en-US" altLang="zh-CN" sz="2600" b="1" dirty="0">
              <a:solidFill>
                <a:srgbClr val="7E0C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27388"/>
            <a:ext cx="910336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将细胞与外界环境分隔开，保障细胞内部环境的相对稳定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（学校的围栏分隔校园和外界）</a:t>
            </a:r>
          </a:p>
        </p:txBody>
      </p:sp>
      <p:pic>
        <p:nvPicPr>
          <p:cNvPr id="5122" name="Picture 2" descr="https://timgsa.baidu.com/timg?image&amp;quality=80&amp;size=b9999_10000&amp;sec=1605441254460&amp;di=3530bf4a41122ff111eae0a9a094afd2&amp;imgtype=0&amp;src=http%3A%2F%2Fku.90sjimg.com%2Felement_origin_min_pic%2F18%2F08%2F05%2Fc6d0d04b33584541ce5c3b152458345f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818635"/>
            <a:ext cx="3593465" cy="35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9103360" cy="1227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控制物质进出细胞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7200" y="2979002"/>
            <a:ext cx="8046720" cy="2243050"/>
          </a:xfrm>
          <a:prstGeom prst="rect">
            <a:avLst/>
          </a:prstGeom>
          <a:solidFill>
            <a:srgbClr val="7E0C6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小组讨论：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科研上鉴别死细胞和活细胞，常用“染色排除法”。例如，用台盼蓝染色，死的动物细胞会被染成蓝色，而活的动物细胞不着色，从而判断细胞是否死亡。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9103360" cy="178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控制物质进出细胞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8080" y="3009483"/>
            <a:ext cx="7355840" cy="1689052"/>
          </a:xfrm>
          <a:prstGeom prst="rect">
            <a:avLst/>
          </a:prstGeom>
          <a:solidFill>
            <a:srgbClr val="7E0C6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科研上鉴别死细胞和活细胞，常用“染色排除法”。例如，用台盼蓝染色，死的动物细胞会被染成蓝色，而活的动物细胞不着色，从而判断细胞是否死亡。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621280" y="4930854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folHlin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活的细胞能够控制物质进入细胞</a:t>
            </a:r>
            <a:endParaRPr kumimoji="1" lang="en-US" altLang="zh-CN" sz="3200" b="1" dirty="0">
              <a:solidFill>
                <a:schemeClr val="folHlink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9103360" cy="242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控制物质进出细胞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（学校的保安室控制人员进出）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43" y="2695515"/>
            <a:ext cx="78343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265680" y="3068320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营养物质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53033" y="2688470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抗体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48094" y="3477033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废物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78014" y="4607160"/>
            <a:ext cx="234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核酸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01353" y="1319195"/>
            <a:ext cx="910336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7E0C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控制作用是相对的！</a:t>
            </a:r>
            <a:r>
              <a:rPr lang="en-US" altLang="zh-CN" sz="3200" b="1" dirty="0">
                <a:solidFill>
                  <a:srgbClr val="7E0C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7E0C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病毒病菌！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946479"/>
            <a:ext cx="9855146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 startAt="3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进行细胞间信息交流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。（学校的传达室传递信息）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）细胞分泌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化学物质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（如激素）通过膜表面的受体传递信息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946479"/>
            <a:ext cx="9855146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 startAt="3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进行细胞间信息交流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。（学校的传达室传递信息）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）通过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相邻细胞膜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直接接触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传递信息。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946479"/>
            <a:ext cx="10515546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 startAt="3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进行细胞间信息交流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。（学校的传达室传递信息）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）相邻细胞之间形成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如高等植物通过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胞间连丝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来传递信息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605444173518&amp;di=00c377ae4e56ef1e6f934534a4b6bef5&amp;imgtype=0&amp;src=http%3A%2F%2Fwww.biobox.cn%2Fhtm%2Fczswkw%2Fd1bfd1z%2Fd2jbt1.files%2F16_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425699"/>
            <a:ext cx="2967673" cy="42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二、细胞膜的功能</a:t>
            </a:r>
          </a:p>
        </p:txBody>
      </p:sp>
      <p:pic>
        <p:nvPicPr>
          <p:cNvPr id="5123" name="Picture 3" descr="C:\Users\wxm\AppData\Local\Microsoft\Windows\INetCache\Content.Word\RNG1-1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27" y="946479"/>
            <a:ext cx="7129145" cy="51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中括号 1"/>
          <p:cNvSpPr/>
          <p:nvPr/>
        </p:nvSpPr>
        <p:spPr>
          <a:xfrm>
            <a:off x="9733280" y="2682240"/>
            <a:ext cx="213360" cy="113792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019348" y="2830561"/>
            <a:ext cx="145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依赖于受体蛋白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>
          <a:xfrm>
            <a:off x="8595668" y="3158286"/>
            <a:ext cx="3570529" cy="5019440"/>
          </a:xfrm>
          <a:custGeom>
            <a:avLst/>
            <a:gdLst>
              <a:gd name="connsiteX0" fmla="*/ 0 w 3505200"/>
              <a:gd name="connsiteY0" fmla="*/ 0 h 4927600"/>
              <a:gd name="connsiteX1" fmla="*/ 3505200 w 3505200"/>
              <a:gd name="connsiteY1" fmla="*/ 0 h 4927600"/>
              <a:gd name="connsiteX2" fmla="*/ 3505200 w 3505200"/>
              <a:gd name="connsiteY2" fmla="*/ 3708399 h 4927600"/>
              <a:gd name="connsiteX3" fmla="*/ 599070 w 3505200"/>
              <a:gd name="connsiteY3" fmla="*/ 3708399 h 4927600"/>
              <a:gd name="connsiteX4" fmla="*/ 599070 w 3505200"/>
              <a:gd name="connsiteY4" fmla="*/ 4927600 h 4927600"/>
              <a:gd name="connsiteX5" fmla="*/ 0 w 3505200"/>
              <a:gd name="connsiteY5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0" h="4927600">
                <a:moveTo>
                  <a:pt x="0" y="0"/>
                </a:moveTo>
                <a:lnTo>
                  <a:pt x="3505200" y="0"/>
                </a:lnTo>
                <a:lnTo>
                  <a:pt x="3505200" y="3708399"/>
                </a:lnTo>
                <a:lnTo>
                  <a:pt x="599070" y="3708399"/>
                </a:lnTo>
                <a:lnTo>
                  <a:pt x="599070" y="4927600"/>
                </a:lnTo>
                <a:lnTo>
                  <a:pt x="0" y="4927600"/>
                </a:lnTo>
                <a:close/>
              </a:path>
            </a:pathLst>
          </a:custGeom>
        </p:spPr>
      </p:pic>
      <p:pic>
        <p:nvPicPr>
          <p:cNvPr id="4" name="图形 3" descr="学位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" y="97661"/>
            <a:ext cx="759339" cy="979963"/>
          </a:xfrm>
          <a:prstGeom prst="rect">
            <a:avLst/>
          </a:prstGeom>
        </p:spPr>
      </p:pic>
      <p:sp>
        <p:nvSpPr>
          <p:cNvPr id="5" name="流程图: 预定义过程 4"/>
          <p:cNvSpPr/>
          <p:nvPr/>
        </p:nvSpPr>
        <p:spPr>
          <a:xfrm>
            <a:off x="924560" y="345440"/>
            <a:ext cx="4378960" cy="527382"/>
          </a:xfrm>
          <a:prstGeom prst="flowChartPredefinedProcess">
            <a:avLst/>
          </a:prstGeom>
          <a:solidFill>
            <a:srgbClr val="7E0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一、细胞膜的成分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92" y="140271"/>
            <a:ext cx="979962" cy="979962"/>
          </a:xfrm>
          <a:prstGeom prst="rect">
            <a:avLst/>
          </a:prstGeom>
        </p:spPr>
      </p:pic>
      <p:pic>
        <p:nvPicPr>
          <p:cNvPr id="1026" name="Picture 2" descr="https://pic3.zhimg.com/80/v2-cf6b6a5f07ed3b257b3fcc760014eb22_1440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4" y="2581275"/>
            <a:ext cx="6735336" cy="39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1" y="2895600"/>
            <a:ext cx="7834048" cy="37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三、植物细胞壁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9103360" cy="18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纤维素和果胶。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植物细胞壁对植物细胞有支撑、保护作用。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细胞壁是全通透的。</a:t>
            </a:r>
          </a:p>
        </p:txBody>
      </p:sp>
      <p:sp>
        <p:nvSpPr>
          <p:cNvPr id="3" name="矩形 2"/>
          <p:cNvSpPr/>
          <p:nvPr/>
        </p:nvSpPr>
        <p:spPr>
          <a:xfrm>
            <a:off x="10078720" y="6075680"/>
            <a:ext cx="1767840" cy="426720"/>
          </a:xfrm>
          <a:prstGeom prst="rect">
            <a:avLst/>
          </a:prstGeom>
          <a:solidFill>
            <a:srgbClr val="FDF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>
          <a:xfrm>
            <a:off x="8595668" y="3158286"/>
            <a:ext cx="3570529" cy="5019440"/>
          </a:xfrm>
          <a:custGeom>
            <a:avLst/>
            <a:gdLst>
              <a:gd name="connsiteX0" fmla="*/ 0 w 3505200"/>
              <a:gd name="connsiteY0" fmla="*/ 0 h 4927600"/>
              <a:gd name="connsiteX1" fmla="*/ 3505200 w 3505200"/>
              <a:gd name="connsiteY1" fmla="*/ 0 h 4927600"/>
              <a:gd name="connsiteX2" fmla="*/ 3505200 w 3505200"/>
              <a:gd name="connsiteY2" fmla="*/ 3708399 h 4927600"/>
              <a:gd name="connsiteX3" fmla="*/ 599070 w 3505200"/>
              <a:gd name="connsiteY3" fmla="*/ 3708399 h 4927600"/>
              <a:gd name="connsiteX4" fmla="*/ 599070 w 3505200"/>
              <a:gd name="connsiteY4" fmla="*/ 4927600 h 4927600"/>
              <a:gd name="connsiteX5" fmla="*/ 0 w 3505200"/>
              <a:gd name="connsiteY5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0" h="4927600">
                <a:moveTo>
                  <a:pt x="0" y="0"/>
                </a:moveTo>
                <a:lnTo>
                  <a:pt x="3505200" y="0"/>
                </a:lnTo>
                <a:lnTo>
                  <a:pt x="3505200" y="3708399"/>
                </a:lnTo>
                <a:lnTo>
                  <a:pt x="599070" y="3708399"/>
                </a:lnTo>
                <a:lnTo>
                  <a:pt x="599070" y="4927600"/>
                </a:lnTo>
                <a:lnTo>
                  <a:pt x="0" y="4927600"/>
                </a:lnTo>
                <a:close/>
              </a:path>
            </a:pathLst>
          </a:custGeom>
        </p:spPr>
      </p:pic>
      <p:pic>
        <p:nvPicPr>
          <p:cNvPr id="4" name="图形 3" descr="学位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" y="97661"/>
            <a:ext cx="759339" cy="979963"/>
          </a:xfrm>
          <a:prstGeom prst="rect">
            <a:avLst/>
          </a:prstGeom>
        </p:spPr>
      </p:pic>
      <p:sp>
        <p:nvSpPr>
          <p:cNvPr id="5" name="流程图: 预定义过程 4"/>
          <p:cNvSpPr/>
          <p:nvPr/>
        </p:nvSpPr>
        <p:spPr>
          <a:xfrm>
            <a:off x="924560" y="345440"/>
            <a:ext cx="4378960" cy="527382"/>
          </a:xfrm>
          <a:prstGeom prst="flowChartPredefinedProcess">
            <a:avLst/>
          </a:prstGeom>
          <a:solidFill>
            <a:srgbClr val="7E0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一、细胞膜的成分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92" y="140271"/>
            <a:ext cx="979962" cy="9799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8464" y="1089026"/>
            <a:ext cx="9473456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E0C6E"/>
              </a:buClr>
              <a:buSzPct val="100000"/>
            </a:pPr>
            <a:r>
              <a:rPr lang="zh-CN" altLang="en-US" sz="2400" b="1" dirty="0">
                <a:latin typeface="+mn-ea"/>
              </a:rPr>
              <a:t>小组讨论：如何获得细胞膜呢？</a:t>
            </a:r>
          </a:p>
          <a:p>
            <a:pPr>
              <a:lnSpc>
                <a:spcPct val="150000"/>
              </a:lnSpc>
              <a:buClr>
                <a:srgbClr val="7E0C6E"/>
              </a:buClr>
              <a:buSzPct val="100000"/>
            </a:pPr>
            <a:endParaRPr lang="en-US" altLang="zh-CN" sz="24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buClr>
                <a:srgbClr val="7E0C6E"/>
              </a:buClr>
              <a:buSzPct val="100000"/>
              <a:buAutoNum type="arabicPeriod" startAt="2"/>
            </a:pPr>
            <a:endParaRPr lang="en-US" altLang="zh-CN" sz="2400" b="1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681" y="1798051"/>
            <a:ext cx="8656637" cy="3229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一、细胞膜的成分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10637466" cy="302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细胞膜的制备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选材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人或其他哺乳动物成熟的红细胞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的原因。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没有细胞壁，细胞容易吸水涨破。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没有细胞核和众多的细胞器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，吸水涨破后，离心可得到纯净的细胞膜。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红细胞数量多，材料易得。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66" y="3945889"/>
            <a:ext cx="4841213" cy="25004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 descr="学位帽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" y="97661"/>
            <a:ext cx="759339" cy="979963"/>
          </a:xfrm>
          <a:prstGeom prst="rect">
            <a:avLst/>
          </a:prstGeom>
        </p:spPr>
      </p:pic>
      <p:sp>
        <p:nvSpPr>
          <p:cNvPr id="5" name="流程图: 预定义过程 4"/>
          <p:cNvSpPr/>
          <p:nvPr/>
        </p:nvSpPr>
        <p:spPr>
          <a:xfrm>
            <a:off x="924560" y="345440"/>
            <a:ext cx="4378960" cy="527382"/>
          </a:xfrm>
          <a:prstGeom prst="flowChartPredefinedProcess">
            <a:avLst/>
          </a:prstGeom>
          <a:solidFill>
            <a:srgbClr val="7E0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一、细胞膜的成分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92" y="140271"/>
            <a:ext cx="979962" cy="9799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8464" y="1120233"/>
            <a:ext cx="9473456" cy="179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E0C6E"/>
              </a:buClr>
              <a:buSzPct val="100000"/>
            </a:pP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实验原理：动物细胞放在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清水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里，会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吸水胀破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，细胞内物质流出，即可得到细胞膜。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Clr>
                <a:srgbClr val="7E0C6E"/>
              </a:buClr>
              <a:buSzPct val="100000"/>
              <a:buAutoNum type="arabicPeriod" startAt="2"/>
            </a:pPr>
            <a:endParaRPr lang="en-US" altLang="zh-CN" sz="2400" b="1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490" y="3158006"/>
            <a:ext cx="4569404" cy="1631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一、细胞膜的成分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10637466" cy="422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制作装片：用滴管吸取少量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红细胞稀释液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，滴一小滴在载玻片上，盖上盖玻片，制成临时装片</a:t>
            </a: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↓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观察：先用低倍镜观察，再用高倍镜观察，可观察到呈两面凹的圆饼状的红细胞</a:t>
            </a: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78400" y="1554479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血液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生理盐水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一、细胞膜的成分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347708"/>
            <a:ext cx="10637466" cy="422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滴清水：在盖玻片的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一侧滴一滴蒸馏水，同时在另一侧用吸水纸吸引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引流法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，此步在载物台上操作</a:t>
            </a:r>
          </a:p>
          <a:p>
            <a:pPr algn="just">
              <a:lnSpc>
                <a:spcPct val="150000"/>
              </a:lnSpc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↓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观察结果：持续观察细胞的变化，发现红细胞凹陷消失，细胞体积增大，细胞破裂，内容物流出，获得细胞膜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将上述实验在试管中进行，经离心、过滤后获得较纯的细胞膜。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一、细胞膜的成分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083548"/>
            <a:ext cx="9103360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细胞膜的成分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81000" y="1965684"/>
          <a:ext cx="2568703" cy="3968710"/>
        </p:xfrm>
        <a:graphic>
          <a:graphicData uri="http://schemas.openxmlformats.org/drawingml/2006/table">
            <a:tbl>
              <a:tblPr/>
              <a:tblGrid>
                <a:gridCol w="1320800"/>
                <a:gridCol w="1247903"/>
              </a:tblGrid>
              <a:tr h="512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成分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所占比例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脂质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50%</a:t>
                      </a:r>
                      <a:endParaRPr kumimoji="0" lang="en-US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蛋白质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40%</a:t>
                      </a:r>
                      <a:endParaRPr kumimoji="0" lang="en-US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糖类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2%</a:t>
                      </a: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https://pic2.zhimg.com/80/v2-0e8b4a3649ae8e9efe75c6a8922efe0d_1440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8"/>
          <a:stretch>
            <a:fillRect/>
          </a:stretch>
        </p:blipFill>
        <p:spPr bwMode="auto">
          <a:xfrm>
            <a:off x="3454400" y="946478"/>
            <a:ext cx="8493760" cy="56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8214" y="361704"/>
            <a:ext cx="3982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一、细胞膜的成分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14" y="1083548"/>
            <a:ext cx="9103360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7E0C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细胞膜的成分</a:t>
            </a:r>
            <a:endParaRPr lang="en-US" altLang="zh-CN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680687" y="2030441"/>
          <a:ext cx="8830626" cy="4042376"/>
        </p:xfrm>
        <a:graphic>
          <a:graphicData uri="http://schemas.openxmlformats.org/drawingml/2006/table">
            <a:tbl>
              <a:tblPr/>
              <a:tblGrid>
                <a:gridCol w="1320800"/>
                <a:gridCol w="1247903"/>
                <a:gridCol w="6261923"/>
              </a:tblGrid>
              <a:tr h="512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成分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所占比例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在细胞膜中的作用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脂质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50%</a:t>
                      </a:r>
                      <a:endParaRPr kumimoji="0" lang="en-US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磷脂是构成细胞膜的重要成分</a:t>
                      </a: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，动物细胞的细胞膜中还含有胆固醇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蛋白质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40%</a:t>
                      </a:r>
                      <a:endParaRPr kumimoji="0" lang="en-US" altLang="zh-CN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与细胞膜的功能相关，</a:t>
                      </a: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功能越复杂，蛋白质种类和数量越多</a:t>
                      </a: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糖类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2%</a:t>
                      </a: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～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10%</a:t>
                      </a:r>
                      <a:endParaRPr kumimoji="0" lang="en-US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29100" algn="l"/>
                        </a:tabLst>
                      </a:pPr>
                      <a:r>
                        <a:rPr kumimoji="0" lang="zh-CN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与膜蛋白或膜脂结合成糖蛋白或糖脂，分布在细胞膜的外表面，糖蛋白具有识别功能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8097" marB="48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自定义</PresentationFormat>
  <Paragraphs>90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Iris</dc:creator>
  <cp:lastModifiedBy>苌宇慧</cp:lastModifiedBy>
  <cp:revision>58</cp:revision>
  <dcterms:created xsi:type="dcterms:W3CDTF">2020-11-14T05:31:00Z</dcterms:created>
  <dcterms:modified xsi:type="dcterms:W3CDTF">2022-10-14T00:58:28Z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B7B3C9B8BEBB4C9586A383A48C1F6CF5</vt:lpwstr>
  </property>
  <property fmtid="{D5CDD505-2E9C-101B-9397-08002B2CF9AE}" pid="3" name="KSOProductBuildVer">
    <vt:lpwstr>2052-11.1.0.7693</vt:lpwstr>
  </property>
</Properties>
</file>