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  <a:srgbClr val="9BA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775393" y="6520815"/>
            <a:ext cx="4641215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1600" b="1">
                <a:solidFill>
                  <a:schemeClr val="bg1">
                    <a:lumMod val="50000"/>
                  </a:schemeClr>
                </a:solidFill>
                <a:effectLst/>
              </a:rPr>
              <a:t>未经原作者允许不得转载本PPT，否则将视为侵权</a:t>
            </a:r>
            <a:endParaRPr lang="zh-CN" altLang="en-US" sz="1600" b="1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6C07E24-4505-4ADF-A3B6-C7E05CBE37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B4DCCC5-BA99-45D5-8B45-BF0DFBA7A693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774758" y="6520815"/>
            <a:ext cx="4641215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1600" b="1">
                <a:solidFill>
                  <a:schemeClr val="bg1">
                    <a:lumMod val="50000"/>
                  </a:schemeClr>
                </a:solidFill>
                <a:effectLst/>
              </a:rPr>
              <a:t>未经原作者允许不得转载本PPT，否则将视为侵权</a:t>
            </a:r>
            <a:endParaRPr lang="zh-CN" altLang="en-US" sz="1600" b="1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318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63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23.png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9.png"/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microsoft.com/office/2007/relationships/hdphoto" Target="../media/image5.wdp"/><Relationship Id="rId3" Type="http://schemas.openxmlformats.org/officeDocument/2006/relationships/image" Target="../media/image4.pn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microsoft.com/office/2007/relationships/hdphoto" Target="../media/image5.wdp"/><Relationship Id="rId3" Type="http://schemas.openxmlformats.org/officeDocument/2006/relationships/image" Target="../media/image4.pn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microsoft.com/office/2007/relationships/hdphoto" Target="../media/image5.wdp"/><Relationship Id="rId3" Type="http://schemas.openxmlformats.org/officeDocument/2006/relationships/image" Target="../media/image4.pn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3.3.1  </a:t>
            </a:r>
            <a:r>
              <a:rPr lang="zh-CN" altLang="en-US" dirty="0"/>
              <a:t>二元一次不等式组与平面区域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292285" y="185319"/>
            <a:ext cx="4727389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特殊例子 → 一般结论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02469" y="1029845"/>
            <a:ext cx="10787062" cy="1308692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r>
              <a:rPr kumimoji="1"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	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二元一次不等式 </a:t>
            </a:r>
            <a:r>
              <a:rPr kumimoji="1"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Ax + By + C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＞</a:t>
            </a:r>
            <a:r>
              <a:rPr kumimoji="1"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0 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在平面直角坐标系中表示直线 </a:t>
            </a:r>
            <a:r>
              <a:rPr kumimoji="1"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Ax + By + C=0 </a:t>
            </a:r>
            <a:r>
              <a:rPr kumimoji="1" lang="zh-CN" altLang="en-US" sz="28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某一侧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所有点组成的</a:t>
            </a:r>
            <a:r>
              <a:rPr kumimoji="1" lang="zh-CN" altLang="en-US" sz="2800" b="1" dirty="0">
                <a:solidFill>
                  <a:srgbClr val="0000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平面区域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kumimoji="1" lang="zh-CN" altLang="en-US" sz="2800" b="1" dirty="0">
              <a:solidFill>
                <a:srgbClr val="9900CC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265744" y="5134527"/>
            <a:ext cx="369166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 flipV="1">
            <a:off x="7748519" y="3247962"/>
            <a:ext cx="12113" cy="325845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957410" y="4902986"/>
            <a:ext cx="4276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endParaRPr lang="en-US" altLang="zh-CN" sz="2800" i="1">
              <a:latin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783820" y="2833557"/>
            <a:ext cx="4033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endParaRPr lang="en-US" altLang="zh-CN" sz="2800" i="1" dirty="0">
              <a:latin typeface="Times New Roman" panose="02020603050405020304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783820" y="5164596"/>
            <a:ext cx="6077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0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6265744" y="3343715"/>
            <a:ext cx="3073962" cy="247669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8327189" y="2833557"/>
            <a:ext cx="32604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Ax + By + C = 0 </a:t>
            </a:r>
            <a:endParaRPr lang="zh-CN" altLang="en-US" sz="2800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529035" y="3618964"/>
            <a:ext cx="4395047" cy="707886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kumimoji="1" lang="zh-CN" altLang="en-US" sz="4000" dirty="0">
                <a:solidFill>
                  <a:srgbClr val="FF006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两个区域都有可能！</a:t>
            </a:r>
            <a:endParaRPr kumimoji="1" lang="zh-CN" altLang="en-US" sz="4000" dirty="0">
              <a:solidFill>
                <a:srgbClr val="FF0066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80988" y="231666"/>
            <a:ext cx="9371012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二元一次不等式表示哪个平面区域的</a:t>
            </a: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判断方法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840923" y="2694613"/>
            <a:ext cx="8174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、在此直线的某一侧取一个特殊点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(x</a:t>
            </a:r>
            <a:r>
              <a:rPr lang="en-US" altLang="zh-CN" sz="2800" b="1" baseline="-25000" dirty="0">
                <a:latin typeface="华文中宋" panose="02010600040101010101" pitchFamily="2" charset="-122"/>
                <a:ea typeface="华文中宋" panose="02010600040101010101" pitchFamily="2" charset="-122"/>
              </a:rPr>
              <a:t>0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y</a:t>
            </a:r>
            <a:r>
              <a:rPr lang="en-US" altLang="zh-CN" sz="2800" b="1" baseline="-25000" dirty="0">
                <a:latin typeface="华文中宋" panose="02010600040101010101" pitchFamily="2" charset="-122"/>
                <a:ea typeface="华文中宋" panose="02010600040101010101" pitchFamily="2" charset="-122"/>
              </a:rPr>
              <a:t>0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29459" y="5419804"/>
            <a:ext cx="6989269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tx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一般在</a:t>
            </a:r>
            <a:r>
              <a:rPr lang="en-US" altLang="zh-CN" dirty="0">
                <a:solidFill>
                  <a:srgbClr val="CC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C≠0</a:t>
            </a:r>
            <a:r>
              <a:rPr lang="zh-CN" altLang="en-US" dirty="0">
                <a:solidFill>
                  <a:schemeClr val="tx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时，取</a:t>
            </a:r>
            <a:r>
              <a:rPr lang="zh-CN" altLang="en-US" dirty="0">
                <a:solidFill>
                  <a:srgbClr val="CC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原点</a:t>
            </a:r>
            <a:r>
              <a:rPr lang="en-US" altLang="zh-CN" dirty="0">
                <a:solidFill>
                  <a:srgbClr val="CC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(0,0)</a:t>
            </a:r>
            <a:r>
              <a:rPr lang="zh-CN" altLang="en-US" dirty="0">
                <a:solidFill>
                  <a:schemeClr val="tx2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为特殊点</a:t>
            </a:r>
            <a:endParaRPr lang="zh-CN" altLang="en-US" dirty="0">
              <a:solidFill>
                <a:schemeClr val="tx2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19218" y="1221300"/>
            <a:ext cx="5365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直线同一侧的所有点 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( x , y )</a:t>
            </a:r>
            <a:endParaRPr lang="zh-CN" altLang="en-US" sz="3200" b="1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9351395" y="4907271"/>
            <a:ext cx="278222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10546926" y="3727737"/>
            <a:ext cx="9129" cy="24192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853708" y="4920357"/>
            <a:ext cx="3223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endParaRPr lang="en-US" altLang="zh-CN" sz="2800" i="1" dirty="0">
              <a:latin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317901" y="3287981"/>
            <a:ext cx="4580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endParaRPr lang="en-US" altLang="zh-CN" sz="2800" i="1" dirty="0">
              <a:latin typeface="Times New Roman" panose="02020603050405020304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0546926" y="4861270"/>
            <a:ext cx="4580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0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9205525" y="3802608"/>
            <a:ext cx="2291103" cy="1942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8389429" y="5685291"/>
            <a:ext cx="25251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Ax + By + C = 0 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03446" y="1231313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000099"/>
                </a:solidFill>
              </a:rPr>
              <a:t>原理：</a:t>
            </a:r>
            <a:endParaRPr lang="zh-CN" altLang="en-US" sz="3200" b="1" dirty="0">
              <a:solidFill>
                <a:srgbClr val="000099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008983" y="1851944"/>
            <a:ext cx="8831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zh-CN" altLang="en-US" dirty="0"/>
              <a:t>把它代入 </a:t>
            </a:r>
            <a:r>
              <a:rPr lang="en-US" altLang="zh-CN" dirty="0"/>
              <a:t>Ax + By + C</a:t>
            </a:r>
            <a:r>
              <a:rPr lang="zh-CN" altLang="en-US" dirty="0"/>
              <a:t>，所得实数的符号都相同</a:t>
            </a:r>
            <a:endParaRPr lang="zh-CN" altLang="en-US" dirty="0"/>
          </a:p>
        </p:txBody>
      </p:sp>
      <p:sp>
        <p:nvSpPr>
          <p:cNvPr id="18" name="左大括号 17"/>
          <p:cNvSpPr/>
          <p:nvPr/>
        </p:nvSpPr>
        <p:spPr>
          <a:xfrm>
            <a:off x="10679577" y="1452368"/>
            <a:ext cx="356052" cy="1419225"/>
          </a:xfrm>
          <a:prstGeom prst="leftBrace">
            <a:avLst>
              <a:gd name="adj1" fmla="val 99650"/>
              <a:gd name="adj2" fmla="val 50000"/>
            </a:avLst>
          </a:prstGeom>
          <a:ln w="508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本框 18"/>
              <p:cNvSpPr txBox="1"/>
              <p:nvPr/>
            </p:nvSpPr>
            <p:spPr>
              <a:xfrm>
                <a:off x="11168098" y="1300653"/>
                <a:ext cx="96552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altLang="zh-CN" sz="32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CN" altLang="en-US" sz="3200" b="1" dirty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098" y="1300653"/>
                <a:ext cx="965521" cy="584775"/>
              </a:xfrm>
              <a:prstGeom prst="rect">
                <a:avLst/>
              </a:prstGeom>
              <a:blipFill rotWithShape="1">
                <a:blip r:embed="rId1"/>
                <a:stretch>
                  <a:fillRect l="-37" t="-30" r="4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本框 19"/>
              <p:cNvSpPr txBox="1"/>
              <p:nvPr/>
            </p:nvSpPr>
            <p:spPr>
              <a:xfrm>
                <a:off x="11168097" y="2405477"/>
                <a:ext cx="96552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zh-CN" sz="32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CN" altLang="en-US" sz="3200" b="1" dirty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097" y="2405477"/>
                <a:ext cx="965521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36" t="-17" r="4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21" name="文本框 20"/>
          <p:cNvSpPr txBox="1"/>
          <p:nvPr/>
        </p:nvSpPr>
        <p:spPr>
          <a:xfrm>
            <a:off x="593211" y="268383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C00000"/>
                </a:solidFill>
              </a:rPr>
              <a:t>方法：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840923" y="3279388"/>
            <a:ext cx="8199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、代入不等式，判断不等式是否成立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840923" y="3813265"/>
            <a:ext cx="76919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、若</a:t>
            </a:r>
            <a:r>
              <a:rPr lang="zh-CN" altLang="en-US" sz="28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成立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，则不等式表示</a:t>
            </a:r>
            <a:r>
              <a:rPr lang="zh-CN" altLang="en-US" sz="28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该点所在的平面区域</a:t>
            </a:r>
            <a:endParaRPr lang="zh-CN" altLang="en-US" sz="2800" b="1" dirty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434153" y="4348707"/>
            <a:ext cx="69875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若</a:t>
            </a:r>
            <a:r>
              <a:rPr lang="zh-CN" altLang="en-US" sz="2800" b="1" dirty="0">
                <a:solidFill>
                  <a:srgbClr val="0000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不成立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，则不等式表示</a:t>
            </a:r>
            <a:r>
              <a:rPr lang="zh-CN" altLang="en-US" sz="2800" b="1" dirty="0">
                <a:solidFill>
                  <a:srgbClr val="0000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另外一个平面区域</a:t>
            </a:r>
            <a:endParaRPr lang="zh-CN" altLang="en-US" sz="2800" b="1" dirty="0">
              <a:solidFill>
                <a:srgbClr val="000099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 animBg="1"/>
      <p:bldP spid="10" grpId="0"/>
      <p:bldP spid="11" grpId="0"/>
      <p:bldP spid="12" grpId="0"/>
      <p:bldP spid="14" grpId="0"/>
      <p:bldP spid="17" grpId="0"/>
      <p:bldP spid="18" grpId="0" animBg="1"/>
      <p:bldP spid="19" grpId="0"/>
      <p:bldP spid="20" grpId="0"/>
      <p:bldP spid="21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920207" y="447676"/>
            <a:ext cx="5853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画出不等式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x+4y&lt;4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表示的平面区域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46150" y="1512091"/>
            <a:ext cx="568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0000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步骤</a:t>
            </a:r>
            <a:r>
              <a:rPr lang="en-US" altLang="zh-CN" sz="2800" dirty="0">
                <a:solidFill>
                  <a:srgbClr val="0000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:</a:t>
            </a: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 1</a:t>
            </a: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、先画出直线 </a:t>
            </a: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x+4y-4=0.</a:t>
            </a:r>
            <a:endParaRPr lang="en-US" altLang="zh-CN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4" name="Group 7"/>
          <p:cNvGrpSpPr/>
          <p:nvPr/>
        </p:nvGrpSpPr>
        <p:grpSpPr bwMode="auto">
          <a:xfrm>
            <a:off x="8700294" y="675482"/>
            <a:ext cx="3529012" cy="3327400"/>
            <a:chOff x="3469" y="527"/>
            <a:chExt cx="2223" cy="2096"/>
          </a:xfrm>
        </p:grpSpPr>
        <p:grpSp>
          <p:nvGrpSpPr>
            <p:cNvPr id="5" name="Group 8"/>
            <p:cNvGrpSpPr/>
            <p:nvPr/>
          </p:nvGrpSpPr>
          <p:grpSpPr bwMode="auto">
            <a:xfrm>
              <a:off x="3469" y="527"/>
              <a:ext cx="2223" cy="2096"/>
              <a:chOff x="3469" y="1842"/>
              <a:chExt cx="2223" cy="2096"/>
            </a:xfrm>
          </p:grpSpPr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3469" y="2976"/>
                <a:ext cx="190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 flipV="1">
                <a:off x="4377" y="1988"/>
                <a:ext cx="0" cy="19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5271" y="2931"/>
                <a:ext cx="4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x</a:t>
                </a:r>
                <a:endParaRPr lang="en-US" altLang="zh-CN" sz="24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4377" y="1842"/>
                <a:ext cx="4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y</a:t>
                </a:r>
                <a:endParaRPr lang="en-US" altLang="zh-CN" sz="24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4174" y="2904"/>
                <a:ext cx="4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o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" name="Line 14"/>
            <p:cNvSpPr>
              <a:spLocks noChangeShapeType="1"/>
            </p:cNvSpPr>
            <p:nvPr/>
          </p:nvSpPr>
          <p:spPr bwMode="auto">
            <a:xfrm>
              <a:off x="4376" y="1443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4585" y="1615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6"/>
            <p:cNvSpPr>
              <a:spLocks noChangeShapeType="1"/>
            </p:cNvSpPr>
            <p:nvPr/>
          </p:nvSpPr>
          <p:spPr bwMode="auto">
            <a:xfrm>
              <a:off x="4803" y="1615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5011" y="1615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5220" y="1615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5116" y="1643"/>
              <a:ext cx="3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4</a:t>
              </a:r>
              <a:endParaRPr lang="en-US" altLang="zh-CN" sz="2000">
                <a:latin typeface="Times New Roman" panose="02020603050405020304" pitchFamily="18" charset="0"/>
              </a:endParaRP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4195" y="1320"/>
              <a:ext cx="3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  <a:endParaRPr lang="en-US" altLang="zh-CN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8839994" y="1785144"/>
            <a:ext cx="3317875" cy="86201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366978" y="2104229"/>
            <a:ext cx="6343649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又因为这条线上的点都不满足</a:t>
            </a: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x+4y&lt;4,</a:t>
            </a: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所以画成</a:t>
            </a:r>
            <a:r>
              <a:rPr lang="zh-CN" altLang="en-US" sz="2800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虚线</a:t>
            </a: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endParaRPr lang="en-US" altLang="zh-CN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782774" y="3128166"/>
            <a:ext cx="72596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、选定一个特殊的点</a:t>
            </a: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(0, 0)</a:t>
            </a: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代入</a:t>
            </a: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x+4y-4,</a:t>
            </a: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判断其符号，并确定不等式表示的区域</a:t>
            </a: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endParaRPr lang="en-US" altLang="zh-CN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1782775" y="4187820"/>
            <a:ext cx="573325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800">
                <a:latin typeface="华文中宋" panose="02010600040101010101" pitchFamily="2" charset="-122"/>
                <a:ea typeface="华文中宋" panose="02010600040101010101" pitchFamily="2" charset="-122"/>
              </a:rPr>
              <a:t>、用阴影部分表示不等式的区域</a:t>
            </a:r>
            <a:r>
              <a:rPr lang="en-US" altLang="zh-CN" sz="280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endParaRPr lang="en-US" altLang="zh-CN" sz="280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22" name="Group 25"/>
          <p:cNvGrpSpPr/>
          <p:nvPr/>
        </p:nvGrpSpPr>
        <p:grpSpPr bwMode="auto">
          <a:xfrm>
            <a:off x="8773319" y="1842294"/>
            <a:ext cx="3124200" cy="1685925"/>
            <a:chOff x="3470" y="1207"/>
            <a:chExt cx="1968" cy="1062"/>
          </a:xfrm>
        </p:grpSpPr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H="1">
              <a:off x="3470" y="1207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 flipH="1">
              <a:off x="3606" y="1244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H="1">
              <a:off x="3742" y="1280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 flipH="1">
              <a:off x="3878" y="1316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 flipH="1">
              <a:off x="4023" y="1352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 flipH="1">
              <a:off x="4178" y="1388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 flipH="1">
              <a:off x="4332" y="1434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 flipH="1">
              <a:off x="4486" y="1471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 flipH="1">
              <a:off x="4640" y="1516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 flipH="1">
              <a:off x="4795" y="1552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 flipH="1">
              <a:off x="4949" y="1597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H="1">
              <a:off x="5103" y="1634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 flipH="1">
              <a:off x="5257" y="1679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37" name="Object 40"/>
          <p:cNvGraphicFramePr>
            <a:graphicFrameLocks noChangeAspect="1"/>
          </p:cNvGraphicFramePr>
          <p:nvPr/>
        </p:nvGraphicFramePr>
        <p:xfrm>
          <a:off x="10227469" y="1770857"/>
          <a:ext cx="14255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" name="公式" r:id="rId1" imgW="888365" imgH="203200" progId="Equation.3">
                  <p:embed/>
                </p:oleObj>
              </mc:Choice>
              <mc:Fallback>
                <p:oleObj name="公式" r:id="rId1" imgW="888365" imgH="203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7469" y="1770857"/>
                        <a:ext cx="14255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1637507" y="5219719"/>
            <a:ext cx="903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若直线不经过原点，则常用原点来确定区域</a:t>
            </a:r>
            <a:endParaRPr lang="zh-CN" altLang="en-US" sz="3600" dirty="0">
              <a:solidFill>
                <a:srgbClr val="000099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250825" y="164881"/>
            <a:ext cx="2252662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例题解析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50825" y="164881"/>
            <a:ext cx="2252662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例题解析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3487" y="285000"/>
            <a:ext cx="8018972" cy="1372617"/>
          </a:xfrm>
          <a:prstGeom prst="rect">
            <a:avLst/>
          </a:prstGeom>
        </p:spPr>
      </p:pic>
      <p:grpSp>
        <p:nvGrpSpPr>
          <p:cNvPr id="6" name="Group 10"/>
          <p:cNvGrpSpPr/>
          <p:nvPr/>
        </p:nvGrpSpPr>
        <p:grpSpPr bwMode="auto">
          <a:xfrm>
            <a:off x="3058214" y="1777736"/>
            <a:ext cx="3171825" cy="3327400"/>
            <a:chOff x="3785" y="663"/>
            <a:chExt cx="1998" cy="2096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785" y="2413"/>
              <a:ext cx="16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V="1">
              <a:off x="4286" y="809"/>
              <a:ext cx="0" cy="19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5362" y="2368"/>
              <a:ext cx="4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endParaRPr lang="en-US" altLang="zh-CN" sz="24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4286" y="663"/>
              <a:ext cx="4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endParaRPr lang="en-US" altLang="zh-CN" sz="24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4083" y="2341"/>
              <a:ext cx="4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0030101010101" pitchFamily="49" charset="-122"/>
                </a:rPr>
                <a:t>o</a:t>
              </a:r>
              <a:endParaRPr lang="en-US" altLang="zh-CN" sz="24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4285" y="2124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4604" y="2350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4921" y="2367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4499" y="2409"/>
              <a:ext cx="7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0030101010101" pitchFamily="49" charset="-122"/>
                </a:rPr>
                <a:t>4     8</a:t>
              </a:r>
              <a:endParaRPr lang="en-US" altLang="zh-CN" sz="20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4001" y="1040"/>
              <a:ext cx="331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0030101010101" pitchFamily="49" charset="-122"/>
                </a:rPr>
                <a:t>1612</a:t>
              </a:r>
              <a:endParaRPr lang="en-US" altLang="zh-CN" sz="20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0030101010101" pitchFamily="49" charset="-122"/>
                </a:rPr>
                <a:t>  8</a:t>
              </a:r>
              <a:endParaRPr lang="en-US" altLang="zh-CN" sz="20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0030101010101" pitchFamily="49" charset="-122"/>
                </a:rPr>
                <a:t>  4</a:t>
              </a:r>
              <a:endParaRPr lang="en-US" altLang="zh-CN" sz="20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4286" y="1815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4286" y="1516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4286" y="1207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3577326" y="2296848"/>
            <a:ext cx="1068388" cy="30607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" name="Group 28"/>
          <p:cNvGrpSpPr/>
          <p:nvPr/>
        </p:nvGrpSpPr>
        <p:grpSpPr bwMode="auto">
          <a:xfrm>
            <a:off x="3075676" y="2728648"/>
            <a:ext cx="1295400" cy="2132013"/>
            <a:chOff x="3887" y="1389"/>
            <a:chExt cx="816" cy="1343"/>
          </a:xfrm>
        </p:grpSpPr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H="1">
              <a:off x="4105" y="1979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>
              <a:off x="4159" y="2078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 flipH="1">
              <a:off x="4186" y="2197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 flipH="1">
              <a:off x="4231" y="2306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 flipH="1">
              <a:off x="4268" y="2424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 flipH="1">
              <a:off x="4313" y="2551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 flipH="1">
              <a:off x="4069" y="1861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 flipH="1">
              <a:off x="4032" y="1743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 flipH="1">
              <a:off x="4005" y="1616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 flipH="1">
              <a:off x="3950" y="1498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39"/>
            <p:cNvSpPr>
              <a:spLocks noChangeShapeType="1"/>
            </p:cNvSpPr>
            <p:nvPr/>
          </p:nvSpPr>
          <p:spPr bwMode="auto">
            <a:xfrm flipH="1">
              <a:off x="3887" y="1389"/>
              <a:ext cx="39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" name="Line 40"/>
          <p:cNvSpPr>
            <a:spLocks noChangeShapeType="1"/>
          </p:cNvSpPr>
          <p:nvPr/>
        </p:nvSpPr>
        <p:spPr bwMode="auto">
          <a:xfrm flipV="1">
            <a:off x="3277289" y="3736711"/>
            <a:ext cx="2016125" cy="1152525"/>
          </a:xfrm>
          <a:prstGeom prst="line">
            <a:avLst/>
          </a:prstGeom>
          <a:noFill/>
          <a:ln w="25400">
            <a:solidFill>
              <a:srgbClr val="80008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4" name="Object 41"/>
          <p:cNvGraphicFramePr>
            <a:graphicFrameLocks noChangeAspect="1"/>
          </p:cNvGraphicFramePr>
          <p:nvPr/>
        </p:nvGraphicFramePr>
        <p:xfrm>
          <a:off x="3953564" y="5240073"/>
          <a:ext cx="15478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Equation" r:id="rId2" imgW="965200" imgH="203200" progId="Equation.DSMT4">
                  <p:embed/>
                </p:oleObj>
              </mc:Choice>
              <mc:Fallback>
                <p:oleObj name="Equation" r:id="rId2" imgW="965200" imgH="2032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564" y="5240073"/>
                        <a:ext cx="154781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42"/>
          <p:cNvGraphicFramePr>
            <a:graphicFrameLocks noChangeAspect="1"/>
          </p:cNvGraphicFramePr>
          <p:nvPr/>
        </p:nvGraphicFramePr>
        <p:xfrm>
          <a:off x="4779963" y="3448050"/>
          <a:ext cx="10985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Equation" r:id="rId4" imgW="685800" imgH="203200" progId="Equation.DSMT4">
                  <p:embed/>
                </p:oleObj>
              </mc:Choice>
              <mc:Fallback>
                <p:oleObj name="Equation" r:id="rId4" imgW="685800" imgH="2032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3448050"/>
                        <a:ext cx="10985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43"/>
          <p:cNvGrpSpPr/>
          <p:nvPr/>
        </p:nvGrpSpPr>
        <p:grpSpPr bwMode="auto">
          <a:xfrm>
            <a:off x="3061389" y="3347773"/>
            <a:ext cx="1885950" cy="1425575"/>
            <a:chOff x="3878" y="1779"/>
            <a:chExt cx="1188" cy="898"/>
          </a:xfrm>
        </p:grpSpPr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4740" y="1842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>
              <a:off x="4649" y="1888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4568" y="1961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4476" y="2024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4377" y="2069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4277" y="2115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4177" y="2160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>
              <a:off x="4078" y="2196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52"/>
            <p:cNvSpPr>
              <a:spLocks noChangeShapeType="1"/>
            </p:cNvSpPr>
            <p:nvPr/>
          </p:nvSpPr>
          <p:spPr bwMode="auto">
            <a:xfrm>
              <a:off x="3978" y="2260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>
              <a:off x="3878" y="2314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54"/>
            <p:cNvSpPr>
              <a:spLocks noChangeShapeType="1"/>
            </p:cNvSpPr>
            <p:nvPr/>
          </p:nvSpPr>
          <p:spPr bwMode="auto">
            <a:xfrm>
              <a:off x="4839" y="1779"/>
              <a:ext cx="227" cy="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8" name="Line 56"/>
          <p:cNvSpPr>
            <a:spLocks noChangeShapeType="1"/>
          </p:cNvSpPr>
          <p:nvPr/>
        </p:nvSpPr>
        <p:spPr bwMode="auto">
          <a:xfrm>
            <a:off x="3594789" y="2368286"/>
            <a:ext cx="698500" cy="194310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 flipV="1">
            <a:off x="3277289" y="4312973"/>
            <a:ext cx="1008062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" name="Freeform 58"/>
          <p:cNvSpPr/>
          <p:nvPr/>
        </p:nvSpPr>
        <p:spPr bwMode="auto">
          <a:xfrm>
            <a:off x="3009001" y="2261923"/>
            <a:ext cx="1263650" cy="2763838"/>
          </a:xfrm>
          <a:custGeom>
            <a:avLst/>
            <a:gdLst>
              <a:gd name="T0" fmla="*/ 960372259 w 726"/>
              <a:gd name="T1" fmla="*/ 0 h 1588"/>
              <a:gd name="T2" fmla="*/ 2147483646 w 726"/>
              <a:gd name="T3" fmla="*/ 2147483646 h 1588"/>
              <a:gd name="T4" fmla="*/ 0 w 726"/>
              <a:gd name="T5" fmla="*/ 2147483646 h 1588"/>
              <a:gd name="T6" fmla="*/ 960372259 w 72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6" h="1588">
                <a:moveTo>
                  <a:pt x="317" y="0"/>
                </a:moveTo>
                <a:lnTo>
                  <a:pt x="726" y="1179"/>
                </a:lnTo>
                <a:lnTo>
                  <a:pt x="0" y="1588"/>
                </a:lnTo>
                <a:lnTo>
                  <a:pt x="317" y="0"/>
                </a:lnTo>
                <a:close/>
              </a:path>
            </a:pathLst>
          </a:custGeom>
          <a:solidFill>
            <a:srgbClr val="00FF99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6633742" y="2735068"/>
            <a:ext cx="5388963" cy="707886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kumimoji="1" lang="zh-CN" altLang="en-US" sz="4000" dirty="0">
                <a:solidFill>
                  <a:srgbClr val="FF006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取各个区域的重叠部分</a:t>
            </a:r>
            <a:endParaRPr kumimoji="1" lang="zh-CN" altLang="en-US" sz="4000" dirty="0">
              <a:solidFill>
                <a:srgbClr val="FF0066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/>
          <p:cNvSpPr/>
          <p:nvPr/>
        </p:nvSpPr>
        <p:spPr bwMode="auto">
          <a:xfrm>
            <a:off x="8906774" y="2996393"/>
            <a:ext cx="1203325" cy="2466076"/>
          </a:xfrm>
          <a:custGeom>
            <a:avLst/>
            <a:gdLst>
              <a:gd name="T0" fmla="*/ 0 w 720"/>
              <a:gd name="T1" fmla="*/ 2038266869 h 1488"/>
              <a:gd name="T2" fmla="*/ 2011098688 w 720"/>
              <a:gd name="T3" fmla="*/ 0 h 1488"/>
              <a:gd name="T4" fmla="*/ 2011098688 w 720"/>
              <a:gd name="T5" fmla="*/ 2147483646 h 1488"/>
              <a:gd name="T6" fmla="*/ 0 w 720"/>
              <a:gd name="T7" fmla="*/ 2038266869 h 14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1488">
                <a:moveTo>
                  <a:pt x="0" y="768"/>
                </a:moveTo>
                <a:lnTo>
                  <a:pt x="720" y="0"/>
                </a:lnTo>
                <a:lnTo>
                  <a:pt x="720" y="1488"/>
                </a:lnTo>
                <a:lnTo>
                  <a:pt x="0" y="768"/>
                </a:lnTo>
                <a:close/>
              </a:path>
            </a:pathLst>
          </a:custGeom>
          <a:solidFill>
            <a:srgbClr val="FF00FF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Text Box 35"/>
          <p:cNvSpPr txBox="1">
            <a:spLocks noChangeArrowheads="1"/>
          </p:cNvSpPr>
          <p:nvPr/>
        </p:nvSpPr>
        <p:spPr bwMode="auto">
          <a:xfrm>
            <a:off x="359046" y="255019"/>
            <a:ext cx="8137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latin typeface="+mn-ea"/>
                <a:ea typeface="+mn-ea"/>
              </a:rPr>
              <a:t>画出下面的不等式组表示的平面区域</a:t>
            </a:r>
            <a:endParaRPr kumimoji="1" lang="zh-CN" altLang="en-US" sz="2800" b="1" dirty="0">
              <a:latin typeface="+mn-ea"/>
              <a:ea typeface="+mn-ea"/>
            </a:endParaRPr>
          </a:p>
        </p:txBody>
      </p:sp>
      <p:grpSp>
        <p:nvGrpSpPr>
          <p:cNvPr id="5" name="Group 38"/>
          <p:cNvGrpSpPr/>
          <p:nvPr/>
        </p:nvGrpSpPr>
        <p:grpSpPr bwMode="auto">
          <a:xfrm>
            <a:off x="7670322" y="2363878"/>
            <a:ext cx="3460750" cy="3505200"/>
            <a:chOff x="3312" y="1680"/>
            <a:chExt cx="2180" cy="2208"/>
          </a:xfrm>
        </p:grpSpPr>
        <p:sp>
          <p:nvSpPr>
            <p:cNvPr id="6" name="Line 39"/>
            <p:cNvSpPr>
              <a:spLocks noChangeShapeType="1"/>
            </p:cNvSpPr>
            <p:nvPr/>
          </p:nvSpPr>
          <p:spPr bwMode="auto">
            <a:xfrm>
              <a:off x="3312" y="3216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40"/>
            <p:cNvSpPr>
              <a:spLocks noChangeShapeType="1"/>
            </p:cNvSpPr>
            <p:nvPr/>
          </p:nvSpPr>
          <p:spPr bwMode="auto">
            <a:xfrm flipV="1">
              <a:off x="4416" y="1824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5376" y="3122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2800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4194" y="1680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 sz="2800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43"/>
            <p:cNvSpPr txBox="1">
              <a:spLocks noChangeArrowheads="1"/>
            </p:cNvSpPr>
            <p:nvPr/>
          </p:nvSpPr>
          <p:spPr bwMode="auto">
            <a:xfrm>
              <a:off x="4194" y="316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O</a:t>
              </a:r>
              <a:endParaRPr lang="en-US" altLang="zh-CN" sz="2400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Line 44"/>
            <p:cNvSpPr>
              <a:spLocks noChangeShapeType="1"/>
            </p:cNvSpPr>
            <p:nvPr/>
          </p:nvSpPr>
          <p:spPr bwMode="auto">
            <a:xfrm>
              <a:off x="4560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4704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46"/>
            <p:cNvSpPr>
              <a:spLocks noChangeShapeType="1"/>
            </p:cNvSpPr>
            <p:nvPr/>
          </p:nvSpPr>
          <p:spPr bwMode="auto">
            <a:xfrm>
              <a:off x="3552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47"/>
            <p:cNvSpPr>
              <a:spLocks noChangeShapeType="1"/>
            </p:cNvSpPr>
            <p:nvPr/>
          </p:nvSpPr>
          <p:spPr bwMode="auto">
            <a:xfrm>
              <a:off x="3696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3840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3984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50"/>
            <p:cNvSpPr>
              <a:spLocks noChangeShapeType="1"/>
            </p:cNvSpPr>
            <p:nvPr/>
          </p:nvSpPr>
          <p:spPr bwMode="auto">
            <a:xfrm>
              <a:off x="4128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4272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52"/>
            <p:cNvSpPr>
              <a:spLocks noChangeShapeType="1"/>
            </p:cNvSpPr>
            <p:nvPr/>
          </p:nvSpPr>
          <p:spPr bwMode="auto">
            <a:xfrm>
              <a:off x="4416" y="292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53"/>
            <p:cNvSpPr>
              <a:spLocks noChangeShapeType="1"/>
            </p:cNvSpPr>
            <p:nvPr/>
          </p:nvSpPr>
          <p:spPr bwMode="auto">
            <a:xfrm>
              <a:off x="4416" y="264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4416" y="307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55"/>
            <p:cNvSpPr>
              <a:spLocks noChangeShapeType="1"/>
            </p:cNvSpPr>
            <p:nvPr/>
          </p:nvSpPr>
          <p:spPr bwMode="auto">
            <a:xfrm>
              <a:off x="4416" y="235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4608" y="322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0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" name="Text Box 57"/>
            <p:cNvSpPr txBox="1">
              <a:spLocks noChangeArrowheads="1"/>
            </p:cNvSpPr>
            <p:nvPr/>
          </p:nvSpPr>
          <p:spPr bwMode="auto">
            <a:xfrm>
              <a:off x="3369" y="3199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-6</a:t>
              </a:r>
              <a:endParaRPr lang="en-US" altLang="zh-CN" sz="20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" name="Text Box 58"/>
            <p:cNvSpPr txBox="1">
              <a:spLocks noChangeArrowheads="1"/>
            </p:cNvSpPr>
            <p:nvPr/>
          </p:nvSpPr>
          <p:spPr bwMode="auto">
            <a:xfrm>
              <a:off x="3975" y="3208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-2</a:t>
              </a:r>
              <a:endParaRPr lang="en-US" altLang="zh-CN" sz="20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" name="Text Box 59"/>
            <p:cNvSpPr txBox="1">
              <a:spLocks noChangeArrowheads="1"/>
            </p:cNvSpPr>
            <p:nvPr/>
          </p:nvSpPr>
          <p:spPr bwMode="auto">
            <a:xfrm>
              <a:off x="3687" y="3208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-4</a:t>
              </a:r>
              <a:endParaRPr lang="en-US" altLang="zh-CN" sz="20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Line 60"/>
            <p:cNvSpPr>
              <a:spLocks noChangeShapeType="1"/>
            </p:cNvSpPr>
            <p:nvPr/>
          </p:nvSpPr>
          <p:spPr bwMode="auto">
            <a:xfrm>
              <a:off x="4416" y="336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>
              <a:off x="4416" y="350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Text Box 62"/>
            <p:cNvSpPr txBox="1">
              <a:spLocks noChangeArrowheads="1"/>
            </p:cNvSpPr>
            <p:nvPr/>
          </p:nvSpPr>
          <p:spPr bwMode="auto">
            <a:xfrm>
              <a:off x="4242" y="221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0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" name="Text Box 63"/>
            <p:cNvSpPr txBox="1">
              <a:spLocks noChangeArrowheads="1"/>
            </p:cNvSpPr>
            <p:nvPr/>
          </p:nvSpPr>
          <p:spPr bwMode="auto">
            <a:xfrm>
              <a:off x="4238" y="251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0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" name="Text Box 64"/>
            <p:cNvSpPr txBox="1">
              <a:spLocks noChangeArrowheads="1"/>
            </p:cNvSpPr>
            <p:nvPr/>
          </p:nvSpPr>
          <p:spPr bwMode="auto">
            <a:xfrm>
              <a:off x="4242" y="279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0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" name="Line 65"/>
            <p:cNvSpPr>
              <a:spLocks noChangeShapeType="1"/>
            </p:cNvSpPr>
            <p:nvPr/>
          </p:nvSpPr>
          <p:spPr bwMode="auto">
            <a:xfrm>
              <a:off x="4416" y="27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66"/>
            <p:cNvSpPr>
              <a:spLocks noChangeShapeType="1"/>
            </p:cNvSpPr>
            <p:nvPr/>
          </p:nvSpPr>
          <p:spPr bwMode="auto">
            <a:xfrm>
              <a:off x="4416" y="24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Line 67"/>
            <p:cNvSpPr>
              <a:spLocks noChangeShapeType="1"/>
            </p:cNvSpPr>
            <p:nvPr/>
          </p:nvSpPr>
          <p:spPr bwMode="auto">
            <a:xfrm>
              <a:off x="4848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Line 68"/>
            <p:cNvSpPr>
              <a:spLocks noChangeShapeType="1"/>
            </p:cNvSpPr>
            <p:nvPr/>
          </p:nvSpPr>
          <p:spPr bwMode="auto">
            <a:xfrm>
              <a:off x="4992" y="31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Text Box 69"/>
            <p:cNvSpPr txBox="1">
              <a:spLocks noChangeArrowheads="1"/>
            </p:cNvSpPr>
            <p:nvPr/>
          </p:nvSpPr>
          <p:spPr bwMode="auto">
            <a:xfrm>
              <a:off x="4896" y="323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0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7" name="Line 70"/>
          <p:cNvSpPr>
            <a:spLocks noChangeShapeType="1"/>
          </p:cNvSpPr>
          <p:nvPr/>
        </p:nvSpPr>
        <p:spPr bwMode="auto">
          <a:xfrm>
            <a:off x="10108722" y="2744878"/>
            <a:ext cx="0" cy="2971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" name="Line 71"/>
          <p:cNvSpPr>
            <a:spLocks noChangeShapeType="1"/>
          </p:cNvSpPr>
          <p:nvPr/>
        </p:nvSpPr>
        <p:spPr bwMode="auto">
          <a:xfrm flipH="1" flipV="1">
            <a:off x="8356122" y="3735478"/>
            <a:ext cx="1905000" cy="1905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" name="Line 72"/>
          <p:cNvSpPr>
            <a:spLocks noChangeShapeType="1"/>
          </p:cNvSpPr>
          <p:nvPr/>
        </p:nvSpPr>
        <p:spPr bwMode="auto">
          <a:xfrm flipV="1">
            <a:off x="8065610" y="2697253"/>
            <a:ext cx="2362200" cy="2362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" name="Text Box 73"/>
          <p:cNvSpPr txBox="1">
            <a:spLocks noChangeArrowheads="1"/>
          </p:cNvSpPr>
          <p:nvPr/>
        </p:nvSpPr>
        <p:spPr bwMode="auto">
          <a:xfrm>
            <a:off x="9670198" y="5614329"/>
            <a:ext cx="8018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x </a:t>
            </a:r>
            <a:r>
              <a:rPr lang="en-US" altLang="zh-CN" sz="2400" dirty="0">
                <a:solidFill>
                  <a:srgbClr val="000099"/>
                </a:solidFill>
                <a:latin typeface="Times New Roman" panose="02020603050405020304" pitchFamily="18" charset="0"/>
              </a:rPr>
              <a:t>= 3</a:t>
            </a:r>
            <a:endParaRPr lang="en-US" altLang="zh-CN" sz="24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 Box 74"/>
          <p:cNvSpPr txBox="1">
            <a:spLocks noChangeArrowheads="1"/>
          </p:cNvSpPr>
          <p:nvPr/>
        </p:nvSpPr>
        <p:spPr bwMode="auto">
          <a:xfrm>
            <a:off x="10256360" y="2211478"/>
            <a:ext cx="1778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x </a:t>
            </a:r>
            <a:r>
              <a:rPr lang="en-US" altLang="zh-CN" sz="2400" dirty="0">
                <a:solidFill>
                  <a:srgbClr val="000099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zh-CN" sz="24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y </a:t>
            </a:r>
            <a:r>
              <a:rPr lang="en-US" altLang="zh-CN" sz="2400" dirty="0">
                <a:solidFill>
                  <a:srgbClr val="000099"/>
                </a:solidFill>
                <a:latin typeface="Times New Roman" panose="02020603050405020304" pitchFamily="18" charset="0"/>
              </a:rPr>
              <a:t>+ 5 = 0</a:t>
            </a:r>
            <a:endParaRPr lang="en-US" altLang="zh-CN" sz="24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75"/>
          <p:cNvSpPr txBox="1">
            <a:spLocks noChangeArrowheads="1"/>
          </p:cNvSpPr>
          <p:nvPr/>
        </p:nvSpPr>
        <p:spPr bwMode="auto">
          <a:xfrm>
            <a:off x="7767160" y="3354478"/>
            <a:ext cx="12650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x </a:t>
            </a:r>
            <a:r>
              <a:rPr lang="en-US" altLang="zh-CN" sz="2400" dirty="0">
                <a:solidFill>
                  <a:srgbClr val="000099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24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y </a:t>
            </a:r>
            <a:r>
              <a:rPr lang="en-US" altLang="zh-CN" sz="2400" dirty="0">
                <a:solidFill>
                  <a:srgbClr val="000099"/>
                </a:solidFill>
                <a:latin typeface="Times New Roman" panose="02020603050405020304" pitchFamily="18" charset="0"/>
              </a:rPr>
              <a:t>= 0</a:t>
            </a:r>
            <a:endParaRPr lang="en-US" altLang="zh-CN" sz="24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Text Box 76"/>
          <p:cNvSpPr txBox="1">
            <a:spLocks noChangeArrowheads="1"/>
          </p:cNvSpPr>
          <p:nvPr/>
        </p:nvSpPr>
        <p:spPr bwMode="auto">
          <a:xfrm>
            <a:off x="10565922" y="4649878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i="1">
                <a:solidFill>
                  <a:srgbClr val="000099"/>
                </a:solidFill>
                <a:latin typeface="Times New Roman" panose="02020603050405020304" pitchFamily="18" charset="0"/>
              </a:rPr>
              <a:t>x</a:t>
            </a:r>
            <a:endParaRPr lang="en-US" altLang="zh-CN" sz="2800" i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63046" y="89022"/>
            <a:ext cx="2486025" cy="2028825"/>
          </a:xfrm>
          <a:prstGeom prst="rect">
            <a:avLst/>
          </a:prstGeom>
        </p:spPr>
      </p:pic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359045" y="2332921"/>
            <a:ext cx="499418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solidFill>
                  <a:srgbClr val="000099"/>
                </a:solidFill>
                <a:latin typeface="+mn-ea"/>
                <a:ea typeface="+mn-ea"/>
              </a:rPr>
              <a:t>（</a:t>
            </a:r>
            <a:r>
              <a:rPr kumimoji="1" lang="en-US" altLang="zh-CN" sz="2800" b="1" dirty="0">
                <a:solidFill>
                  <a:srgbClr val="000099"/>
                </a:solidFill>
                <a:latin typeface="+mn-ea"/>
                <a:ea typeface="+mn-ea"/>
              </a:rPr>
              <a:t>2</a:t>
            </a:r>
            <a:r>
              <a:rPr kumimoji="1" lang="zh-CN" altLang="en-US" sz="2800" b="1" dirty="0">
                <a:solidFill>
                  <a:srgbClr val="000099"/>
                </a:solidFill>
                <a:latin typeface="+mn-ea"/>
                <a:ea typeface="+mn-ea"/>
              </a:rPr>
              <a:t>）求出这个区域的面积？</a:t>
            </a:r>
            <a:endParaRPr kumimoji="1" lang="zh-CN" altLang="en-US" sz="2800" b="1" dirty="0">
              <a:solidFill>
                <a:srgbClr val="000099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87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</a:rPr>
              <a:t>题型</a:t>
            </a:r>
            <a:r>
              <a:rPr lang="en-US" altLang="zh-C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</a:rPr>
              <a:t>——</a:t>
            </a:r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根据区域写出不等式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99"/>
              </a:solidFill>
              <a:effectLst/>
            </a:endParaRPr>
          </a:p>
        </p:txBody>
      </p:sp>
      <p:grpSp>
        <p:nvGrpSpPr>
          <p:cNvPr id="4" name="Group 2"/>
          <p:cNvGrpSpPr/>
          <p:nvPr/>
        </p:nvGrpSpPr>
        <p:grpSpPr bwMode="auto">
          <a:xfrm>
            <a:off x="1904075" y="1590706"/>
            <a:ext cx="3097213" cy="2808288"/>
            <a:chOff x="158" y="1570"/>
            <a:chExt cx="1951" cy="1769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 rot="-317511">
              <a:off x="234" y="1584"/>
              <a:ext cx="1588" cy="1543"/>
            </a:xfrm>
            <a:prstGeom prst="rtTriangle">
              <a:avLst/>
            </a:prstGeom>
            <a:solidFill>
              <a:srgbClr val="00FF00">
                <a:alpha val="5882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zh-CN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58" y="2659"/>
              <a:ext cx="19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1020" y="1570"/>
              <a:ext cx="1" cy="1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 flipV="1">
              <a:off x="249" y="1706"/>
              <a:ext cx="1588" cy="131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841" y="2661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i="1">
                  <a:latin typeface="Times New Roman" panose="02020603050405020304" pitchFamily="18" charset="0"/>
                </a:rPr>
                <a:t>x</a:t>
              </a:r>
              <a:endParaRPr lang="en-US" altLang="zh-CN" sz="2000" i="1"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847" y="1618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i="1">
                  <a:latin typeface="Times New Roman" panose="02020603050405020304" pitchFamily="18" charset="0"/>
                </a:rPr>
                <a:t>y</a:t>
              </a:r>
              <a:endParaRPr lang="en-US" altLang="zh-CN" sz="2000" i="1">
                <a:latin typeface="Times New Roman" panose="02020603050405020304" pitchFamily="18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383" y="2614"/>
              <a:ext cx="0" cy="45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020" y="2341"/>
              <a:ext cx="0" cy="0"/>
            </a:xfrm>
            <a:prstGeom prst="line">
              <a:avLst/>
            </a:prstGeom>
            <a:noFill/>
            <a:ln w="28575" cap="rnd">
              <a:solidFill>
                <a:srgbClr val="99CC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2296"/>
              <a:ext cx="0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020" y="2341"/>
              <a:ext cx="4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87" y="243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99CCFF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1</a:t>
              </a:r>
              <a:endParaRPr lang="en-US" altLang="zh-CN" sz="1800">
                <a:latin typeface="Times New Roman" panose="02020603050405020304" pitchFamily="18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020" y="216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99CCFF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1</a:t>
              </a:r>
              <a:endParaRPr lang="en-US" altLang="zh-CN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245513" y="320043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400" i="1">
                <a:latin typeface="Times New Roman" panose="02020603050405020304" pitchFamily="18" charset="0"/>
              </a:rPr>
              <a:t>o</a:t>
            </a:r>
            <a:endParaRPr lang="en-US" altLang="zh-CN" sz="2400" i="1">
              <a:latin typeface="Times New Roman" panose="02020603050405020304" pitchFamily="18" charset="0"/>
            </a:endParaRPr>
          </a:p>
        </p:txBody>
      </p:sp>
      <p:grpSp>
        <p:nvGrpSpPr>
          <p:cNvPr id="18" name="Group 16"/>
          <p:cNvGrpSpPr/>
          <p:nvPr/>
        </p:nvGrpSpPr>
        <p:grpSpPr bwMode="auto">
          <a:xfrm>
            <a:off x="6523700" y="1590706"/>
            <a:ext cx="4056063" cy="2849563"/>
            <a:chOff x="2608" y="876"/>
            <a:chExt cx="2555" cy="1795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 rot="7065541">
              <a:off x="2781" y="1175"/>
              <a:ext cx="1622" cy="1369"/>
            </a:xfrm>
            <a:prstGeom prst="rtTriangle">
              <a:avLst/>
            </a:prstGeom>
            <a:solidFill>
              <a:srgbClr val="FF00FF">
                <a:alpha val="3882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zh-CN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212" y="1965"/>
              <a:ext cx="19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4074" y="876"/>
              <a:ext cx="1" cy="1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2608" y="1434"/>
              <a:ext cx="1996" cy="81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895" y="1967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i="1">
                  <a:latin typeface="Times New Roman" panose="02020603050405020304" pitchFamily="18" charset="0"/>
                </a:rPr>
                <a:t>x</a:t>
              </a:r>
              <a:endParaRPr lang="en-US" altLang="zh-CN" sz="2000" i="1">
                <a:latin typeface="Times New Roman" panose="02020603050405020304" pitchFamily="18" charset="0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901" y="924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i="1">
                  <a:latin typeface="Times New Roman" panose="02020603050405020304" pitchFamily="18" charset="0"/>
                </a:rPr>
                <a:t>y</a:t>
              </a:r>
              <a:endParaRPr lang="en-US" altLang="zh-CN" sz="2000" i="1">
                <a:latin typeface="Times New Roman" panose="02020603050405020304" pitchFamily="18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334" y="1933"/>
              <a:ext cx="0" cy="45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4074" y="1647"/>
              <a:ext cx="0" cy="0"/>
            </a:xfrm>
            <a:prstGeom prst="line">
              <a:avLst/>
            </a:prstGeom>
            <a:noFill/>
            <a:ln w="28575" cap="rnd">
              <a:solidFill>
                <a:srgbClr val="99CC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074" y="1602"/>
              <a:ext cx="0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4059" y="1661"/>
              <a:ext cx="4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3268" y="1980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99CCFF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-2</a:t>
              </a:r>
              <a:endParaRPr lang="en-US" altLang="zh-CN" sz="1800">
                <a:latin typeface="Times New Roman" panose="02020603050405020304" pitchFamily="18" charset="0"/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4105" y="16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99CCFF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1</a:t>
              </a:r>
              <a:endParaRPr lang="en-US" altLang="zh-CN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8566813" y="320043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400" i="1">
                <a:latin typeface="Times New Roman" panose="02020603050405020304" pitchFamily="18" charset="0"/>
              </a:rPr>
              <a:t>o</a:t>
            </a:r>
            <a:endParaRPr lang="en-US" altLang="zh-CN" sz="2400" i="1">
              <a:latin typeface="Times New Roman" panose="02020603050405020304" pitchFamily="18" charset="0"/>
            </a:endParaRP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48538" y="4475194"/>
            <a:ext cx="2343150" cy="57150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675" y="4473607"/>
            <a:ext cx="25146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3.3.2  </a:t>
            </a:r>
            <a:r>
              <a:rPr lang="zh-CN" altLang="en-US" dirty="0"/>
              <a:t>简单的</a:t>
            </a:r>
            <a:r>
              <a:rPr lang="zh-CN" altLang="en-US" dirty="0">
                <a:solidFill>
                  <a:srgbClr val="C00000"/>
                </a:solidFill>
              </a:rPr>
              <a:t>线性规划</a:t>
            </a:r>
            <a:r>
              <a:rPr lang="zh-CN" altLang="en-US" dirty="0"/>
              <a:t>问题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altLang="zh-CN" sz="3200" dirty="0"/>
              <a:t>4.28    TJUYZT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197721" y="225483"/>
            <a:ext cx="2252662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例题探究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grpSp>
        <p:nvGrpSpPr>
          <p:cNvPr id="51" name="Group 7"/>
          <p:cNvGrpSpPr/>
          <p:nvPr/>
        </p:nvGrpSpPr>
        <p:grpSpPr bwMode="auto">
          <a:xfrm>
            <a:off x="7099300" y="1529712"/>
            <a:ext cx="5092700" cy="4405313"/>
            <a:chOff x="2477" y="1425"/>
            <a:chExt cx="3208" cy="2775"/>
          </a:xfrm>
        </p:grpSpPr>
        <p:sp>
          <p:nvSpPr>
            <p:cNvPr id="52" name="AutoShape 8"/>
            <p:cNvSpPr>
              <a:spLocks noChangeAspect="1" noChangeArrowheads="1"/>
            </p:cNvSpPr>
            <p:nvPr/>
          </p:nvSpPr>
          <p:spPr bwMode="auto">
            <a:xfrm>
              <a:off x="3008" y="2859"/>
              <a:ext cx="1900" cy="950"/>
            </a:xfrm>
            <a:prstGeom prst="rtTriangl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2477" y="2575"/>
              <a:ext cx="283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2667" y="3816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 flipV="1">
              <a:off x="3009" y="1560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348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396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>
              <a:off x="444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15"/>
            <p:cNvSpPr>
              <a:spLocks noChangeShapeType="1"/>
            </p:cNvSpPr>
            <p:nvPr/>
          </p:nvSpPr>
          <p:spPr bwMode="auto">
            <a:xfrm>
              <a:off x="492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>
              <a:off x="3009" y="333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3009" y="285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>
              <a:off x="3009" y="237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Text Box 19"/>
            <p:cNvSpPr txBox="1">
              <a:spLocks noChangeArrowheads="1"/>
            </p:cNvSpPr>
            <p:nvPr/>
          </p:nvSpPr>
          <p:spPr bwMode="auto">
            <a:xfrm>
              <a:off x="5457" y="35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x</a:t>
              </a:r>
              <a:endParaRPr lang="en-US" altLang="zh-CN" i="1"/>
            </a:p>
          </p:txBody>
        </p:sp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2769" y="1425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y</a:t>
              </a:r>
              <a:endParaRPr lang="en-US" altLang="zh-CN" i="1"/>
            </a:p>
          </p:txBody>
        </p:sp>
        <p:sp>
          <p:nvSpPr>
            <p:cNvPr id="65" name="Text Box 21"/>
            <p:cNvSpPr txBox="1">
              <a:spLocks noChangeArrowheads="1"/>
            </p:cNvSpPr>
            <p:nvPr/>
          </p:nvSpPr>
          <p:spPr bwMode="auto">
            <a:xfrm>
              <a:off x="2769" y="3773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/>
                <a:t>O</a:t>
              </a:r>
              <a:endParaRPr lang="en-US" altLang="zh-CN" sz="2400" i="1"/>
            </a:p>
          </p:txBody>
        </p:sp>
        <p:sp>
          <p:nvSpPr>
            <p:cNvPr id="66" name="Text Box 22"/>
            <p:cNvSpPr txBox="1">
              <a:spLocks noChangeArrowheads="1"/>
            </p:cNvSpPr>
            <p:nvPr/>
          </p:nvSpPr>
          <p:spPr bwMode="auto">
            <a:xfrm>
              <a:off x="337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67" name="Text Box 23"/>
            <p:cNvSpPr txBox="1">
              <a:spLocks noChangeArrowheads="1"/>
            </p:cNvSpPr>
            <p:nvPr/>
          </p:nvSpPr>
          <p:spPr bwMode="auto">
            <a:xfrm>
              <a:off x="385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  <a:endParaRPr lang="en-US" altLang="zh-CN" sz="2400"/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43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3</a:t>
              </a:r>
              <a:endParaRPr lang="en-US" altLang="zh-CN" sz="2400"/>
            </a:p>
          </p:txBody>
        </p:sp>
        <p:sp>
          <p:nvSpPr>
            <p:cNvPr id="69" name="Text Box 25"/>
            <p:cNvSpPr txBox="1">
              <a:spLocks noChangeArrowheads="1"/>
            </p:cNvSpPr>
            <p:nvPr/>
          </p:nvSpPr>
          <p:spPr bwMode="auto">
            <a:xfrm>
              <a:off x="48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4</a:t>
              </a:r>
              <a:endParaRPr lang="en-US" altLang="zh-CN" sz="2400"/>
            </a:p>
          </p:txBody>
        </p:sp>
        <p:sp>
          <p:nvSpPr>
            <p:cNvPr id="70" name="Text Box 26"/>
            <p:cNvSpPr txBox="1">
              <a:spLocks noChangeArrowheads="1"/>
            </p:cNvSpPr>
            <p:nvPr/>
          </p:nvSpPr>
          <p:spPr bwMode="auto">
            <a:xfrm>
              <a:off x="2817" y="319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71" name="Text Box 27"/>
            <p:cNvSpPr txBox="1">
              <a:spLocks noChangeArrowheads="1"/>
            </p:cNvSpPr>
            <p:nvPr/>
          </p:nvSpPr>
          <p:spPr bwMode="auto">
            <a:xfrm>
              <a:off x="2817" y="27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  <a:endParaRPr lang="en-US" altLang="zh-CN" sz="2400"/>
            </a:p>
          </p:txBody>
        </p:sp>
        <p:sp>
          <p:nvSpPr>
            <p:cNvPr id="72" name="Text Box 28"/>
            <p:cNvSpPr txBox="1">
              <a:spLocks noChangeArrowheads="1"/>
            </p:cNvSpPr>
            <p:nvPr/>
          </p:nvSpPr>
          <p:spPr bwMode="auto">
            <a:xfrm>
              <a:off x="2797" y="22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 dirty="0"/>
                <a:t>3</a:t>
              </a:r>
              <a:endParaRPr lang="en-US" altLang="zh-CN" sz="2400" dirty="0"/>
            </a:p>
          </p:txBody>
        </p:sp>
        <p:sp>
          <p:nvSpPr>
            <p:cNvPr id="73" name="Line 29"/>
            <p:cNvSpPr>
              <a:spLocks noChangeShapeType="1"/>
            </p:cNvSpPr>
            <p:nvPr/>
          </p:nvSpPr>
          <p:spPr bwMode="auto">
            <a:xfrm>
              <a:off x="3009" y="18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Text Box 30"/>
            <p:cNvSpPr txBox="1">
              <a:spLocks noChangeArrowheads="1"/>
            </p:cNvSpPr>
            <p:nvPr/>
          </p:nvSpPr>
          <p:spPr bwMode="auto">
            <a:xfrm>
              <a:off x="2817" y="17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4</a:t>
              </a:r>
              <a:endParaRPr lang="en-US" altLang="zh-CN" sz="2400"/>
            </a:p>
          </p:txBody>
        </p:sp>
        <p:sp>
          <p:nvSpPr>
            <p:cNvPr id="75" name="Text Box 31"/>
            <p:cNvSpPr txBox="1">
              <a:spLocks noChangeArrowheads="1"/>
            </p:cNvSpPr>
            <p:nvPr/>
          </p:nvSpPr>
          <p:spPr bwMode="auto">
            <a:xfrm>
              <a:off x="4833" y="352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A</a:t>
              </a:r>
              <a:endParaRPr lang="en-US" altLang="zh-CN" i="1"/>
            </a:p>
          </p:txBody>
        </p: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2997" y="261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 dirty="0"/>
                <a:t>B</a:t>
              </a:r>
              <a:endParaRPr lang="en-US" altLang="zh-CN" i="1" dirty="0"/>
            </a:p>
          </p:txBody>
        </p:sp>
        <p:sp>
          <p:nvSpPr>
            <p:cNvPr id="77" name="Line 33"/>
            <p:cNvSpPr>
              <a:spLocks noChangeShapeType="1"/>
            </p:cNvSpPr>
            <p:nvPr/>
          </p:nvSpPr>
          <p:spPr bwMode="auto">
            <a:xfrm>
              <a:off x="540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Text Box 34"/>
            <p:cNvSpPr txBox="1">
              <a:spLocks noChangeArrowheads="1"/>
            </p:cNvSpPr>
            <p:nvPr/>
          </p:nvSpPr>
          <p:spPr bwMode="auto">
            <a:xfrm>
              <a:off x="5265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5</a:t>
              </a:r>
              <a:endParaRPr lang="en-US" altLang="zh-CN" sz="2400"/>
            </a:p>
          </p:txBody>
        </p:sp>
      </p:grpSp>
      <p:sp>
        <p:nvSpPr>
          <p:cNvPr id="79" name="Oval 35"/>
          <p:cNvSpPr>
            <a:spLocks noChangeArrowheads="1"/>
          </p:cNvSpPr>
          <p:nvPr/>
        </p:nvSpPr>
        <p:spPr bwMode="auto">
          <a:xfrm>
            <a:off x="7913687" y="3749037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0" name="Oval 36"/>
          <p:cNvSpPr>
            <a:spLocks noChangeArrowheads="1"/>
          </p:cNvSpPr>
          <p:nvPr/>
        </p:nvSpPr>
        <p:spPr bwMode="auto">
          <a:xfrm>
            <a:off x="9440862" y="5285737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81" name="Group 38"/>
          <p:cNvGrpSpPr/>
          <p:nvPr/>
        </p:nvGrpSpPr>
        <p:grpSpPr bwMode="auto">
          <a:xfrm>
            <a:off x="7248524" y="3071177"/>
            <a:ext cx="3521074" cy="3062289"/>
            <a:chOff x="2587" y="1985"/>
            <a:chExt cx="2218" cy="1929"/>
          </a:xfrm>
        </p:grpSpPr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3847" y="3584"/>
              <a:ext cx="95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/>
              <a:r>
                <a:rPr lang="en-US" altLang="zh-CN" i="1" dirty="0">
                  <a:solidFill>
                    <a:srgbClr val="CC0000"/>
                  </a:solidFill>
                </a:rPr>
                <a:t>x </a:t>
              </a:r>
              <a:r>
                <a:rPr lang="en-US" altLang="zh-CN" dirty="0">
                  <a:solidFill>
                    <a:srgbClr val="CC0000"/>
                  </a:solidFill>
                </a:rPr>
                <a:t>+ </a:t>
              </a:r>
              <a:r>
                <a:rPr lang="en-US" altLang="zh-CN" i="1" dirty="0">
                  <a:solidFill>
                    <a:srgbClr val="CC0000"/>
                  </a:solidFill>
                </a:rPr>
                <a:t>y </a:t>
              </a:r>
              <a:r>
                <a:rPr lang="en-US" altLang="zh-CN" dirty="0">
                  <a:solidFill>
                    <a:srgbClr val="CC0000"/>
                  </a:solidFill>
                </a:rPr>
                <a:t>= 2</a:t>
              </a:r>
              <a:endParaRPr lang="en-US" altLang="zh-CN" dirty="0">
                <a:solidFill>
                  <a:srgbClr val="CC0000"/>
                </a:solidFill>
              </a:endParaRPr>
            </a:p>
          </p:txBody>
        </p:sp>
        <p:sp>
          <p:nvSpPr>
            <p:cNvPr id="82" name="Line 39"/>
            <p:cNvSpPr>
              <a:spLocks noChangeShapeType="1"/>
            </p:cNvSpPr>
            <p:nvPr/>
          </p:nvSpPr>
          <p:spPr bwMode="auto">
            <a:xfrm flipH="1" flipV="1">
              <a:off x="2587" y="1985"/>
              <a:ext cx="1680" cy="16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4" name="Group 48"/>
          <p:cNvGrpSpPr/>
          <p:nvPr/>
        </p:nvGrpSpPr>
        <p:grpSpPr bwMode="auto">
          <a:xfrm>
            <a:off x="6992937" y="4390387"/>
            <a:ext cx="2286000" cy="2057400"/>
            <a:chOff x="2400" y="2928"/>
            <a:chExt cx="1440" cy="1296"/>
          </a:xfrm>
        </p:grpSpPr>
        <p:sp>
          <p:nvSpPr>
            <p:cNvPr id="85" name="Line 49"/>
            <p:cNvSpPr>
              <a:spLocks noChangeShapeType="1"/>
            </p:cNvSpPr>
            <p:nvPr/>
          </p:nvSpPr>
          <p:spPr bwMode="auto">
            <a:xfrm flipH="1" flipV="1">
              <a:off x="2400" y="2928"/>
              <a:ext cx="1056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Text Box 50"/>
            <p:cNvSpPr txBox="1">
              <a:spLocks noChangeArrowheads="1"/>
            </p:cNvSpPr>
            <p:nvPr/>
          </p:nvSpPr>
          <p:spPr bwMode="auto">
            <a:xfrm>
              <a:off x="2822" y="3897"/>
              <a:ext cx="10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zh-CN" i="1" dirty="0">
                  <a:solidFill>
                    <a:srgbClr val="CC0000"/>
                  </a:solidFill>
                  <a:ea typeface="宋体" panose="02010600030101010101" pitchFamily="2" charset="-122"/>
                </a:rPr>
                <a:t>x + y </a:t>
              </a:r>
              <a:r>
                <a:rPr lang="en-US" altLang="zh-CN" dirty="0">
                  <a:solidFill>
                    <a:srgbClr val="CC0000"/>
                  </a:solidFill>
                  <a:ea typeface="宋体" panose="02010600030101010101" pitchFamily="2" charset="-122"/>
                </a:rPr>
                <a:t>= 0</a:t>
              </a:r>
              <a:endParaRPr lang="en-US" altLang="zh-CN" dirty="0">
                <a:solidFill>
                  <a:srgbClr val="CC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87" name="Group 51"/>
          <p:cNvGrpSpPr/>
          <p:nvPr/>
        </p:nvGrpSpPr>
        <p:grpSpPr bwMode="auto">
          <a:xfrm>
            <a:off x="7754938" y="2080576"/>
            <a:ext cx="3929063" cy="3929064"/>
            <a:chOff x="2880" y="1473"/>
            <a:chExt cx="2475" cy="2475"/>
          </a:xfrm>
        </p:grpSpPr>
        <p:sp>
          <p:nvSpPr>
            <p:cNvPr id="88" name="Line 52"/>
            <p:cNvSpPr>
              <a:spLocks noChangeShapeType="1"/>
            </p:cNvSpPr>
            <p:nvPr/>
          </p:nvSpPr>
          <p:spPr bwMode="auto">
            <a:xfrm flipH="1" flipV="1">
              <a:off x="2880" y="1473"/>
              <a:ext cx="2475" cy="24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Text Box 53"/>
            <p:cNvSpPr txBox="1">
              <a:spLocks noChangeArrowheads="1"/>
            </p:cNvSpPr>
            <p:nvPr/>
          </p:nvSpPr>
          <p:spPr bwMode="auto">
            <a:xfrm>
              <a:off x="3392" y="1635"/>
              <a:ext cx="10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zh-CN" i="1" dirty="0">
                  <a:solidFill>
                    <a:srgbClr val="CC0000"/>
                  </a:solidFill>
                  <a:ea typeface="宋体" panose="02010600030101010101" pitchFamily="2" charset="-122"/>
                </a:rPr>
                <a:t>x + y </a:t>
              </a:r>
              <a:r>
                <a:rPr lang="en-US" altLang="zh-CN" dirty="0">
                  <a:solidFill>
                    <a:srgbClr val="CC0000"/>
                  </a:solidFill>
                  <a:ea typeface="宋体" panose="02010600030101010101" pitchFamily="2" charset="-122"/>
                </a:rPr>
                <a:t>= 4</a:t>
              </a:r>
              <a:endParaRPr lang="en-US" altLang="zh-CN" dirty="0">
                <a:solidFill>
                  <a:srgbClr val="CC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90" name="Text Box 44"/>
          <p:cNvSpPr txBox="1">
            <a:spLocks noChangeArrowheads="1"/>
          </p:cNvSpPr>
          <p:nvPr/>
        </p:nvSpPr>
        <p:spPr bwMode="auto">
          <a:xfrm>
            <a:off x="97161" y="914235"/>
            <a:ext cx="7743925" cy="130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rgbClr val="C00000"/>
                </a:solidFill>
                <a:latin typeface="+mn-ea"/>
                <a:ea typeface="+mn-ea"/>
              </a:rPr>
              <a:t>提问：</a:t>
            </a:r>
            <a:r>
              <a:rPr lang="zh-CN" altLang="en-US" dirty="0">
                <a:latin typeface="+mn-ea"/>
                <a:ea typeface="+mn-ea"/>
              </a:rPr>
              <a:t>若点</a:t>
            </a:r>
            <a:r>
              <a:rPr lang="en-US" altLang="zh-CN" dirty="0">
                <a:latin typeface="+mn-ea"/>
                <a:ea typeface="+mn-ea"/>
              </a:rPr>
              <a:t>( x</a:t>
            </a:r>
            <a:r>
              <a:rPr lang="zh-CN" altLang="en-US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+mn-ea"/>
                <a:ea typeface="+mn-ea"/>
              </a:rPr>
              <a:t>y )</a:t>
            </a:r>
            <a:r>
              <a:rPr lang="zh-CN" altLang="en-US" dirty="0">
                <a:latin typeface="+mn-ea"/>
                <a:ea typeface="+mn-ea"/>
              </a:rPr>
              <a:t>在该区域内，设 </a:t>
            </a:r>
            <a:r>
              <a:rPr lang="en-US" altLang="zh-CN" dirty="0">
                <a:latin typeface="+mn-ea"/>
                <a:ea typeface="+mn-ea"/>
              </a:rPr>
              <a:t>z = x + y</a:t>
            </a:r>
            <a:r>
              <a:rPr lang="zh-CN" altLang="en-US" dirty="0">
                <a:latin typeface="+mn-ea"/>
                <a:ea typeface="+mn-ea"/>
              </a:rPr>
              <a:t>，问 </a:t>
            </a:r>
            <a:r>
              <a:rPr lang="en-US" altLang="zh-CN" dirty="0">
                <a:latin typeface="+mn-ea"/>
                <a:ea typeface="+mn-ea"/>
              </a:rPr>
              <a:t>z </a:t>
            </a:r>
            <a:r>
              <a:rPr lang="zh-CN" altLang="en-US" dirty="0">
                <a:latin typeface="+mn-ea"/>
                <a:ea typeface="+mn-ea"/>
              </a:rPr>
              <a:t>是否存在最小值和最大值？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91" name="Text Box 45"/>
          <p:cNvSpPr txBox="1">
            <a:spLocks noChangeArrowheads="1"/>
          </p:cNvSpPr>
          <p:nvPr/>
        </p:nvSpPr>
        <p:spPr bwMode="auto">
          <a:xfrm>
            <a:off x="97162" y="2344938"/>
            <a:ext cx="15589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rgbClr val="000099"/>
                </a:solidFill>
                <a:latin typeface="+mn-ea"/>
                <a:ea typeface="+mn-ea"/>
              </a:rPr>
              <a:t>分析</a:t>
            </a:r>
            <a:r>
              <a:rPr lang="zh-CN" altLang="en-US" dirty="0">
                <a:solidFill>
                  <a:srgbClr val="000099"/>
                </a:solidFill>
                <a:latin typeface="+mn-ea"/>
                <a:ea typeface="+mn-ea"/>
                <a:sym typeface="Wingdings" panose="05000000000000000000" pitchFamily="2" charset="2"/>
              </a:rPr>
              <a:t>：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94" name="Text Box 45"/>
          <p:cNvSpPr txBox="1">
            <a:spLocks noChangeArrowheads="1"/>
          </p:cNvSpPr>
          <p:nvPr/>
        </p:nvSpPr>
        <p:spPr bwMode="auto">
          <a:xfrm>
            <a:off x="413476" y="3172853"/>
            <a:ext cx="44019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(1) </a:t>
            </a:r>
            <a:r>
              <a:rPr lang="zh-CN" altLang="en-US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若 </a:t>
            </a:r>
            <a:r>
              <a:rPr lang="en-US" altLang="zh-CN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z = 0</a:t>
            </a:r>
            <a:r>
              <a:rPr lang="zh-CN" altLang="en-US" dirty="0">
                <a:latin typeface="+mn-ea"/>
                <a:ea typeface="+mn-ea"/>
              </a:rPr>
              <a:t> ，并画直线 </a:t>
            </a:r>
            <a:r>
              <a:rPr lang="en-US" altLang="zh-CN" dirty="0">
                <a:latin typeface="+mn-ea"/>
                <a:ea typeface="+mn-ea"/>
              </a:rPr>
              <a:t>l</a:t>
            </a:r>
            <a:r>
              <a:rPr lang="en-US" altLang="zh-CN" baseline="-25000" dirty="0">
                <a:latin typeface="+mn-ea"/>
                <a:ea typeface="+mn-ea"/>
              </a:rPr>
              <a:t>0 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95" name="Text Box 45"/>
          <p:cNvSpPr txBox="1">
            <a:spLocks noChangeArrowheads="1"/>
          </p:cNvSpPr>
          <p:nvPr/>
        </p:nvSpPr>
        <p:spPr bwMode="auto">
          <a:xfrm>
            <a:off x="413476" y="3868139"/>
            <a:ext cx="44019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(2) </a:t>
            </a:r>
            <a:r>
              <a:rPr lang="zh-CN" altLang="en-US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若 </a:t>
            </a:r>
            <a:r>
              <a:rPr lang="en-US" altLang="zh-CN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z = 2</a:t>
            </a:r>
            <a:r>
              <a:rPr lang="zh-CN" altLang="en-US" dirty="0">
                <a:latin typeface="+mn-ea"/>
                <a:ea typeface="+mn-ea"/>
              </a:rPr>
              <a:t> ，并画直线 </a:t>
            </a:r>
            <a:r>
              <a:rPr lang="en-US" altLang="zh-CN" dirty="0">
                <a:latin typeface="+mn-ea"/>
                <a:ea typeface="+mn-ea"/>
              </a:rPr>
              <a:t>l</a:t>
            </a:r>
            <a:r>
              <a:rPr lang="en-US" altLang="zh-CN" baseline="-25000" dirty="0">
                <a:latin typeface="+mn-ea"/>
                <a:ea typeface="+mn-ea"/>
              </a:rPr>
              <a:t>1 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96" name="Text Box 45"/>
          <p:cNvSpPr txBox="1">
            <a:spLocks noChangeArrowheads="1"/>
          </p:cNvSpPr>
          <p:nvPr/>
        </p:nvSpPr>
        <p:spPr bwMode="auto">
          <a:xfrm>
            <a:off x="409433" y="4563425"/>
            <a:ext cx="44019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(3) </a:t>
            </a:r>
            <a:r>
              <a:rPr lang="zh-CN" altLang="en-US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若 </a:t>
            </a:r>
            <a:r>
              <a:rPr lang="en-US" altLang="zh-CN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z = 4</a:t>
            </a:r>
            <a:r>
              <a:rPr lang="zh-CN" altLang="en-US" dirty="0">
                <a:latin typeface="+mn-ea"/>
                <a:ea typeface="+mn-ea"/>
              </a:rPr>
              <a:t> ，并画直线 </a:t>
            </a:r>
            <a:r>
              <a:rPr lang="en-US" altLang="zh-CN" dirty="0">
                <a:latin typeface="+mn-ea"/>
                <a:ea typeface="+mn-ea"/>
              </a:rPr>
              <a:t>l</a:t>
            </a:r>
            <a:r>
              <a:rPr lang="en-US" altLang="zh-CN" baseline="-25000" dirty="0">
                <a:latin typeface="+mn-ea"/>
                <a:ea typeface="+mn-ea"/>
              </a:rPr>
              <a:t>2 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97" name="Text Box 50"/>
          <p:cNvSpPr txBox="1">
            <a:spLocks noChangeArrowheads="1"/>
          </p:cNvSpPr>
          <p:nvPr/>
        </p:nvSpPr>
        <p:spPr bwMode="auto">
          <a:xfrm>
            <a:off x="5020125" y="3097678"/>
            <a:ext cx="161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i="1" dirty="0">
                <a:solidFill>
                  <a:srgbClr val="CC0000"/>
                </a:solidFill>
                <a:ea typeface="宋体" panose="02010600030101010101" pitchFamily="2" charset="-122"/>
              </a:rPr>
              <a:t> x + y </a:t>
            </a:r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= 0</a:t>
            </a:r>
            <a:endParaRPr lang="en-US" altLang="zh-CN" dirty="0">
              <a:solidFill>
                <a:srgbClr val="CC0000"/>
              </a:solidFill>
              <a:ea typeface="宋体" panose="02010600030101010101" pitchFamily="2" charset="-122"/>
            </a:endParaRPr>
          </a:p>
        </p:txBody>
      </p:sp>
      <p:sp>
        <p:nvSpPr>
          <p:cNvPr id="98" name="Text Box 50"/>
          <p:cNvSpPr txBox="1">
            <a:spLocks noChangeArrowheads="1"/>
          </p:cNvSpPr>
          <p:nvPr/>
        </p:nvSpPr>
        <p:spPr bwMode="auto">
          <a:xfrm>
            <a:off x="5039175" y="3831694"/>
            <a:ext cx="161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i="1" dirty="0">
                <a:solidFill>
                  <a:srgbClr val="CC0000"/>
                </a:solidFill>
                <a:ea typeface="宋体" panose="02010600030101010101" pitchFamily="2" charset="-122"/>
              </a:rPr>
              <a:t> x + y </a:t>
            </a:r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= 2</a:t>
            </a:r>
            <a:endParaRPr lang="en-US" altLang="zh-CN" dirty="0">
              <a:solidFill>
                <a:srgbClr val="CC0000"/>
              </a:solidFill>
              <a:ea typeface="宋体" panose="02010600030101010101" pitchFamily="2" charset="-122"/>
            </a:endParaRPr>
          </a:p>
        </p:txBody>
      </p:sp>
      <p:sp>
        <p:nvSpPr>
          <p:cNvPr id="99" name="Text Box 50"/>
          <p:cNvSpPr txBox="1">
            <a:spLocks noChangeArrowheads="1"/>
          </p:cNvSpPr>
          <p:nvPr/>
        </p:nvSpPr>
        <p:spPr bwMode="auto">
          <a:xfrm>
            <a:off x="5053463" y="4565709"/>
            <a:ext cx="161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i="1" dirty="0">
                <a:solidFill>
                  <a:srgbClr val="CC0000"/>
                </a:solidFill>
                <a:ea typeface="宋体" panose="02010600030101010101" pitchFamily="2" charset="-122"/>
              </a:rPr>
              <a:t> x + y </a:t>
            </a:r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= 4</a:t>
            </a:r>
            <a:endParaRPr lang="en-US" altLang="zh-CN" dirty="0">
              <a:solidFill>
                <a:srgbClr val="CC0000"/>
              </a:solidFill>
              <a:ea typeface="宋体" panose="02010600030101010101" pitchFamily="2" charset="-122"/>
            </a:endParaRPr>
          </a:p>
        </p:txBody>
      </p:sp>
      <p:sp>
        <p:nvSpPr>
          <p:cNvPr id="101" name="Text Box 45"/>
          <p:cNvSpPr txBox="1">
            <a:spLocks noChangeArrowheads="1"/>
          </p:cNvSpPr>
          <p:nvPr/>
        </p:nvSpPr>
        <p:spPr bwMode="auto">
          <a:xfrm>
            <a:off x="409433" y="5183205"/>
            <a:ext cx="44019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(4) </a:t>
            </a:r>
            <a:r>
              <a:rPr lang="zh-CN" altLang="en-US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若 </a:t>
            </a:r>
            <a:r>
              <a:rPr lang="en-US" altLang="zh-CN" dirty="0">
                <a:solidFill>
                  <a:srgbClr val="CC0000"/>
                </a:solidFill>
                <a:latin typeface="+mn-ea"/>
                <a:ea typeface="+mn-ea"/>
                <a:sym typeface="Wingdings" panose="05000000000000000000" pitchFamily="2" charset="2"/>
              </a:rPr>
              <a:t>z = 5</a:t>
            </a:r>
            <a:r>
              <a:rPr lang="zh-CN" altLang="en-US" dirty="0">
                <a:latin typeface="+mn-ea"/>
                <a:ea typeface="+mn-ea"/>
              </a:rPr>
              <a:t> ，并画直线 </a:t>
            </a:r>
            <a:r>
              <a:rPr lang="en-US" altLang="zh-CN" dirty="0">
                <a:latin typeface="+mn-ea"/>
                <a:ea typeface="+mn-ea"/>
              </a:rPr>
              <a:t>l</a:t>
            </a:r>
            <a:r>
              <a:rPr lang="en-US" altLang="zh-CN" baseline="-25000" dirty="0">
                <a:latin typeface="+mn-ea"/>
                <a:ea typeface="+mn-ea"/>
              </a:rPr>
              <a:t>3 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102" name="Text Box 50"/>
          <p:cNvSpPr txBox="1">
            <a:spLocks noChangeArrowheads="1"/>
          </p:cNvSpPr>
          <p:nvPr/>
        </p:nvSpPr>
        <p:spPr bwMode="auto">
          <a:xfrm>
            <a:off x="5053463" y="5185489"/>
            <a:ext cx="161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i="1" dirty="0">
                <a:solidFill>
                  <a:srgbClr val="CC0000"/>
                </a:solidFill>
                <a:ea typeface="宋体" panose="02010600030101010101" pitchFamily="2" charset="-122"/>
              </a:rPr>
              <a:t> x + y </a:t>
            </a:r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= 5</a:t>
            </a:r>
            <a:endParaRPr lang="en-US" altLang="zh-CN" dirty="0">
              <a:solidFill>
                <a:srgbClr val="CC0000"/>
              </a:solidFill>
              <a:ea typeface="宋体" panose="02010600030101010101" pitchFamily="2" charset="-122"/>
            </a:endParaRPr>
          </a:p>
        </p:txBody>
      </p:sp>
      <p:grpSp>
        <p:nvGrpSpPr>
          <p:cNvPr id="103" name="Group 51"/>
          <p:cNvGrpSpPr/>
          <p:nvPr/>
        </p:nvGrpSpPr>
        <p:grpSpPr bwMode="auto">
          <a:xfrm>
            <a:off x="9431338" y="2947351"/>
            <a:ext cx="2717799" cy="2767011"/>
            <a:chOff x="3792" y="2400"/>
            <a:chExt cx="1680" cy="1680"/>
          </a:xfrm>
        </p:grpSpPr>
        <p:sp>
          <p:nvSpPr>
            <p:cNvPr id="104" name="Line 52"/>
            <p:cNvSpPr>
              <a:spLocks noChangeShapeType="1"/>
            </p:cNvSpPr>
            <p:nvPr/>
          </p:nvSpPr>
          <p:spPr bwMode="auto">
            <a:xfrm flipH="1" flipV="1">
              <a:off x="3792" y="2400"/>
              <a:ext cx="1680" cy="16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Rectangle 53"/>
            <p:cNvSpPr>
              <a:spLocks noChangeArrowheads="1"/>
            </p:cNvSpPr>
            <p:nvPr/>
          </p:nvSpPr>
          <p:spPr bwMode="auto">
            <a:xfrm>
              <a:off x="4325" y="2687"/>
              <a:ext cx="923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 dirty="0">
                  <a:solidFill>
                    <a:srgbClr val="CC0000"/>
                  </a:solidFill>
                </a:rPr>
                <a:t>x </a:t>
              </a:r>
              <a:r>
                <a:rPr lang="en-US" altLang="zh-CN" dirty="0">
                  <a:solidFill>
                    <a:srgbClr val="CC0000"/>
                  </a:solidFill>
                </a:rPr>
                <a:t>+ </a:t>
              </a:r>
              <a:r>
                <a:rPr lang="en-US" altLang="zh-CN" i="1" dirty="0">
                  <a:solidFill>
                    <a:srgbClr val="CC0000"/>
                  </a:solidFill>
                </a:rPr>
                <a:t>y </a:t>
              </a:r>
              <a:r>
                <a:rPr lang="en-US" altLang="zh-CN" dirty="0">
                  <a:solidFill>
                    <a:srgbClr val="CC0000"/>
                  </a:solidFill>
                </a:rPr>
                <a:t>= 5</a:t>
              </a:r>
              <a:endParaRPr lang="en-US" altLang="zh-CN" dirty="0">
                <a:solidFill>
                  <a:srgbClr val="CC0000"/>
                </a:solidFill>
              </a:endParaRPr>
            </a:p>
          </p:txBody>
        </p:sp>
      </p:grpSp>
      <p:sp>
        <p:nvSpPr>
          <p:cNvPr id="106" name="文本框 105"/>
          <p:cNvSpPr txBox="1"/>
          <p:nvPr/>
        </p:nvSpPr>
        <p:spPr>
          <a:xfrm>
            <a:off x="6239245" y="55419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</a:rPr>
              <a:t>×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108" name="Text Box 35"/>
          <p:cNvSpPr txBox="1">
            <a:spLocks noChangeArrowheads="1"/>
          </p:cNvSpPr>
          <p:nvPr/>
        </p:nvSpPr>
        <p:spPr bwMode="auto">
          <a:xfrm>
            <a:off x="2946240" y="326918"/>
            <a:ext cx="606864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latin typeface="+mn-ea"/>
                <a:ea typeface="+mn-ea"/>
              </a:rPr>
              <a:t>画出这个不等式组表示的平面区域</a:t>
            </a:r>
            <a:endParaRPr kumimoji="1" lang="zh-CN" altLang="en-US" sz="2800" b="1" dirty="0">
              <a:latin typeface="+mn-ea"/>
              <a:ea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01321" y="53788"/>
            <a:ext cx="2564983" cy="188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90" grpId="0"/>
      <p:bldP spid="91" grpId="0"/>
      <p:bldP spid="94" grpId="0"/>
      <p:bldP spid="95" grpId="0"/>
      <p:bldP spid="96" grpId="0"/>
      <p:bldP spid="97" grpId="0"/>
      <p:bldP spid="98" grpId="0"/>
      <p:bldP spid="99" grpId="0"/>
      <p:bldP spid="101" grpId="0"/>
      <p:bldP spid="102" grpId="0"/>
      <p:bldP spid="106" grpId="0"/>
      <p:bldP spid="10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/>
          <p:nvPr/>
        </p:nvGrpSpPr>
        <p:grpSpPr bwMode="auto">
          <a:xfrm>
            <a:off x="7166341" y="1653537"/>
            <a:ext cx="5092700" cy="4405313"/>
            <a:chOff x="2477" y="1425"/>
            <a:chExt cx="3208" cy="2775"/>
          </a:xfrm>
        </p:grpSpPr>
        <p:sp>
          <p:nvSpPr>
            <p:cNvPr id="6" name="AutoShape 8"/>
            <p:cNvSpPr>
              <a:spLocks noChangeAspect="1" noChangeArrowheads="1"/>
            </p:cNvSpPr>
            <p:nvPr/>
          </p:nvSpPr>
          <p:spPr bwMode="auto">
            <a:xfrm>
              <a:off x="3008" y="2859"/>
              <a:ext cx="1900" cy="950"/>
            </a:xfrm>
            <a:prstGeom prst="rtTriangl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2477" y="2575"/>
              <a:ext cx="283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667" y="3816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3009" y="1560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348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396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444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492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3009" y="333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009" y="285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009" y="237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5457" y="35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x</a:t>
              </a:r>
              <a:endParaRPr lang="en-US" altLang="zh-CN" i="1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769" y="1425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y</a:t>
              </a:r>
              <a:endParaRPr lang="en-US" altLang="zh-CN" i="1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2769" y="3773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/>
                <a:t>O</a:t>
              </a:r>
              <a:endParaRPr lang="en-US" altLang="zh-CN" sz="2400" i="1"/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337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85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  <a:endParaRPr lang="en-US" altLang="zh-CN" sz="2400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43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3</a:t>
              </a:r>
              <a:endParaRPr lang="en-US" altLang="zh-CN" sz="2400"/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8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4</a:t>
              </a:r>
              <a:endParaRPr lang="en-US" altLang="zh-CN" sz="2400"/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2817" y="319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2817" y="27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  <a:endParaRPr lang="en-US" altLang="zh-CN" sz="2400"/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2797" y="22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3</a:t>
              </a:r>
              <a:endParaRPr lang="en-US" altLang="zh-CN" sz="2400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3009" y="18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2817" y="17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4</a:t>
              </a:r>
              <a:endParaRPr lang="en-US" altLang="zh-CN" sz="2400"/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4833" y="352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A</a:t>
              </a:r>
              <a:endParaRPr lang="en-US" altLang="zh-CN" i="1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2997" y="261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 dirty="0"/>
                <a:t>B</a:t>
              </a:r>
              <a:endParaRPr lang="en-US" altLang="zh-CN" i="1" dirty="0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540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5265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5</a:t>
              </a:r>
              <a:endParaRPr lang="en-US" altLang="zh-CN" sz="2400"/>
            </a:p>
          </p:txBody>
        </p:sp>
      </p:grpSp>
      <p:grpSp>
        <p:nvGrpSpPr>
          <p:cNvPr id="35" name="Group 38"/>
          <p:cNvGrpSpPr/>
          <p:nvPr/>
        </p:nvGrpSpPr>
        <p:grpSpPr bwMode="auto">
          <a:xfrm>
            <a:off x="7315565" y="3195002"/>
            <a:ext cx="3521074" cy="3062289"/>
            <a:chOff x="2587" y="1985"/>
            <a:chExt cx="2218" cy="1929"/>
          </a:xfrm>
        </p:grpSpPr>
        <p:sp>
          <p:nvSpPr>
            <p:cNvPr id="36" name="Rectangle 40"/>
            <p:cNvSpPr>
              <a:spLocks noChangeArrowheads="1"/>
            </p:cNvSpPr>
            <p:nvPr/>
          </p:nvSpPr>
          <p:spPr bwMode="auto">
            <a:xfrm>
              <a:off x="3847" y="3584"/>
              <a:ext cx="95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/>
              <a:r>
                <a:rPr lang="en-US" altLang="zh-CN" i="1" dirty="0">
                  <a:solidFill>
                    <a:srgbClr val="CC0000"/>
                  </a:solidFill>
                </a:rPr>
                <a:t>x </a:t>
              </a:r>
              <a:r>
                <a:rPr lang="en-US" altLang="zh-CN" dirty="0">
                  <a:solidFill>
                    <a:srgbClr val="CC0000"/>
                  </a:solidFill>
                </a:rPr>
                <a:t>+ </a:t>
              </a:r>
              <a:r>
                <a:rPr lang="en-US" altLang="zh-CN" i="1" dirty="0">
                  <a:solidFill>
                    <a:srgbClr val="CC0000"/>
                  </a:solidFill>
                </a:rPr>
                <a:t>y </a:t>
              </a:r>
              <a:r>
                <a:rPr lang="en-US" altLang="zh-CN" dirty="0">
                  <a:solidFill>
                    <a:srgbClr val="CC0000"/>
                  </a:solidFill>
                </a:rPr>
                <a:t>= 2</a:t>
              </a:r>
              <a:endParaRPr lang="en-US" altLang="zh-CN" dirty="0">
                <a:solidFill>
                  <a:srgbClr val="CC0000"/>
                </a:solidFill>
              </a:endParaRPr>
            </a:p>
          </p:txBody>
        </p:sp>
        <p:sp>
          <p:nvSpPr>
            <p:cNvPr id="37" name="Line 39"/>
            <p:cNvSpPr>
              <a:spLocks noChangeShapeType="1"/>
            </p:cNvSpPr>
            <p:nvPr/>
          </p:nvSpPr>
          <p:spPr bwMode="auto">
            <a:xfrm flipH="1" flipV="1">
              <a:off x="2587" y="1985"/>
              <a:ext cx="1680" cy="16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" name="Group 48"/>
          <p:cNvGrpSpPr/>
          <p:nvPr/>
        </p:nvGrpSpPr>
        <p:grpSpPr bwMode="auto">
          <a:xfrm>
            <a:off x="7059978" y="4514212"/>
            <a:ext cx="2286000" cy="2057400"/>
            <a:chOff x="2400" y="2928"/>
            <a:chExt cx="1440" cy="1296"/>
          </a:xfrm>
        </p:grpSpPr>
        <p:sp>
          <p:nvSpPr>
            <p:cNvPr id="39" name="Line 49"/>
            <p:cNvSpPr>
              <a:spLocks noChangeShapeType="1"/>
            </p:cNvSpPr>
            <p:nvPr/>
          </p:nvSpPr>
          <p:spPr bwMode="auto">
            <a:xfrm flipH="1" flipV="1">
              <a:off x="2400" y="2928"/>
              <a:ext cx="1056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Text Box 50"/>
            <p:cNvSpPr txBox="1">
              <a:spLocks noChangeArrowheads="1"/>
            </p:cNvSpPr>
            <p:nvPr/>
          </p:nvSpPr>
          <p:spPr bwMode="auto">
            <a:xfrm>
              <a:off x="2822" y="3897"/>
              <a:ext cx="10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zh-CN" i="1" dirty="0">
                  <a:solidFill>
                    <a:srgbClr val="CC0000"/>
                  </a:solidFill>
                  <a:ea typeface="宋体" panose="02010600030101010101" pitchFamily="2" charset="-122"/>
                </a:rPr>
                <a:t>x + y </a:t>
              </a:r>
              <a:r>
                <a:rPr lang="en-US" altLang="zh-CN" dirty="0">
                  <a:solidFill>
                    <a:srgbClr val="CC0000"/>
                  </a:solidFill>
                  <a:ea typeface="宋体" panose="02010600030101010101" pitchFamily="2" charset="-122"/>
                </a:rPr>
                <a:t>= 0</a:t>
              </a:r>
              <a:endParaRPr lang="en-US" altLang="zh-CN" dirty="0">
                <a:solidFill>
                  <a:srgbClr val="CC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41" name="Group 51"/>
          <p:cNvGrpSpPr/>
          <p:nvPr/>
        </p:nvGrpSpPr>
        <p:grpSpPr bwMode="auto">
          <a:xfrm>
            <a:off x="7821979" y="2204401"/>
            <a:ext cx="3929063" cy="3929064"/>
            <a:chOff x="2880" y="1473"/>
            <a:chExt cx="2475" cy="2475"/>
          </a:xfrm>
        </p:grpSpPr>
        <p:sp>
          <p:nvSpPr>
            <p:cNvPr id="42" name="Line 52"/>
            <p:cNvSpPr>
              <a:spLocks noChangeShapeType="1"/>
            </p:cNvSpPr>
            <p:nvPr/>
          </p:nvSpPr>
          <p:spPr bwMode="auto">
            <a:xfrm flipH="1" flipV="1">
              <a:off x="2880" y="1473"/>
              <a:ext cx="2475" cy="24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3392" y="1635"/>
              <a:ext cx="10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zh-CN" i="1" dirty="0">
                  <a:solidFill>
                    <a:srgbClr val="CC0000"/>
                  </a:solidFill>
                  <a:ea typeface="宋体" panose="02010600030101010101" pitchFamily="2" charset="-122"/>
                </a:rPr>
                <a:t>x + y </a:t>
              </a:r>
              <a:r>
                <a:rPr lang="en-US" altLang="zh-CN" dirty="0">
                  <a:solidFill>
                    <a:srgbClr val="CC0000"/>
                  </a:solidFill>
                  <a:ea typeface="宋体" panose="02010600030101010101" pitchFamily="2" charset="-122"/>
                </a:rPr>
                <a:t>= 4</a:t>
              </a:r>
              <a:endParaRPr lang="en-US" altLang="zh-CN" dirty="0">
                <a:solidFill>
                  <a:srgbClr val="CC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97161" y="914235"/>
            <a:ext cx="8028922" cy="66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rgbClr val="C00000"/>
                </a:solidFill>
                <a:latin typeface="+mn-ea"/>
                <a:ea typeface="+mn-ea"/>
              </a:rPr>
              <a:t>提问：</a:t>
            </a:r>
            <a:r>
              <a:rPr lang="zh-CN" altLang="en-US" dirty="0">
                <a:latin typeface="+mn-ea"/>
                <a:ea typeface="+mn-ea"/>
              </a:rPr>
              <a:t>当</a:t>
            </a:r>
            <a:r>
              <a:rPr lang="en-US" altLang="zh-CN" dirty="0">
                <a:latin typeface="+mn-ea"/>
                <a:ea typeface="+mn-ea"/>
              </a:rPr>
              <a:t>z</a:t>
            </a:r>
            <a:r>
              <a:rPr lang="zh-CN" altLang="en-US" dirty="0">
                <a:latin typeface="+mn-ea"/>
                <a:ea typeface="+mn-ea"/>
              </a:rPr>
              <a:t>变化时，</a:t>
            </a:r>
            <a:r>
              <a:rPr lang="en-US" altLang="zh-CN" dirty="0">
                <a:latin typeface="+mn-ea"/>
                <a:ea typeface="+mn-ea"/>
              </a:rPr>
              <a:t>z= x + y </a:t>
            </a:r>
            <a:r>
              <a:rPr lang="zh-CN" altLang="en-US" dirty="0">
                <a:latin typeface="+mn-ea"/>
                <a:ea typeface="+mn-ea"/>
              </a:rPr>
              <a:t>表示的</a:t>
            </a:r>
            <a:r>
              <a:rPr lang="zh-CN" altLang="en-US" dirty="0">
                <a:solidFill>
                  <a:srgbClr val="C00000"/>
                </a:solidFill>
                <a:latin typeface="+mn-ea"/>
                <a:ea typeface="+mn-ea"/>
              </a:rPr>
              <a:t>图形</a:t>
            </a:r>
            <a:r>
              <a:rPr lang="zh-CN" altLang="en-US" dirty="0">
                <a:latin typeface="+mn-ea"/>
                <a:ea typeface="+mn-ea"/>
              </a:rPr>
              <a:t>是什么？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97161" y="1784460"/>
            <a:ext cx="15589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rgbClr val="000099"/>
                </a:solidFill>
                <a:latin typeface="+mn-ea"/>
                <a:ea typeface="+mn-ea"/>
              </a:rPr>
              <a:t>分析</a:t>
            </a:r>
            <a:r>
              <a:rPr lang="zh-CN" altLang="en-US" dirty="0">
                <a:solidFill>
                  <a:srgbClr val="000099"/>
                </a:solidFill>
                <a:latin typeface="+mn-ea"/>
                <a:ea typeface="+mn-ea"/>
                <a:sym typeface="Wingdings" panose="05000000000000000000" pitchFamily="2" charset="2"/>
              </a:rPr>
              <a:t>：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1969008" y="1786513"/>
            <a:ext cx="295595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dirty="0">
                <a:latin typeface="+mn-ea"/>
                <a:ea typeface="+mn-ea"/>
              </a:rPr>
              <a:t>z = x + y </a:t>
            </a:r>
            <a:r>
              <a:rPr lang="zh-CN" altLang="en-US" dirty="0">
                <a:latin typeface="+mn-ea"/>
                <a:ea typeface="+mn-ea"/>
              </a:rPr>
              <a:t>可化为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59" name="Rectangle 43"/>
          <p:cNvSpPr>
            <a:spLocks noChangeArrowheads="1"/>
          </p:cNvSpPr>
          <p:nvPr/>
        </p:nvSpPr>
        <p:spPr bwMode="auto">
          <a:xfrm>
            <a:off x="3446985" y="2777815"/>
            <a:ext cx="16417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i="1" dirty="0">
                <a:solidFill>
                  <a:srgbClr val="A50021"/>
                </a:solidFill>
              </a:rPr>
              <a:t>y </a:t>
            </a:r>
            <a:r>
              <a:rPr lang="en-US" altLang="zh-CN" dirty="0">
                <a:solidFill>
                  <a:srgbClr val="A50021"/>
                </a:solidFill>
              </a:rPr>
              <a:t>= - </a:t>
            </a:r>
            <a:r>
              <a:rPr lang="en-US" altLang="zh-CN" i="1" dirty="0">
                <a:solidFill>
                  <a:srgbClr val="A50021"/>
                </a:solidFill>
              </a:rPr>
              <a:t>x + z</a:t>
            </a:r>
            <a:endParaRPr lang="en-US" altLang="zh-CN" i="1" dirty="0">
              <a:solidFill>
                <a:srgbClr val="A50021"/>
              </a:solidFill>
            </a:endParaRP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197721" y="3729972"/>
            <a:ext cx="6862257" cy="5232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dirty="0">
                <a:solidFill>
                  <a:srgbClr val="FFFF00"/>
                </a:solidFill>
                <a:latin typeface="+mn-ea"/>
                <a:ea typeface="+mn-ea"/>
              </a:rPr>
              <a:t>这是斜率为</a:t>
            </a:r>
            <a:r>
              <a:rPr lang="en-US" altLang="zh-CN" dirty="0">
                <a:solidFill>
                  <a:srgbClr val="FFFF00"/>
                </a:solidFill>
                <a:latin typeface="+mn-ea"/>
                <a:ea typeface="+mn-ea"/>
              </a:rPr>
              <a:t>-1</a:t>
            </a:r>
            <a:r>
              <a:rPr lang="zh-CN" altLang="en-US" dirty="0">
                <a:solidFill>
                  <a:srgbClr val="FFFF00"/>
                </a:solidFill>
                <a:latin typeface="+mn-ea"/>
                <a:ea typeface="+mn-ea"/>
              </a:rPr>
              <a:t>，纵截距为</a:t>
            </a:r>
            <a:r>
              <a:rPr lang="en-US" altLang="zh-CN" dirty="0">
                <a:solidFill>
                  <a:srgbClr val="FFFF00"/>
                </a:solidFill>
                <a:latin typeface="+mn-ea"/>
                <a:ea typeface="+mn-ea"/>
              </a:rPr>
              <a:t>z</a:t>
            </a:r>
            <a:r>
              <a:rPr lang="zh-CN" altLang="en-US" dirty="0">
                <a:solidFill>
                  <a:srgbClr val="FFFF00"/>
                </a:solidFill>
                <a:latin typeface="+mn-ea"/>
                <a:ea typeface="+mn-ea"/>
              </a:rPr>
              <a:t>的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一组平行直线</a:t>
            </a:r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3" name="Rectangle 6"/>
          <p:cNvSpPr>
            <a:spLocks noChangeArrowheads="1"/>
          </p:cNvSpPr>
          <p:nvPr/>
        </p:nvSpPr>
        <p:spPr bwMode="auto">
          <a:xfrm>
            <a:off x="197721" y="225483"/>
            <a:ext cx="2252662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例题探究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4" name="Text Box 44"/>
          <p:cNvSpPr txBox="1">
            <a:spLocks noChangeArrowheads="1"/>
          </p:cNvSpPr>
          <p:nvPr/>
        </p:nvSpPr>
        <p:spPr bwMode="auto">
          <a:xfrm>
            <a:off x="2310992" y="257569"/>
            <a:ext cx="9738133" cy="5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若点</a:t>
            </a:r>
            <a:r>
              <a:rPr lang="en-US" altLang="zh-CN" sz="2400" dirty="0">
                <a:solidFill>
                  <a:srgbClr val="000099"/>
                </a:solidFill>
                <a:latin typeface="+mn-ea"/>
                <a:ea typeface="+mn-ea"/>
              </a:rPr>
              <a:t>( x</a:t>
            </a: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，</a:t>
            </a:r>
            <a:r>
              <a:rPr lang="en-US" altLang="zh-CN" sz="2400" dirty="0">
                <a:solidFill>
                  <a:srgbClr val="000099"/>
                </a:solidFill>
                <a:latin typeface="+mn-ea"/>
                <a:ea typeface="+mn-ea"/>
              </a:rPr>
              <a:t>y )</a:t>
            </a: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在该区域内，设 </a:t>
            </a:r>
            <a:r>
              <a:rPr lang="en-US" altLang="zh-CN" sz="2400" dirty="0">
                <a:solidFill>
                  <a:srgbClr val="000099"/>
                </a:solidFill>
                <a:latin typeface="+mn-ea"/>
                <a:ea typeface="+mn-ea"/>
              </a:rPr>
              <a:t>z = x + y</a:t>
            </a: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，问 </a:t>
            </a:r>
            <a:r>
              <a:rPr lang="en-US" altLang="zh-CN" sz="2400" dirty="0">
                <a:solidFill>
                  <a:srgbClr val="000099"/>
                </a:solidFill>
                <a:latin typeface="+mn-ea"/>
                <a:ea typeface="+mn-ea"/>
              </a:rPr>
              <a:t>z </a:t>
            </a: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是否存在最小值和最大值？</a:t>
            </a:r>
            <a:endParaRPr lang="zh-CN" altLang="en-US" sz="2400" dirty="0">
              <a:solidFill>
                <a:srgbClr val="000099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8" grpId="0"/>
      <p:bldP spid="59" grpId="0"/>
      <p:bldP spid="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97721" y="225483"/>
            <a:ext cx="2252662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例题探究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grpSp>
        <p:nvGrpSpPr>
          <p:cNvPr id="5" name="Group 7"/>
          <p:cNvGrpSpPr/>
          <p:nvPr/>
        </p:nvGrpSpPr>
        <p:grpSpPr bwMode="auto">
          <a:xfrm>
            <a:off x="7099300" y="1529712"/>
            <a:ext cx="5092700" cy="4405313"/>
            <a:chOff x="2477" y="1425"/>
            <a:chExt cx="3208" cy="2775"/>
          </a:xfrm>
        </p:grpSpPr>
        <p:sp>
          <p:nvSpPr>
            <p:cNvPr id="6" name="AutoShape 8"/>
            <p:cNvSpPr>
              <a:spLocks noChangeAspect="1" noChangeArrowheads="1"/>
            </p:cNvSpPr>
            <p:nvPr/>
          </p:nvSpPr>
          <p:spPr bwMode="auto">
            <a:xfrm>
              <a:off x="3008" y="2859"/>
              <a:ext cx="1900" cy="950"/>
            </a:xfrm>
            <a:prstGeom prst="rtTriangl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2477" y="2575"/>
              <a:ext cx="283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667" y="3816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3009" y="1560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348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396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444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492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3009" y="333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009" y="285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009" y="237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5457" y="35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x</a:t>
              </a:r>
              <a:endParaRPr lang="en-US" altLang="zh-CN" i="1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769" y="1425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y</a:t>
              </a:r>
              <a:endParaRPr lang="en-US" altLang="zh-CN" i="1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2692" y="3827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/>
                <a:t>O</a:t>
              </a:r>
              <a:endParaRPr lang="en-US" altLang="zh-CN" sz="2400" i="1"/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337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85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  <a:endParaRPr lang="en-US" altLang="zh-CN" sz="2400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43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3</a:t>
              </a:r>
              <a:endParaRPr lang="en-US" altLang="zh-CN" sz="2400"/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8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4</a:t>
              </a:r>
              <a:endParaRPr lang="en-US" altLang="zh-CN" sz="2400"/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2817" y="319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2817" y="27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  <a:endParaRPr lang="en-US" altLang="zh-CN" sz="2400"/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2797" y="22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3</a:t>
              </a:r>
              <a:endParaRPr lang="en-US" altLang="zh-CN" sz="2400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3009" y="18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2817" y="17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4</a:t>
              </a:r>
              <a:endParaRPr lang="en-US" altLang="zh-CN" sz="2400"/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4833" y="352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A</a:t>
              </a:r>
              <a:endParaRPr lang="en-US" altLang="zh-CN" i="1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2997" y="261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B</a:t>
              </a:r>
              <a:endParaRPr lang="en-US" altLang="zh-CN" i="1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540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5265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5</a:t>
              </a:r>
              <a:endParaRPr lang="en-US" altLang="zh-CN" sz="2400"/>
            </a:p>
          </p:txBody>
        </p:sp>
      </p:grp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7913687" y="3749037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9440862" y="5285737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123946" y="3692126"/>
            <a:ext cx="6836224" cy="1082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dirty="0">
                <a:latin typeface="+mn-ea"/>
                <a:ea typeface="+mn-ea"/>
              </a:rPr>
              <a:t>由右图可知，通过在平面区域内</a:t>
            </a:r>
            <a:r>
              <a:rPr lang="zh-CN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移动</a:t>
            </a:r>
            <a:r>
              <a:rPr lang="zh-CN" altLang="en-US" dirty="0">
                <a:latin typeface="+mn-ea"/>
                <a:ea typeface="+mn-ea"/>
              </a:rPr>
              <a:t>直线 </a:t>
            </a:r>
            <a:r>
              <a:rPr lang="en-US" altLang="zh-CN" dirty="0">
                <a:latin typeface="+mn-ea"/>
                <a:ea typeface="+mn-ea"/>
              </a:rPr>
              <a:t>y = - x + z</a:t>
            </a:r>
            <a:r>
              <a:rPr lang="zh-CN" altLang="en-US" dirty="0">
                <a:latin typeface="+mn-ea"/>
                <a:ea typeface="+mn-ea"/>
              </a:rPr>
              <a:t>，发现：</a:t>
            </a:r>
            <a:endParaRPr lang="en-US" altLang="zh-CN" dirty="0">
              <a:latin typeface="+mn-ea"/>
              <a:ea typeface="+mn-ea"/>
            </a:endParaRP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502702" y="1074820"/>
            <a:ext cx="295595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dirty="0">
                <a:latin typeface="+mn-ea"/>
                <a:ea typeface="+mn-ea"/>
              </a:rPr>
              <a:t>z = x + y </a:t>
            </a:r>
            <a:r>
              <a:rPr lang="zh-CN" altLang="en-US" dirty="0">
                <a:latin typeface="+mn-ea"/>
                <a:ea typeface="+mn-ea"/>
              </a:rPr>
              <a:t>可化为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46" name="Rectangle 43"/>
          <p:cNvSpPr>
            <a:spLocks noChangeArrowheads="1"/>
          </p:cNvSpPr>
          <p:nvPr/>
        </p:nvSpPr>
        <p:spPr bwMode="auto">
          <a:xfrm>
            <a:off x="3465845" y="1046506"/>
            <a:ext cx="16417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i="1" dirty="0">
                <a:solidFill>
                  <a:srgbClr val="A50021"/>
                </a:solidFill>
              </a:rPr>
              <a:t>y </a:t>
            </a:r>
            <a:r>
              <a:rPr lang="en-US" altLang="zh-CN" dirty="0">
                <a:solidFill>
                  <a:srgbClr val="A50021"/>
                </a:solidFill>
              </a:rPr>
              <a:t>= - </a:t>
            </a:r>
            <a:r>
              <a:rPr lang="en-US" altLang="zh-CN" i="1" dirty="0">
                <a:solidFill>
                  <a:srgbClr val="A50021"/>
                </a:solidFill>
              </a:rPr>
              <a:t>x + z</a:t>
            </a:r>
            <a:endParaRPr lang="en-US" altLang="zh-CN" i="1" dirty="0">
              <a:solidFill>
                <a:srgbClr val="A50021"/>
              </a:solidFill>
            </a:endParaRP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144745" y="1754205"/>
            <a:ext cx="6862257" cy="5232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dirty="0">
                <a:solidFill>
                  <a:srgbClr val="FFFF00"/>
                </a:solidFill>
                <a:latin typeface="+mn-ea"/>
                <a:ea typeface="+mn-ea"/>
              </a:rPr>
              <a:t>这是斜率为</a:t>
            </a:r>
            <a:r>
              <a:rPr lang="en-US" altLang="zh-CN" dirty="0">
                <a:solidFill>
                  <a:srgbClr val="FFFF00"/>
                </a:solidFill>
                <a:latin typeface="+mn-ea"/>
                <a:ea typeface="+mn-ea"/>
              </a:rPr>
              <a:t>-1</a:t>
            </a:r>
            <a:r>
              <a:rPr lang="zh-CN" altLang="en-US" dirty="0">
                <a:solidFill>
                  <a:srgbClr val="FFFF00"/>
                </a:solidFill>
                <a:latin typeface="+mn-ea"/>
                <a:ea typeface="+mn-ea"/>
              </a:rPr>
              <a:t>，纵截距为</a:t>
            </a:r>
            <a:r>
              <a:rPr lang="en-US" altLang="zh-CN" dirty="0">
                <a:solidFill>
                  <a:srgbClr val="FFFF00"/>
                </a:solidFill>
                <a:latin typeface="+mn-ea"/>
                <a:ea typeface="+mn-ea"/>
              </a:rPr>
              <a:t>z</a:t>
            </a:r>
            <a:r>
              <a:rPr lang="zh-CN" altLang="en-US" dirty="0">
                <a:solidFill>
                  <a:srgbClr val="FFFF00"/>
                </a:solidFill>
                <a:latin typeface="+mn-ea"/>
                <a:ea typeface="+mn-ea"/>
              </a:rPr>
              <a:t>的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一组平行直线</a:t>
            </a:r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97721" y="3032171"/>
            <a:ext cx="6936773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kumimoji="1" lang="zh-CN" altLang="en-US" sz="3600" dirty="0">
                <a:solidFill>
                  <a:srgbClr val="FF0066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问题转化为何时取得纵截距最大</a:t>
            </a:r>
            <a:endParaRPr kumimoji="1" lang="zh-CN" altLang="en-US" sz="3600" dirty="0">
              <a:solidFill>
                <a:srgbClr val="FF0066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9" name="箭头: 下 48"/>
          <p:cNvSpPr/>
          <p:nvPr/>
        </p:nvSpPr>
        <p:spPr>
          <a:xfrm>
            <a:off x="3316518" y="2277366"/>
            <a:ext cx="550632" cy="721591"/>
          </a:xfrm>
          <a:prstGeom prst="downArrow">
            <a:avLst>
              <a:gd name="adj1" fmla="val 50000"/>
              <a:gd name="adj2" fmla="val 8628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676307" y="5607907"/>
            <a:ext cx="6836224" cy="66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dirty="0">
                <a:latin typeface="+mn-ea"/>
                <a:ea typeface="+mn-ea"/>
              </a:rPr>
              <a:t>当直线过点 </a:t>
            </a:r>
            <a:r>
              <a:rPr lang="en-US" altLang="zh-CN" dirty="0">
                <a:latin typeface="+mn-ea"/>
                <a:ea typeface="+mn-ea"/>
              </a:rPr>
              <a:t>A </a:t>
            </a:r>
            <a:r>
              <a:rPr lang="zh-CN" altLang="en-US" dirty="0">
                <a:latin typeface="+mn-ea"/>
                <a:ea typeface="+mn-ea"/>
              </a:rPr>
              <a:t>时取得</a:t>
            </a:r>
            <a:r>
              <a:rPr lang="zh-CN" altLang="en-US" dirty="0">
                <a:solidFill>
                  <a:srgbClr val="C00000"/>
                </a:solidFill>
                <a:latin typeface="+mn-ea"/>
                <a:ea typeface="+mn-ea"/>
              </a:rPr>
              <a:t>最大值为 </a:t>
            </a:r>
            <a:r>
              <a:rPr lang="en-US" altLang="zh-CN" dirty="0">
                <a:solidFill>
                  <a:srgbClr val="C00000"/>
                </a:solidFill>
                <a:latin typeface="+mn-ea"/>
                <a:ea typeface="+mn-ea"/>
              </a:rPr>
              <a:t>4</a:t>
            </a:r>
            <a:endParaRPr lang="en-US" altLang="zh-CN" dirty="0">
              <a:latin typeface="+mn-ea"/>
              <a:ea typeface="+mn-ea"/>
            </a:endParaRPr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678778" y="4922744"/>
            <a:ext cx="6836224" cy="66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dirty="0">
                <a:latin typeface="+mn-ea"/>
                <a:ea typeface="+mn-ea"/>
              </a:rPr>
              <a:t>当直线过点 </a:t>
            </a:r>
            <a:r>
              <a:rPr lang="en-US" altLang="zh-CN" dirty="0">
                <a:latin typeface="+mn-ea"/>
                <a:ea typeface="+mn-ea"/>
              </a:rPr>
              <a:t>O </a:t>
            </a:r>
            <a:r>
              <a:rPr lang="zh-CN" altLang="en-US" dirty="0">
                <a:latin typeface="+mn-ea"/>
                <a:ea typeface="+mn-ea"/>
              </a:rPr>
              <a:t>时取得</a:t>
            </a:r>
            <a:r>
              <a:rPr lang="zh-CN" altLang="en-US" dirty="0">
                <a:solidFill>
                  <a:srgbClr val="000099"/>
                </a:solidFill>
                <a:latin typeface="+mn-ea"/>
                <a:ea typeface="+mn-ea"/>
              </a:rPr>
              <a:t>最小值为 </a:t>
            </a:r>
            <a:r>
              <a:rPr lang="en-US" altLang="zh-CN" dirty="0">
                <a:solidFill>
                  <a:srgbClr val="000099"/>
                </a:solidFill>
                <a:latin typeface="+mn-ea"/>
                <a:ea typeface="+mn-ea"/>
              </a:rPr>
              <a:t>0</a:t>
            </a:r>
            <a:endParaRPr lang="en-US" altLang="zh-CN" dirty="0">
              <a:latin typeface="+mn-ea"/>
              <a:ea typeface="+mn-ea"/>
            </a:endParaRPr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2310992" y="257569"/>
            <a:ext cx="9738133" cy="5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若点</a:t>
            </a:r>
            <a:r>
              <a:rPr lang="en-US" altLang="zh-CN" sz="2400" dirty="0">
                <a:solidFill>
                  <a:srgbClr val="000099"/>
                </a:solidFill>
                <a:latin typeface="+mn-ea"/>
                <a:ea typeface="+mn-ea"/>
              </a:rPr>
              <a:t>( x</a:t>
            </a: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，</a:t>
            </a:r>
            <a:r>
              <a:rPr lang="en-US" altLang="zh-CN" sz="2400" dirty="0">
                <a:solidFill>
                  <a:srgbClr val="000099"/>
                </a:solidFill>
                <a:latin typeface="+mn-ea"/>
                <a:ea typeface="+mn-ea"/>
              </a:rPr>
              <a:t>y )</a:t>
            </a: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在该区域内，设 </a:t>
            </a:r>
            <a:r>
              <a:rPr lang="en-US" altLang="zh-CN" sz="2400" dirty="0">
                <a:solidFill>
                  <a:srgbClr val="000099"/>
                </a:solidFill>
                <a:latin typeface="+mn-ea"/>
                <a:ea typeface="+mn-ea"/>
              </a:rPr>
              <a:t>z = x + y</a:t>
            </a: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，问 </a:t>
            </a:r>
            <a:r>
              <a:rPr lang="en-US" altLang="zh-CN" sz="2400" dirty="0">
                <a:solidFill>
                  <a:srgbClr val="000099"/>
                </a:solidFill>
                <a:latin typeface="+mn-ea"/>
                <a:ea typeface="+mn-ea"/>
              </a:rPr>
              <a:t>z </a:t>
            </a:r>
            <a:r>
              <a:rPr lang="zh-CN" altLang="en-US" sz="2400" dirty="0">
                <a:solidFill>
                  <a:srgbClr val="000099"/>
                </a:solidFill>
                <a:latin typeface="+mn-ea"/>
                <a:ea typeface="+mn-ea"/>
              </a:rPr>
              <a:t>是否存在最小值和最大值？</a:t>
            </a:r>
            <a:endParaRPr lang="zh-CN" altLang="en-US" sz="2400" dirty="0">
              <a:solidFill>
                <a:srgbClr val="000099"/>
              </a:solidFill>
              <a:latin typeface="+mn-ea"/>
              <a:ea typeface="+mn-ea"/>
            </a:endParaRP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 flipV="1">
            <a:off x="6926039" y="2745100"/>
            <a:ext cx="3929063" cy="392906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139 L -0.07618 0.088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9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06757 -0.0988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2" y="-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/>
      <p:bldP spid="54" grpId="0" animBg="1"/>
      <p:bldP spid="5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40156" y="2921168"/>
            <a:ext cx="99116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新知识 </a:t>
            </a:r>
            <a:r>
              <a:rPr lang="en-US" altLang="zh-CN" sz="6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—— </a:t>
            </a:r>
            <a:r>
              <a:rPr lang="zh-CN" altLang="en-US" sz="60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二元</a:t>
            </a:r>
            <a:r>
              <a:rPr lang="zh-CN" altLang="en-US" sz="6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一次不等式</a:t>
            </a:r>
            <a:endParaRPr lang="zh-CN" altLang="en-US" sz="6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58940" y="154697"/>
            <a:ext cx="2261178" cy="1661474"/>
          </a:xfrm>
          <a:prstGeom prst="rect">
            <a:avLst/>
          </a:prstGeom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97721" y="225483"/>
            <a:ext cx="2252662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例题探究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2253693" y="225483"/>
            <a:ext cx="6579864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kumimoji="1" lang="zh-CN" altLang="en-US" sz="2800" b="1" dirty="0">
                <a:latin typeface="+mn-ea"/>
                <a:ea typeface="+mn-ea"/>
              </a:rPr>
              <a:t>画出这个不等式组表示的平面区域</a:t>
            </a:r>
            <a:endParaRPr kumimoji="1" lang="zh-CN" altLang="en-US" sz="2800" b="1" dirty="0">
              <a:latin typeface="+mn-ea"/>
              <a:ea typeface="+mn-ea"/>
            </a:endParaRPr>
          </a:p>
        </p:txBody>
      </p:sp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2253692" y="871814"/>
            <a:ext cx="7496204" cy="130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dirty="0">
                <a:latin typeface="+mn-ea"/>
                <a:ea typeface="+mn-ea"/>
              </a:rPr>
              <a:t>设</a:t>
            </a:r>
            <a:r>
              <a:rPr lang="en-US" altLang="zh-CN" dirty="0">
                <a:latin typeface="+mn-ea"/>
                <a:ea typeface="+mn-ea"/>
              </a:rPr>
              <a:t>z = x + y</a:t>
            </a:r>
            <a:r>
              <a:rPr lang="zh-CN" altLang="en-US" dirty="0">
                <a:latin typeface="+mn-ea"/>
                <a:ea typeface="+mn-ea"/>
              </a:rPr>
              <a:t>，在平面区域内求出 </a:t>
            </a:r>
            <a:r>
              <a:rPr lang="en-US" altLang="zh-CN" dirty="0">
                <a:latin typeface="+mn-ea"/>
                <a:ea typeface="+mn-ea"/>
              </a:rPr>
              <a:t>z </a:t>
            </a:r>
            <a:r>
              <a:rPr lang="zh-CN" altLang="en-US" dirty="0">
                <a:latin typeface="+mn-ea"/>
                <a:ea typeface="+mn-ea"/>
              </a:rPr>
              <a:t>的最小值和最大值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6" name="AutoShape 61"/>
          <p:cNvSpPr>
            <a:spLocks noChangeArrowheads="1"/>
          </p:cNvSpPr>
          <p:nvPr/>
        </p:nvSpPr>
        <p:spPr bwMode="auto">
          <a:xfrm>
            <a:off x="9749896" y="1943389"/>
            <a:ext cx="2362200" cy="2116605"/>
          </a:xfrm>
          <a:prstGeom prst="wedgeRectCallout">
            <a:avLst>
              <a:gd name="adj1" fmla="val 10419"/>
              <a:gd name="adj2" fmla="val -100248"/>
            </a:avLst>
          </a:prstGeom>
          <a:solidFill>
            <a:srgbClr val="000080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由 </a:t>
            </a:r>
            <a:r>
              <a:rPr kumimoji="1" lang="en-US" altLang="zh-CN" dirty="0">
                <a:solidFill>
                  <a:schemeClr val="bg1"/>
                </a:solidFill>
                <a:latin typeface="+mn-ea"/>
                <a:ea typeface="+mn-ea"/>
              </a:rPr>
              <a:t>x</a:t>
            </a: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，</a:t>
            </a:r>
            <a:r>
              <a:rPr kumimoji="1" lang="en-US" altLang="zh-CN" dirty="0">
                <a:solidFill>
                  <a:schemeClr val="bg1"/>
                </a:solidFill>
                <a:latin typeface="+mn-ea"/>
                <a:ea typeface="+mn-ea"/>
              </a:rPr>
              <a:t>y </a:t>
            </a: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的不等式组成的不等式组称为</a:t>
            </a:r>
            <a:r>
              <a:rPr kumimoji="1" lang="en-US" altLang="zh-CN" dirty="0">
                <a:solidFill>
                  <a:schemeClr val="bg1"/>
                </a:solidFill>
                <a:latin typeface="+mn-ea"/>
                <a:ea typeface="+mn-ea"/>
              </a:rPr>
              <a:t>x</a:t>
            </a: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，</a:t>
            </a:r>
            <a:r>
              <a:rPr kumimoji="1" lang="en-US" altLang="zh-CN" dirty="0">
                <a:solidFill>
                  <a:schemeClr val="bg1"/>
                </a:solidFill>
                <a:latin typeface="+mn-ea"/>
                <a:ea typeface="+mn-ea"/>
              </a:rPr>
              <a:t>y </a:t>
            </a: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的</a:t>
            </a:r>
            <a:r>
              <a:rPr kumimoji="1" lang="zh-CN" altLang="en-US" dirty="0">
                <a:solidFill>
                  <a:srgbClr val="FFFF00"/>
                </a:solidFill>
                <a:latin typeface="+mn-ea"/>
                <a:ea typeface="+mn-ea"/>
              </a:rPr>
              <a:t>约束条件</a:t>
            </a:r>
            <a:endParaRPr kumimoji="1" lang="zh-CN" altLang="en-US" dirty="0">
              <a:solidFill>
                <a:srgbClr val="FFFF00"/>
              </a:solidFill>
              <a:latin typeface="+mn-ea"/>
              <a:ea typeface="+mn-ea"/>
            </a:endParaRPr>
          </a:p>
        </p:txBody>
      </p:sp>
      <p:sp>
        <p:nvSpPr>
          <p:cNvPr id="7" name="Rectangle 51"/>
          <p:cNvSpPr>
            <a:spLocks noChangeArrowheads="1"/>
          </p:cNvSpPr>
          <p:nvPr/>
        </p:nvSpPr>
        <p:spPr bwMode="auto">
          <a:xfrm>
            <a:off x="3128963" y="1013690"/>
            <a:ext cx="1509712" cy="533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" name="AutoShape 52"/>
          <p:cNvSpPr>
            <a:spLocks noChangeArrowheads="1"/>
          </p:cNvSpPr>
          <p:nvPr/>
        </p:nvSpPr>
        <p:spPr bwMode="auto">
          <a:xfrm>
            <a:off x="2253692" y="2307724"/>
            <a:ext cx="4055192" cy="1384995"/>
          </a:xfrm>
          <a:prstGeom prst="wedgeRectCallout">
            <a:avLst>
              <a:gd name="adj1" fmla="val 7150"/>
              <a:gd name="adj2" fmla="val -95325"/>
            </a:avLst>
          </a:prstGeom>
          <a:solidFill>
            <a:srgbClr val="000080"/>
          </a:solidFill>
          <a:ln w="38100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欲达到最大值或最小值所涉及的变量 </a:t>
            </a:r>
            <a:r>
              <a:rPr kumimoji="1" lang="en-US" altLang="zh-CN" dirty="0">
                <a:solidFill>
                  <a:schemeClr val="bg1"/>
                </a:solidFill>
                <a:latin typeface="+mn-ea"/>
                <a:ea typeface="+mn-ea"/>
              </a:rPr>
              <a:t>x</a:t>
            </a: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，</a:t>
            </a:r>
            <a:r>
              <a:rPr kumimoji="1" lang="en-US" altLang="zh-CN" dirty="0">
                <a:solidFill>
                  <a:schemeClr val="bg1"/>
                </a:solidFill>
                <a:latin typeface="+mn-ea"/>
                <a:ea typeface="+mn-ea"/>
              </a:rPr>
              <a:t>y </a:t>
            </a: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的解析式称为</a:t>
            </a:r>
            <a:r>
              <a:rPr kumimoji="1" lang="zh-CN" altLang="en-US" dirty="0">
                <a:solidFill>
                  <a:srgbClr val="FFFF00"/>
                </a:solidFill>
                <a:latin typeface="+mn-ea"/>
                <a:ea typeface="+mn-ea"/>
              </a:rPr>
              <a:t>线性目标函数</a:t>
            </a:r>
            <a:endParaRPr kumimoji="1" lang="zh-CN" altLang="en-US" dirty="0">
              <a:solidFill>
                <a:srgbClr val="FFFF00"/>
              </a:solidFill>
              <a:latin typeface="+mn-ea"/>
              <a:ea typeface="+mn-ea"/>
            </a:endParaRPr>
          </a:p>
        </p:txBody>
      </p:sp>
      <p:sp>
        <p:nvSpPr>
          <p:cNvPr id="9" name="Rectangle 54"/>
          <p:cNvSpPr>
            <a:spLocks noChangeArrowheads="1"/>
          </p:cNvSpPr>
          <p:nvPr/>
        </p:nvSpPr>
        <p:spPr bwMode="auto">
          <a:xfrm>
            <a:off x="852487" y="4677495"/>
            <a:ext cx="10487025" cy="984250"/>
          </a:xfrm>
          <a:prstGeom prst="rect">
            <a:avLst/>
          </a:prstGeom>
          <a:solidFill>
            <a:srgbClr val="000080"/>
          </a:solidFill>
          <a:ln w="38100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求线性目标函数在</a:t>
            </a:r>
            <a:r>
              <a:rPr kumimoji="1" lang="zh-CN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线性约束条件下</a:t>
            </a: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的</a:t>
            </a:r>
            <a:r>
              <a:rPr kumimoji="1" lang="zh-CN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最大值或最小值</a:t>
            </a:r>
            <a:r>
              <a:rPr kumimoji="1" lang="zh-CN" altLang="en-US" dirty="0">
                <a:solidFill>
                  <a:schemeClr val="bg1"/>
                </a:solidFill>
                <a:latin typeface="+mn-ea"/>
                <a:ea typeface="+mn-ea"/>
              </a:rPr>
              <a:t>的问题称为</a:t>
            </a:r>
            <a:r>
              <a:rPr kumimoji="1" lang="zh-CN" altLang="en-US" dirty="0">
                <a:solidFill>
                  <a:srgbClr val="FFFF00"/>
                </a:solidFill>
                <a:latin typeface="+mn-ea"/>
                <a:ea typeface="+mn-ea"/>
              </a:rPr>
              <a:t>线性规划问题。</a:t>
            </a:r>
            <a:endParaRPr kumimoji="1" lang="zh-CN" altLang="en-US" dirty="0">
              <a:solidFill>
                <a:srgbClr val="FFFF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97721" y="225483"/>
            <a:ext cx="2252662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例题探究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" name="Text Box 35"/>
          <p:cNvSpPr txBox="1">
            <a:spLocks noChangeArrowheads="1"/>
          </p:cNvSpPr>
          <p:nvPr/>
        </p:nvSpPr>
        <p:spPr bwMode="auto">
          <a:xfrm>
            <a:off x="2253693" y="225483"/>
            <a:ext cx="6579864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kumimoji="1" lang="zh-CN" altLang="en-US" sz="2800" b="1" dirty="0">
                <a:latin typeface="+mn-ea"/>
                <a:ea typeface="+mn-ea"/>
              </a:rPr>
              <a:t>画出这个不等式组表示的平面区域</a:t>
            </a:r>
            <a:endParaRPr kumimoji="1" lang="zh-CN" altLang="en-US" sz="2800" b="1" dirty="0">
              <a:latin typeface="+mn-ea"/>
              <a:ea typeface="+mn-ea"/>
            </a:endParaRP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2253692" y="871814"/>
            <a:ext cx="6591330" cy="130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dirty="0">
                <a:latin typeface="+mn-ea"/>
                <a:ea typeface="+mn-ea"/>
              </a:rPr>
              <a:t>设</a:t>
            </a:r>
            <a:r>
              <a:rPr lang="en-US" altLang="zh-CN" dirty="0">
                <a:latin typeface="+mn-ea"/>
                <a:ea typeface="+mn-ea"/>
              </a:rPr>
              <a:t>z = x + y</a:t>
            </a:r>
            <a:r>
              <a:rPr lang="zh-CN" altLang="en-US" dirty="0">
                <a:latin typeface="+mn-ea"/>
                <a:ea typeface="+mn-ea"/>
              </a:rPr>
              <a:t>，在平面区域内求出 </a:t>
            </a:r>
            <a:r>
              <a:rPr lang="en-US" altLang="zh-CN" dirty="0">
                <a:latin typeface="+mn-ea"/>
                <a:ea typeface="+mn-ea"/>
              </a:rPr>
              <a:t>z </a:t>
            </a:r>
            <a:r>
              <a:rPr lang="zh-CN" altLang="en-US" dirty="0">
                <a:latin typeface="+mn-ea"/>
                <a:ea typeface="+mn-ea"/>
              </a:rPr>
              <a:t>的最小值和最大值</a:t>
            </a:r>
            <a:endParaRPr lang="zh-CN" altLang="en-US" dirty="0">
              <a:latin typeface="+mn-ea"/>
              <a:ea typeface="+mn-ea"/>
            </a:endParaRPr>
          </a:p>
        </p:txBody>
      </p:sp>
      <p:grpSp>
        <p:nvGrpSpPr>
          <p:cNvPr id="44" name="Group 7"/>
          <p:cNvGrpSpPr/>
          <p:nvPr/>
        </p:nvGrpSpPr>
        <p:grpSpPr bwMode="auto">
          <a:xfrm>
            <a:off x="5714471" y="1906587"/>
            <a:ext cx="5092700" cy="3876675"/>
            <a:chOff x="2477" y="1758"/>
            <a:chExt cx="3208" cy="2442"/>
          </a:xfrm>
        </p:grpSpPr>
        <p:sp>
          <p:nvSpPr>
            <p:cNvPr id="45" name="AutoShape 8"/>
            <p:cNvSpPr>
              <a:spLocks noChangeAspect="1" noChangeArrowheads="1"/>
            </p:cNvSpPr>
            <p:nvPr/>
          </p:nvSpPr>
          <p:spPr bwMode="auto">
            <a:xfrm>
              <a:off x="3002" y="2856"/>
              <a:ext cx="1906" cy="953"/>
            </a:xfrm>
            <a:prstGeom prst="rtTriangl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2477" y="2575"/>
              <a:ext cx="283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2667" y="3816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11"/>
            <p:cNvSpPr>
              <a:spLocks noChangeShapeType="1"/>
            </p:cNvSpPr>
            <p:nvPr/>
          </p:nvSpPr>
          <p:spPr bwMode="auto">
            <a:xfrm flipH="1" flipV="1">
              <a:off x="2997" y="2014"/>
              <a:ext cx="12" cy="21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12"/>
            <p:cNvSpPr>
              <a:spLocks noChangeShapeType="1"/>
            </p:cNvSpPr>
            <p:nvPr/>
          </p:nvSpPr>
          <p:spPr bwMode="auto">
            <a:xfrm>
              <a:off x="348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>
              <a:off x="396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14"/>
            <p:cNvSpPr>
              <a:spLocks noChangeShapeType="1"/>
            </p:cNvSpPr>
            <p:nvPr/>
          </p:nvSpPr>
          <p:spPr bwMode="auto">
            <a:xfrm>
              <a:off x="444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15"/>
            <p:cNvSpPr>
              <a:spLocks noChangeShapeType="1"/>
            </p:cNvSpPr>
            <p:nvPr/>
          </p:nvSpPr>
          <p:spPr bwMode="auto">
            <a:xfrm>
              <a:off x="492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16"/>
            <p:cNvSpPr>
              <a:spLocks noChangeShapeType="1"/>
            </p:cNvSpPr>
            <p:nvPr/>
          </p:nvSpPr>
          <p:spPr bwMode="auto">
            <a:xfrm>
              <a:off x="3009" y="333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>
              <a:off x="3009" y="285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18"/>
            <p:cNvSpPr>
              <a:spLocks noChangeShapeType="1"/>
            </p:cNvSpPr>
            <p:nvPr/>
          </p:nvSpPr>
          <p:spPr bwMode="auto">
            <a:xfrm>
              <a:off x="3009" y="237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Text Box 19"/>
            <p:cNvSpPr txBox="1">
              <a:spLocks noChangeArrowheads="1"/>
            </p:cNvSpPr>
            <p:nvPr/>
          </p:nvSpPr>
          <p:spPr bwMode="auto">
            <a:xfrm>
              <a:off x="5457" y="35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x</a:t>
              </a:r>
              <a:endParaRPr lang="en-US" altLang="zh-CN" i="1"/>
            </a:p>
          </p:txBody>
        </p:sp>
        <p:sp>
          <p:nvSpPr>
            <p:cNvPr id="57" name="Text Box 20"/>
            <p:cNvSpPr txBox="1">
              <a:spLocks noChangeArrowheads="1"/>
            </p:cNvSpPr>
            <p:nvPr/>
          </p:nvSpPr>
          <p:spPr bwMode="auto">
            <a:xfrm>
              <a:off x="2788" y="175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y</a:t>
              </a:r>
              <a:endParaRPr lang="en-US" altLang="zh-CN" i="1"/>
            </a:p>
          </p:txBody>
        </p:sp>
        <p:sp>
          <p:nvSpPr>
            <p:cNvPr id="58" name="Text Box 21"/>
            <p:cNvSpPr txBox="1">
              <a:spLocks noChangeArrowheads="1"/>
            </p:cNvSpPr>
            <p:nvPr/>
          </p:nvSpPr>
          <p:spPr bwMode="auto">
            <a:xfrm>
              <a:off x="2769" y="3773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/>
                <a:t>O</a:t>
              </a:r>
              <a:endParaRPr lang="en-US" altLang="zh-CN" sz="2400" i="1"/>
            </a:p>
          </p:txBody>
        </p:sp>
        <p:sp>
          <p:nvSpPr>
            <p:cNvPr id="59" name="Text Box 22"/>
            <p:cNvSpPr txBox="1">
              <a:spLocks noChangeArrowheads="1"/>
            </p:cNvSpPr>
            <p:nvPr/>
          </p:nvSpPr>
          <p:spPr bwMode="auto">
            <a:xfrm>
              <a:off x="337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60" name="Text Box 23"/>
            <p:cNvSpPr txBox="1">
              <a:spLocks noChangeArrowheads="1"/>
            </p:cNvSpPr>
            <p:nvPr/>
          </p:nvSpPr>
          <p:spPr bwMode="auto">
            <a:xfrm>
              <a:off x="385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  <a:endParaRPr lang="en-US" altLang="zh-CN" sz="2400"/>
            </a:p>
          </p:txBody>
        </p:sp>
        <p:sp>
          <p:nvSpPr>
            <p:cNvPr id="61" name="Text Box 24"/>
            <p:cNvSpPr txBox="1">
              <a:spLocks noChangeArrowheads="1"/>
            </p:cNvSpPr>
            <p:nvPr/>
          </p:nvSpPr>
          <p:spPr bwMode="auto">
            <a:xfrm>
              <a:off x="43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3</a:t>
              </a:r>
              <a:endParaRPr lang="en-US" altLang="zh-CN" sz="2400"/>
            </a:p>
          </p:txBody>
        </p:sp>
        <p:sp>
          <p:nvSpPr>
            <p:cNvPr id="62" name="Text Box 25"/>
            <p:cNvSpPr txBox="1">
              <a:spLocks noChangeArrowheads="1"/>
            </p:cNvSpPr>
            <p:nvPr/>
          </p:nvSpPr>
          <p:spPr bwMode="auto">
            <a:xfrm>
              <a:off x="48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4</a:t>
              </a:r>
              <a:endParaRPr lang="en-US" altLang="zh-CN" sz="2400"/>
            </a:p>
          </p:txBody>
        </p:sp>
        <p:sp>
          <p:nvSpPr>
            <p:cNvPr id="63" name="Text Box 26"/>
            <p:cNvSpPr txBox="1">
              <a:spLocks noChangeArrowheads="1"/>
            </p:cNvSpPr>
            <p:nvPr/>
          </p:nvSpPr>
          <p:spPr bwMode="auto">
            <a:xfrm>
              <a:off x="2817" y="319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64" name="Text Box 27"/>
            <p:cNvSpPr txBox="1">
              <a:spLocks noChangeArrowheads="1"/>
            </p:cNvSpPr>
            <p:nvPr/>
          </p:nvSpPr>
          <p:spPr bwMode="auto">
            <a:xfrm>
              <a:off x="2812" y="274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 dirty="0"/>
                <a:t>2</a:t>
              </a:r>
              <a:endParaRPr lang="en-US" altLang="zh-CN" sz="2400" dirty="0"/>
            </a:p>
          </p:txBody>
        </p:sp>
        <p:sp>
          <p:nvSpPr>
            <p:cNvPr id="65" name="Text Box 28"/>
            <p:cNvSpPr txBox="1">
              <a:spLocks noChangeArrowheads="1"/>
            </p:cNvSpPr>
            <p:nvPr/>
          </p:nvSpPr>
          <p:spPr bwMode="auto">
            <a:xfrm>
              <a:off x="2797" y="22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3</a:t>
              </a:r>
              <a:endParaRPr lang="en-US" altLang="zh-CN" sz="2400"/>
            </a:p>
          </p:txBody>
        </p:sp>
        <p:sp>
          <p:nvSpPr>
            <p:cNvPr id="68" name="Text Box 31"/>
            <p:cNvSpPr txBox="1">
              <a:spLocks noChangeArrowheads="1"/>
            </p:cNvSpPr>
            <p:nvPr/>
          </p:nvSpPr>
          <p:spPr bwMode="auto">
            <a:xfrm>
              <a:off x="4872" y="3521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 dirty="0"/>
                <a:t>A</a:t>
              </a:r>
              <a:endParaRPr lang="en-US" altLang="zh-CN" i="1" dirty="0"/>
            </a:p>
          </p:txBody>
        </p:sp>
        <p:sp>
          <p:nvSpPr>
            <p:cNvPr id="69" name="Text Box 32"/>
            <p:cNvSpPr txBox="1">
              <a:spLocks noChangeArrowheads="1"/>
            </p:cNvSpPr>
            <p:nvPr/>
          </p:nvSpPr>
          <p:spPr bwMode="auto">
            <a:xfrm>
              <a:off x="2992" y="2553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 dirty="0"/>
                <a:t>B</a:t>
              </a:r>
              <a:endParaRPr lang="en-US" altLang="zh-CN" i="1" dirty="0"/>
            </a:p>
          </p:txBody>
        </p:sp>
        <p:sp>
          <p:nvSpPr>
            <p:cNvPr id="70" name="Line 33"/>
            <p:cNvSpPr>
              <a:spLocks noChangeShapeType="1"/>
            </p:cNvSpPr>
            <p:nvPr/>
          </p:nvSpPr>
          <p:spPr bwMode="auto">
            <a:xfrm>
              <a:off x="540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Text Box 34"/>
            <p:cNvSpPr txBox="1">
              <a:spLocks noChangeArrowheads="1"/>
            </p:cNvSpPr>
            <p:nvPr/>
          </p:nvSpPr>
          <p:spPr bwMode="auto">
            <a:xfrm>
              <a:off x="5265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5</a:t>
              </a:r>
              <a:endParaRPr lang="en-US" altLang="zh-CN" sz="2400"/>
            </a:p>
          </p:txBody>
        </p:sp>
      </p:grpSp>
      <p:sp>
        <p:nvSpPr>
          <p:cNvPr id="83" name="AutoShape 53"/>
          <p:cNvSpPr>
            <a:spLocks noChangeArrowheads="1"/>
          </p:cNvSpPr>
          <p:nvPr/>
        </p:nvSpPr>
        <p:spPr bwMode="auto">
          <a:xfrm>
            <a:off x="8396024" y="2909887"/>
            <a:ext cx="1676400" cy="485775"/>
          </a:xfrm>
          <a:prstGeom prst="wedgeRectCallout">
            <a:avLst>
              <a:gd name="adj1" fmla="val -88731"/>
              <a:gd name="adj2" fmla="val 283170"/>
            </a:avLst>
          </a:prstGeom>
          <a:solidFill>
            <a:srgbClr val="000080"/>
          </a:solidFill>
          <a:ln w="9525">
            <a:solidFill>
              <a:srgbClr val="0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kumimoji="1" lang="zh-CN" altLang="en-US">
                <a:solidFill>
                  <a:srgbClr val="FFFF00"/>
                </a:solidFill>
              </a:rPr>
              <a:t>可行域</a:t>
            </a:r>
            <a:endParaRPr kumimoji="1" lang="zh-CN" altLang="en-US">
              <a:solidFill>
                <a:srgbClr val="FFFF00"/>
              </a:solidFill>
            </a:endParaRPr>
          </a:p>
        </p:txBody>
      </p:sp>
      <p:sp>
        <p:nvSpPr>
          <p:cNvPr id="85" name="Text Box 41"/>
          <p:cNvSpPr txBox="1">
            <a:spLocks noChangeArrowheads="1"/>
          </p:cNvSpPr>
          <p:nvPr/>
        </p:nvSpPr>
        <p:spPr bwMode="auto">
          <a:xfrm>
            <a:off x="435783" y="2659062"/>
            <a:ext cx="5196705" cy="130869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可行域中的任意一点（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x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，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y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）叫做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z = x + y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的</a:t>
            </a:r>
            <a:r>
              <a:rPr lang="zh-CN" altLang="en-US" dirty="0">
                <a:highlight>
                  <a:srgbClr val="FFFF00"/>
                </a:highlight>
                <a:latin typeface="+mn-ea"/>
                <a:ea typeface="+mn-ea"/>
              </a:rPr>
              <a:t>可行解</a:t>
            </a:r>
            <a:endParaRPr lang="en-US" altLang="zh-CN" dirty="0">
              <a:highlight>
                <a:srgbClr val="FFFF00"/>
              </a:highlight>
              <a:latin typeface="+mn-ea"/>
              <a:ea typeface="+mn-ea"/>
            </a:endParaRPr>
          </a:p>
        </p:txBody>
      </p:sp>
      <p:sp>
        <p:nvSpPr>
          <p:cNvPr id="86" name="Text Box 41"/>
          <p:cNvSpPr txBox="1">
            <a:spLocks noChangeArrowheads="1"/>
          </p:cNvSpPr>
          <p:nvPr/>
        </p:nvSpPr>
        <p:spPr bwMode="auto">
          <a:xfrm>
            <a:off x="439102" y="4289128"/>
            <a:ext cx="5209405" cy="130869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使目标函数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z = x + y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取得最小值或最大值的可行解，称为</a:t>
            </a:r>
            <a:r>
              <a:rPr lang="zh-CN" altLang="en-US" dirty="0">
                <a:highlight>
                  <a:srgbClr val="FFFF00"/>
                </a:highlight>
                <a:latin typeface="+mn-ea"/>
                <a:ea typeface="+mn-ea"/>
              </a:rPr>
              <a:t>最优解</a:t>
            </a:r>
            <a:endParaRPr lang="en-US" altLang="zh-CN" dirty="0">
              <a:highlight>
                <a:srgbClr val="FFFF00"/>
              </a:highlight>
              <a:latin typeface="+mn-ea"/>
              <a:ea typeface="+mn-ea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902759" y="5922492"/>
            <a:ext cx="51133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+mn-ea"/>
              </a:rPr>
              <a:t>如本题中的（</a:t>
            </a:r>
            <a:r>
              <a:rPr kumimoji="1" lang="en-US" altLang="zh-CN" sz="2800" b="1" dirty="0">
                <a:latin typeface="+mn-ea"/>
              </a:rPr>
              <a:t>0</a:t>
            </a:r>
            <a:r>
              <a:rPr kumimoji="1" lang="zh-CN" altLang="en-US" sz="2800" b="1" dirty="0">
                <a:latin typeface="+mn-ea"/>
              </a:rPr>
              <a:t>，</a:t>
            </a:r>
            <a:r>
              <a:rPr kumimoji="1" lang="en-US" altLang="zh-CN" sz="2800" b="1" dirty="0">
                <a:latin typeface="+mn-ea"/>
              </a:rPr>
              <a:t>0</a:t>
            </a:r>
            <a:r>
              <a:rPr kumimoji="1" lang="zh-CN" altLang="en-US" sz="2800" b="1" dirty="0">
                <a:latin typeface="+mn-ea"/>
              </a:rPr>
              <a:t>）与（</a:t>
            </a:r>
            <a:r>
              <a:rPr kumimoji="1" lang="en-US" altLang="zh-CN" sz="2800" b="1" dirty="0">
                <a:latin typeface="+mn-ea"/>
              </a:rPr>
              <a:t>4</a:t>
            </a:r>
            <a:r>
              <a:rPr kumimoji="1" lang="zh-CN" altLang="en-US" sz="2800" b="1" dirty="0">
                <a:latin typeface="+mn-ea"/>
              </a:rPr>
              <a:t>，</a:t>
            </a:r>
            <a:r>
              <a:rPr kumimoji="1" lang="en-US" altLang="zh-CN" sz="2800" b="1" dirty="0">
                <a:latin typeface="+mn-ea"/>
              </a:rPr>
              <a:t>0</a:t>
            </a:r>
            <a:r>
              <a:rPr kumimoji="1" lang="zh-CN" altLang="en-US" sz="2800" b="1" dirty="0">
                <a:latin typeface="+mn-ea"/>
              </a:rPr>
              <a:t>）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50568" y="121587"/>
            <a:ext cx="2789305" cy="2020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5" grpId="0" animBg="1"/>
      <p:bldP spid="86" grpId="0" animBg="1"/>
      <p:bldP spid="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/>
          <p:cNvSpPr txBox="1">
            <a:spLocks noChangeArrowheads="1"/>
          </p:cNvSpPr>
          <p:nvPr/>
        </p:nvSpPr>
        <p:spPr bwMode="auto">
          <a:xfrm>
            <a:off x="-44979" y="315336"/>
            <a:ext cx="122369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sz="3200" dirty="0">
                <a:solidFill>
                  <a:srgbClr val="CC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变式：</a:t>
            </a:r>
            <a:r>
              <a:rPr lang="zh-CN" altLang="en-US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若点 </a:t>
            </a:r>
            <a:r>
              <a:rPr lang="en-US" altLang="zh-CN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 x</a:t>
            </a:r>
            <a:r>
              <a:rPr lang="zh-CN" altLang="en-US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，</a:t>
            </a:r>
            <a:r>
              <a:rPr lang="en-US" altLang="zh-CN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y ) </a:t>
            </a:r>
            <a:r>
              <a:rPr lang="zh-CN" altLang="en-US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在该区域内，求 </a:t>
            </a:r>
            <a:r>
              <a:rPr lang="en-US" altLang="zh-CN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z = x</a:t>
            </a:r>
            <a:r>
              <a:rPr lang="zh-CN" altLang="en-US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－</a:t>
            </a:r>
            <a:r>
              <a:rPr lang="en-US" altLang="zh-CN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3y </a:t>
            </a:r>
            <a:r>
              <a:rPr lang="zh-CN" altLang="en-US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的最大值和最小值</a:t>
            </a:r>
            <a:r>
              <a:rPr lang="en-US" altLang="zh-CN" sz="32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.</a:t>
            </a:r>
            <a:endParaRPr lang="en-US" altLang="zh-CN" sz="32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grpSp>
        <p:nvGrpSpPr>
          <p:cNvPr id="3" name="Group 7"/>
          <p:cNvGrpSpPr/>
          <p:nvPr/>
        </p:nvGrpSpPr>
        <p:grpSpPr bwMode="auto">
          <a:xfrm>
            <a:off x="6914621" y="1077912"/>
            <a:ext cx="5092700" cy="3876675"/>
            <a:chOff x="2477" y="1758"/>
            <a:chExt cx="3208" cy="2442"/>
          </a:xfrm>
        </p:grpSpPr>
        <p:sp>
          <p:nvSpPr>
            <p:cNvPr id="4" name="AutoShape 8"/>
            <p:cNvSpPr>
              <a:spLocks noChangeAspect="1" noChangeArrowheads="1"/>
            </p:cNvSpPr>
            <p:nvPr/>
          </p:nvSpPr>
          <p:spPr bwMode="auto">
            <a:xfrm>
              <a:off x="3002" y="2856"/>
              <a:ext cx="1906" cy="953"/>
            </a:xfrm>
            <a:prstGeom prst="rtTriangl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2477" y="2575"/>
              <a:ext cx="283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2667" y="3816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H="1" flipV="1">
              <a:off x="2997" y="2014"/>
              <a:ext cx="12" cy="21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48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396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444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492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3009" y="333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3009" y="285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3009" y="237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5457" y="35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x</a:t>
              </a:r>
              <a:endParaRPr lang="en-US" altLang="zh-CN" i="1"/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788" y="175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y</a:t>
              </a:r>
              <a:endParaRPr lang="en-US" altLang="zh-CN" i="1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2769" y="3773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/>
                <a:t>O</a:t>
              </a:r>
              <a:endParaRPr lang="en-US" altLang="zh-CN" sz="2400" i="1"/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37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85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  <a:endParaRPr lang="en-US" altLang="zh-CN" sz="2400"/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43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3</a:t>
              </a:r>
              <a:endParaRPr lang="en-US" altLang="zh-CN" sz="2400"/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4833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4</a:t>
              </a:r>
              <a:endParaRPr lang="en-US" altLang="zh-CN" sz="2400"/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2817" y="319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  <a:endParaRPr lang="en-US" altLang="zh-CN" sz="2400"/>
            </a:p>
          </p:txBody>
        </p: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2817" y="27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  <a:endParaRPr lang="en-US" altLang="zh-CN" sz="2400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2797" y="22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3</a:t>
              </a:r>
              <a:endParaRPr lang="en-US" altLang="zh-CN" sz="2400"/>
            </a:p>
          </p:txBody>
        </p:sp>
        <p:sp>
          <p:nvSpPr>
            <p:cNvPr id="25" name="Text Box 31"/>
            <p:cNvSpPr txBox="1">
              <a:spLocks noChangeArrowheads="1"/>
            </p:cNvSpPr>
            <p:nvPr/>
          </p:nvSpPr>
          <p:spPr bwMode="auto">
            <a:xfrm>
              <a:off x="4833" y="352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A</a:t>
              </a:r>
              <a:endParaRPr lang="en-US" altLang="zh-CN" i="1"/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3002" y="2555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 dirty="0"/>
                <a:t>B</a:t>
              </a:r>
              <a:endParaRPr lang="en-US" altLang="zh-CN" i="1" dirty="0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5409" y="376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5265" y="3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sz="2400"/>
                <a:t>5</a:t>
              </a:r>
              <a:endParaRPr lang="en-US" altLang="zh-CN" sz="2400"/>
            </a:p>
          </p:txBody>
        </p:sp>
      </p:grp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556683" y="1073149"/>
            <a:ext cx="4102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dirty="0">
                <a:solidFill>
                  <a:srgbClr val="CC0000"/>
                </a:solidFill>
                <a:latin typeface="+mn-ea"/>
                <a:ea typeface="+mn-ea"/>
              </a:rPr>
              <a:t>解：</a:t>
            </a:r>
            <a:r>
              <a:rPr lang="en-US" altLang="zh-CN" dirty="0">
                <a:latin typeface="+mn-ea"/>
                <a:ea typeface="+mn-ea"/>
              </a:rPr>
              <a:t>z = x</a:t>
            </a:r>
            <a:r>
              <a:rPr lang="zh-CN" altLang="en-US" sz="2400" dirty="0">
                <a:latin typeface="+mn-ea"/>
                <a:ea typeface="+mn-ea"/>
              </a:rPr>
              <a:t>－</a:t>
            </a:r>
            <a:r>
              <a:rPr lang="en-US" altLang="zh-CN" dirty="0">
                <a:latin typeface="+mn-ea"/>
                <a:ea typeface="+mn-ea"/>
              </a:rPr>
              <a:t>3y </a:t>
            </a:r>
            <a:r>
              <a:rPr lang="zh-CN" altLang="en-US" dirty="0">
                <a:latin typeface="+mn-ea"/>
                <a:ea typeface="+mn-ea"/>
              </a:rPr>
              <a:t>可化为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8" name="Line 68"/>
          <p:cNvSpPr>
            <a:spLocks noChangeShapeType="1"/>
          </p:cNvSpPr>
          <p:nvPr/>
        </p:nvSpPr>
        <p:spPr bwMode="auto">
          <a:xfrm flipH="1">
            <a:off x="7074959" y="3286125"/>
            <a:ext cx="3962400" cy="1295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98685" y="806471"/>
            <a:ext cx="1799936" cy="1023916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656" y="1681982"/>
            <a:ext cx="3313497" cy="955617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340" y="2599297"/>
            <a:ext cx="6010738" cy="1609258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020" y="4105367"/>
            <a:ext cx="6154455" cy="838200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02" y="4919290"/>
            <a:ext cx="6671757" cy="748646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941" y="5643659"/>
            <a:ext cx="6469487" cy="83820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3196" y="2343277"/>
            <a:ext cx="942975" cy="86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0.06029 0.1101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8" y="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-0.00899 -0.220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" y="-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5576" y="195263"/>
            <a:ext cx="4883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sz="36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解线性规划问题的步骤</a:t>
            </a:r>
            <a:endParaRPr lang="zh-CN" altLang="en-US" sz="3600" dirty="0">
              <a:solidFill>
                <a:srgbClr val="000099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348213" y="970113"/>
            <a:ext cx="42943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画、变、移、求</a:t>
            </a:r>
            <a:endParaRPr lang="zh-CN" altLang="en-US" sz="4000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09636" y="2038157"/>
            <a:ext cx="13858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+mn-ea"/>
                <a:ea typeface="+mn-ea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、画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09636" y="2930515"/>
            <a:ext cx="12636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+mn-ea"/>
                <a:ea typeface="+mn-ea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、变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09634" y="3818438"/>
            <a:ext cx="13858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+mn-ea"/>
                <a:ea typeface="+mn-ea"/>
              </a:rPr>
              <a:t>3</a:t>
            </a:r>
            <a:r>
              <a:rPr lang="zh-CN" altLang="en-US" dirty="0">
                <a:latin typeface="+mn-ea"/>
                <a:ea typeface="+mn-ea"/>
              </a:rPr>
              <a:t>、移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09634" y="4706361"/>
            <a:ext cx="12636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+mn-ea"/>
                <a:ea typeface="+mn-ea"/>
              </a:rPr>
              <a:t>4</a:t>
            </a:r>
            <a:r>
              <a:rPr lang="zh-CN" altLang="en-US" dirty="0">
                <a:latin typeface="+mn-ea"/>
                <a:ea typeface="+mn-ea"/>
              </a:rPr>
              <a:t>、求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979736" y="2038157"/>
            <a:ext cx="4468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+mn-ea"/>
                <a:ea typeface="+mn-ea"/>
              </a:rPr>
              <a:t>画出可行域（阴影区域）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8052" y="2742968"/>
            <a:ext cx="1905000" cy="790575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979736" y="3793362"/>
            <a:ext cx="65976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+mn-ea"/>
                <a:ea typeface="+mn-ea"/>
              </a:rPr>
              <a:t>移动直线，找到何时纵截距最大或最小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979736" y="2947378"/>
            <a:ext cx="78787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+mn-ea"/>
                <a:ea typeface="+mn-ea"/>
              </a:rPr>
              <a:t>将目标函数</a:t>
            </a:r>
            <a:r>
              <a:rPr lang="en-US" altLang="zh-CN" dirty="0">
                <a:latin typeface="+mn-ea"/>
                <a:ea typeface="+mn-ea"/>
              </a:rPr>
              <a:t>				    </a:t>
            </a:r>
            <a:r>
              <a:rPr lang="zh-CN" altLang="en-US" dirty="0">
                <a:latin typeface="+mn-ea"/>
                <a:ea typeface="+mn-ea"/>
              </a:rPr>
              <a:t>变形为</a:t>
            </a:r>
            <a:r>
              <a:rPr lang="en-US" altLang="zh-CN" dirty="0">
                <a:latin typeface="+mn-ea"/>
                <a:ea typeface="+mn-ea"/>
              </a:rPr>
              <a:t>	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451" y="2676292"/>
            <a:ext cx="3171825" cy="962025"/>
          </a:xfrm>
          <a:prstGeom prst="rect">
            <a:avLst/>
          </a:prstGeom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979736" y="4706361"/>
            <a:ext cx="30277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+mn-ea"/>
                <a:ea typeface="+mn-ea"/>
              </a:rPr>
              <a:t>求出对应的 </a:t>
            </a:r>
            <a:r>
              <a:rPr lang="en-US" altLang="zh-CN" dirty="0">
                <a:latin typeface="+mn-ea"/>
                <a:ea typeface="+mn-ea"/>
              </a:rPr>
              <a:t>z </a:t>
            </a:r>
            <a:r>
              <a:rPr lang="zh-CN" altLang="en-US" dirty="0">
                <a:latin typeface="+mn-ea"/>
                <a:ea typeface="+mn-ea"/>
              </a:rPr>
              <a:t>值</a:t>
            </a:r>
            <a:endParaRPr lang="zh-CN" altLang="en-US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3" grpId="0"/>
      <p:bldP spid="14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 bwMode="auto">
          <a:xfrm>
            <a:off x="6147938" y="3073490"/>
            <a:ext cx="3313113" cy="2016125"/>
          </a:xfrm>
          <a:custGeom>
            <a:avLst/>
            <a:gdLst>
              <a:gd name="T0" fmla="*/ 0 w 2087"/>
              <a:gd name="T1" fmla="*/ 2016125 h 1270"/>
              <a:gd name="T2" fmla="*/ 2520950 w 2087"/>
              <a:gd name="T3" fmla="*/ 0 h 1270"/>
              <a:gd name="T4" fmla="*/ 3313113 w 2087"/>
              <a:gd name="T5" fmla="*/ 1223963 h 1270"/>
              <a:gd name="T6" fmla="*/ 0 w 2087"/>
              <a:gd name="T7" fmla="*/ 2016125 h 12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7" h="1270">
                <a:moveTo>
                  <a:pt x="0" y="1270"/>
                </a:moveTo>
                <a:lnTo>
                  <a:pt x="1588" y="0"/>
                </a:lnTo>
                <a:lnTo>
                  <a:pt x="2087" y="771"/>
                </a:lnTo>
                <a:lnTo>
                  <a:pt x="0" y="127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644701" y="3130640"/>
            <a:ext cx="4608512" cy="2663825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644701" y="3130640"/>
            <a:ext cx="4608512" cy="2663825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5716138" y="2381340"/>
            <a:ext cx="3887788" cy="302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5789163" y="3910102"/>
            <a:ext cx="5380038" cy="127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264201" y="4291102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3</a:t>
            </a:r>
            <a:endParaRPr lang="en-US" altLang="zh-CN" sz="2400" b="1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708451" y="124310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5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386188" y="353069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1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887588" y="505310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A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558511" y="2570687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B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7516363" y="1157377"/>
            <a:ext cx="2447925" cy="3960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" name="Group 14"/>
          <p:cNvGrpSpPr/>
          <p:nvPr/>
        </p:nvGrpSpPr>
        <p:grpSpPr bwMode="auto">
          <a:xfrm>
            <a:off x="5716138" y="1157377"/>
            <a:ext cx="5616575" cy="5040313"/>
            <a:chOff x="2018" y="935"/>
            <a:chExt cx="3538" cy="3175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3288" y="998"/>
              <a:ext cx="0" cy="3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651" y="2886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4014" y="2885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4377" y="2885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288" y="2613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3288" y="2250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5344" y="286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endParaRPr lang="en-US" altLang="zh-CN" sz="24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3094" y="935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endParaRPr lang="en-US" altLang="zh-CN" sz="24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122" y="288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o</a:t>
              </a:r>
              <a:endParaRPr lang="en-US" altLang="zh-CN" sz="24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2018" y="2931"/>
              <a:ext cx="35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3288" y="1162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3288" y="1887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3288" y="1525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925" y="2885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3288" y="3158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4740" y="2885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5103" y="2885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414513" y="3000465"/>
            <a:ext cx="4608513" cy="2663825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8760963" y="2897712"/>
            <a:ext cx="13131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(1.5, 2.5)</a:t>
            </a:r>
            <a:endParaRPr lang="en-US" altLang="zh-CN" sz="24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6159844" y="5062628"/>
            <a:ext cx="1056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(-2, -1)</a:t>
            </a:r>
            <a:endParaRPr lang="en-US" altLang="zh-CN" sz="24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1250202" y="2827427"/>
            <a:ext cx="180511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i="1" dirty="0" err="1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Z</a:t>
            </a:r>
            <a:r>
              <a:rPr lang="en-US" altLang="zh-CN" sz="3200" b="1" i="1" baseline="-25000" dirty="0" err="1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max</a:t>
            </a:r>
            <a:r>
              <a:rPr lang="en-US" altLang="zh-CN" sz="3200" b="1" i="1" baseline="-25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 </a:t>
            </a:r>
            <a:r>
              <a:rPr lang="en-US" altLang="zh-CN" sz="3200" b="1" i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17</a:t>
            </a:r>
            <a:endParaRPr lang="en-US" altLang="zh-CN" sz="3200" b="1" dirty="0">
              <a:solidFill>
                <a:srgbClr val="CC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 eaLnBrk="1" hangingPunct="1"/>
            <a:r>
              <a:rPr lang="en-US" altLang="zh-CN" sz="3200" b="1" i="1" dirty="0" err="1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Z</a:t>
            </a:r>
            <a:r>
              <a:rPr lang="en-US" altLang="zh-CN" sz="3200" b="1" i="1" baseline="-25000" dirty="0" err="1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min</a:t>
            </a:r>
            <a:r>
              <a:rPr lang="en-US" altLang="zh-CN" sz="3200" b="1" i="1" baseline="-25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 -11</a:t>
            </a:r>
            <a:endParaRPr lang="en-US" altLang="zh-CN" sz="3200" b="1" dirty="0">
              <a:solidFill>
                <a:srgbClr val="CC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471972" y="175592"/>
            <a:ext cx="115135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+mn-ea"/>
                <a:ea typeface="+mn-ea"/>
              </a:rPr>
              <a:t>练习：求 </a:t>
            </a:r>
            <a:r>
              <a:rPr lang="en-US" altLang="zh-CN" sz="3200" b="1" dirty="0">
                <a:latin typeface="+mn-ea"/>
                <a:ea typeface="+mn-ea"/>
              </a:rPr>
              <a:t>z = 3x+5y </a:t>
            </a:r>
            <a:r>
              <a:rPr lang="zh-CN" altLang="en-US" sz="3200" b="1" dirty="0">
                <a:latin typeface="+mn-ea"/>
                <a:ea typeface="+mn-ea"/>
              </a:rPr>
              <a:t>的最大值和最小值</a:t>
            </a:r>
            <a:r>
              <a:rPr lang="en-US" altLang="zh-CN" sz="3200" b="1" dirty="0">
                <a:latin typeface="+mn-ea"/>
                <a:ea typeface="+mn-ea"/>
              </a:rPr>
              <a:t>,</a:t>
            </a:r>
            <a:r>
              <a:rPr lang="zh-CN" altLang="en-US" sz="3200" b="1" dirty="0">
                <a:latin typeface="+mn-ea"/>
                <a:ea typeface="+mn-ea"/>
              </a:rPr>
              <a:t>使 </a:t>
            </a:r>
            <a:r>
              <a:rPr lang="en-US" altLang="zh-CN" sz="3200" b="1" dirty="0">
                <a:latin typeface="+mn-ea"/>
                <a:ea typeface="+mn-ea"/>
              </a:rPr>
              <a:t>x , y </a:t>
            </a:r>
            <a:r>
              <a:rPr lang="zh-CN" altLang="en-US" sz="3200" b="1" dirty="0">
                <a:latin typeface="+mn-ea"/>
                <a:ea typeface="+mn-ea"/>
              </a:rPr>
              <a:t>满足约束条件</a:t>
            </a:r>
            <a:endParaRPr lang="zh-CN" altLang="en-US" sz="3200" b="1" dirty="0">
              <a:latin typeface="+mn-ea"/>
              <a:ea typeface="+mn-ea"/>
            </a:endParaRP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9340401" y="3833902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C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9934126" y="5703977"/>
            <a:ext cx="127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="1" dirty="0">
                <a:latin typeface="Times New Roman" panose="02020603050405020304" pitchFamily="18" charset="0"/>
              </a:rPr>
              <a:t>+5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y</a:t>
            </a:r>
            <a:r>
              <a:rPr lang="en-US" altLang="zh-CN" sz="2400" b="1" dirty="0">
                <a:latin typeface="Times New Roman" panose="02020603050405020304" pitchFamily="18" charset="0"/>
              </a:rPr>
              <a:t>=0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0994" y="809491"/>
            <a:ext cx="2468586" cy="1859186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093" y="1777911"/>
            <a:ext cx="1347342" cy="543283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830" y="3287445"/>
            <a:ext cx="1491365" cy="543283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9232" y="4745127"/>
            <a:ext cx="1717882" cy="598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0.11927 -0.1469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64" y="-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-0.12825 0.12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19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36" grpId="0"/>
      <p:bldP spid="37" grpId="0"/>
      <p:bldP spid="38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6696" y="143673"/>
            <a:ext cx="65726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回忆</a:t>
            </a:r>
            <a:r>
              <a:rPr lang="en-US" altLang="zh-CN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—— </a:t>
            </a:r>
            <a:r>
              <a:rPr lang="zh-CN" altLang="en-US" sz="4400" b="1" dirty="0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一元一次不等式</a:t>
            </a:r>
            <a:endParaRPr lang="zh-CN" altLang="en-US" sz="4400" b="1" dirty="0">
              <a:solidFill>
                <a:srgbClr val="0020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4203947" y="1894558"/>
                <a:ext cx="33830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zh-CN" altLang="en-US" sz="3200" b="1" dirty="0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947" y="1894558"/>
                <a:ext cx="3383042" cy="584775"/>
              </a:xfrm>
              <a:prstGeom prst="rect">
                <a:avLst/>
              </a:prstGeom>
              <a:blipFill rotWithShape="1">
                <a:blip r:embed="rId1"/>
                <a:stretch>
                  <a:fillRect l="-7" t="-60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01170" y="1214678"/>
            <a:ext cx="3595418" cy="5847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algn="l" eaLnBrk="1" hangingPunct="1">
              <a:buFont typeface="Wingdings" panose="05000000000000000000" pitchFamily="2" charset="2"/>
              <a:buChar char="l"/>
            </a:pPr>
            <a:r>
              <a:rPr kumimoji="1" lang="zh-CN" altLang="en-US" sz="3200" dirty="0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解出下列不等式：</a:t>
            </a:r>
            <a:endParaRPr kumimoji="1" lang="en-US" altLang="zh-CN" sz="3200" dirty="0">
              <a:solidFill>
                <a:srgbClr val="0020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201170" y="2752322"/>
            <a:ext cx="6209280" cy="5847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algn="l" eaLnBrk="1" hangingPunct="1">
              <a:buFont typeface="Wingdings" panose="05000000000000000000" pitchFamily="2" charset="2"/>
              <a:buChar char="l"/>
            </a:pPr>
            <a:r>
              <a:rPr kumimoji="1" lang="zh-CN" altLang="en-US" sz="3200" dirty="0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用图形如何表示出它的解集呢？</a:t>
            </a:r>
            <a:endParaRPr kumimoji="1" lang="en-US" altLang="zh-CN" sz="3200" dirty="0">
              <a:solidFill>
                <a:srgbClr val="0020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9" name="Group 19"/>
          <p:cNvGrpSpPr/>
          <p:nvPr/>
        </p:nvGrpSpPr>
        <p:grpSpPr bwMode="auto">
          <a:xfrm>
            <a:off x="4752975" y="3743863"/>
            <a:ext cx="2952750" cy="431605"/>
            <a:chOff x="1882" y="1706"/>
            <a:chExt cx="1860" cy="182"/>
          </a:xfrm>
        </p:grpSpPr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2064" y="1706"/>
              <a:ext cx="1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sy="50000" kx="2115830" algn="bl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Arc 17"/>
            <p:cNvSpPr/>
            <p:nvPr/>
          </p:nvSpPr>
          <p:spPr bwMode="auto">
            <a:xfrm flipH="1">
              <a:off x="1882" y="1706"/>
              <a:ext cx="182" cy="182"/>
            </a:xfrm>
            <a:custGeom>
              <a:avLst/>
              <a:gdLst>
                <a:gd name="T0" fmla="*/ 0 w 21600"/>
                <a:gd name="T1" fmla="*/ 0 h 21600"/>
                <a:gd name="T2" fmla="*/ 182 w 21600"/>
                <a:gd name="T3" fmla="*/ 182 h 21600"/>
                <a:gd name="T4" fmla="*/ 0 w 21600"/>
                <a:gd name="T5" fmla="*/ 18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sy="50000" kx="2115830" algn="bl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Arc 18"/>
            <p:cNvSpPr/>
            <p:nvPr/>
          </p:nvSpPr>
          <p:spPr bwMode="auto">
            <a:xfrm rot="5400000" flipH="1">
              <a:off x="3560" y="1706"/>
              <a:ext cx="182" cy="182"/>
            </a:xfrm>
            <a:custGeom>
              <a:avLst/>
              <a:gdLst>
                <a:gd name="T0" fmla="*/ 0 w 21600"/>
                <a:gd name="T1" fmla="*/ 0 h 21600"/>
                <a:gd name="T2" fmla="*/ 182 w 21600"/>
                <a:gd name="T3" fmla="*/ 182 h 21600"/>
                <a:gd name="T4" fmla="*/ 0 w 21600"/>
                <a:gd name="T5" fmla="*/ 18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sy="50000" kx="2115830" algn="bl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4465638" y="4088156"/>
            <a:ext cx="481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sy="50000" kx="2115830" algn="bl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/>
            <a:r>
              <a:rPr lang="en-US" altLang="zh-CN"/>
              <a:t>-3</a:t>
            </a:r>
            <a:endParaRPr lang="en-US" altLang="zh-CN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7475538" y="4102443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sy="50000" kx="2115830" algn="bl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/>
            <a:r>
              <a:rPr lang="en-US" altLang="zh-CN"/>
              <a:t>4</a:t>
            </a:r>
            <a:endParaRPr lang="en-US" altLang="zh-CN"/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5843588" y="4102443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sy="50000" kx="2115830" algn="bl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eaLnBrk="1" hangingPunct="1"/>
            <a:r>
              <a:rPr lang="en-US" altLang="zh-CN"/>
              <a:t>0</a:t>
            </a:r>
            <a:endParaRPr lang="en-US" altLang="zh-CN"/>
          </a:p>
        </p:txBody>
      </p:sp>
      <p:grpSp>
        <p:nvGrpSpPr>
          <p:cNvPr id="16" name="Group 25"/>
          <p:cNvGrpSpPr/>
          <p:nvPr/>
        </p:nvGrpSpPr>
        <p:grpSpPr bwMode="auto">
          <a:xfrm>
            <a:off x="4103688" y="4031006"/>
            <a:ext cx="4611687" cy="519112"/>
            <a:chOff x="1473" y="1797"/>
            <a:chExt cx="2905" cy="327"/>
          </a:xfrm>
        </p:grpSpPr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473" y="1888"/>
              <a:ext cx="28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sy="50000" kx="2115830" algn="bl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2699" y="1842"/>
              <a:ext cx="0" cy="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sy="50000" kx="2115830" algn="bl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4150" y="17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sy="50000" kx="2115830" algn="bl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0030101010101" pitchFamily="49" charset="-122"/>
                </a:defRPr>
              </a:lvl9pPr>
            </a:lstStyle>
            <a:p>
              <a:pPr eaLnBrk="1" hangingPunct="1"/>
              <a:r>
                <a:rPr lang="en-US" altLang="zh-CN" i="1"/>
                <a:t>x</a:t>
              </a:r>
              <a:endParaRPr lang="en-US" altLang="zh-CN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6696" y="143673"/>
            <a:ext cx="6731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定义 </a:t>
            </a:r>
            <a:r>
              <a:rPr lang="en-US" altLang="zh-CN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—— </a:t>
            </a:r>
            <a:r>
              <a:rPr lang="zh-CN" altLang="en-US" sz="4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二元</a:t>
            </a:r>
            <a:r>
              <a:rPr lang="zh-CN" altLang="en-US" sz="4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一次不等式</a:t>
            </a:r>
            <a:endParaRPr lang="zh-CN" altLang="en-US" sz="4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89427" y="1060405"/>
            <a:ext cx="10622756" cy="148245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pitchFamily="49" charset="-122"/>
              </a:defRPr>
            </a:lvl9pPr>
          </a:lstStyle>
          <a:p>
            <a:pPr marL="457200" indent="-457200" algn="l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zh-CN" altLang="en-US" sz="3200" dirty="0">
                <a:latin typeface="华文中宋" panose="02010600040101010101" pitchFamily="2" charset="-122"/>
                <a:ea typeface="华文中宋" panose="02010600040101010101" pitchFamily="2" charset="-122"/>
              </a:rPr>
              <a:t>含有</a:t>
            </a:r>
            <a:r>
              <a:rPr kumimoji="1" lang="zh-CN" altLang="en-US" sz="32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两个未知数</a:t>
            </a:r>
            <a:r>
              <a:rPr kumimoji="1" lang="zh-CN" altLang="en-US" sz="32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，并且未知数的</a:t>
            </a:r>
            <a:r>
              <a:rPr kumimoji="1" lang="zh-CN" altLang="en-US" sz="3200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最高次数是 </a:t>
            </a:r>
            <a:r>
              <a:rPr kumimoji="1" lang="en-US" altLang="zh-CN" sz="3200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 </a:t>
            </a:r>
            <a:r>
              <a:rPr kumimoji="1" lang="zh-CN" altLang="en-US" sz="32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的不等式叫做</a:t>
            </a:r>
            <a:r>
              <a:rPr kumimoji="1" lang="zh-CN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二元一次不等式</a:t>
            </a:r>
            <a:endParaRPr kumimoji="1" lang="en-US" altLang="zh-CN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048340" y="2512346"/>
            <a:ext cx="2095320" cy="707886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000"/>
              </a:spcBef>
              <a:buFontTx/>
              <a:buNone/>
            </a:pPr>
            <a:r>
              <a:rPr kumimoji="1" lang="en-US" altLang="zh-CN" sz="4000" b="1" i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kumimoji="1"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– </a:t>
            </a:r>
            <a:r>
              <a:rPr kumimoji="1" lang="en-US" altLang="zh-CN" sz="4000" b="1" i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 </a:t>
            </a:r>
            <a:r>
              <a:rPr kumimoji="1"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&lt; 6</a:t>
            </a:r>
            <a:endParaRPr kumimoji="1" lang="zh-CN" altLang="en-US" sz="3600" b="1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89427" y="3360508"/>
            <a:ext cx="5078128" cy="74379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二元一次不等式的</a:t>
            </a:r>
            <a:r>
              <a:rPr kumimoji="1"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解集</a:t>
            </a:r>
            <a:r>
              <a:rPr kumimoji="1"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： </a:t>
            </a:r>
            <a:endParaRPr kumimoji="1" lang="zh-CN" altLang="en-US" sz="32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125441" y="4427728"/>
            <a:ext cx="10622756" cy="52322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满足二元一次不等式的 </a:t>
            </a:r>
            <a:r>
              <a:rPr kumimoji="1" lang="en-US" altLang="zh-CN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 </a:t>
            </a: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和 </a:t>
            </a:r>
            <a:r>
              <a:rPr kumimoji="1" lang="en-US" altLang="zh-CN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y </a:t>
            </a: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的取值，可以构成</a:t>
            </a:r>
            <a:r>
              <a:rPr kumimoji="1" lang="zh-CN" altLang="en-US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有序实数对</a:t>
            </a:r>
            <a:r>
              <a:rPr kumimoji="1" lang="en-US" altLang="zh-CN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(x, y)</a:t>
            </a:r>
            <a:endParaRPr kumimoji="1" lang="zh-CN" altLang="en-US" sz="2800" dirty="0">
              <a:solidFill>
                <a:srgbClr val="000099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125441" y="5274375"/>
            <a:ext cx="10792368" cy="52322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所有这样的</a:t>
            </a:r>
            <a:r>
              <a:rPr kumimoji="1" lang="zh-CN" altLang="en-US" sz="28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有序数对</a:t>
            </a:r>
            <a:r>
              <a:rPr kumimoji="1" lang="en-US" altLang="zh-CN" sz="28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(x, y)</a:t>
            </a:r>
            <a:r>
              <a:rPr kumimoji="1" lang="zh-CN" altLang="en-US" sz="28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构成的集合</a:t>
            </a: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称为二元一次不等式的解集。</a:t>
            </a:r>
            <a:endParaRPr kumimoji="1" lang="zh-CN" altLang="en-US" sz="28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046" y="189569"/>
            <a:ext cx="11287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思考 </a:t>
            </a:r>
            <a:r>
              <a:rPr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—— </a:t>
            </a:r>
            <a:r>
              <a:rPr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二元一次不等式的</a:t>
            </a:r>
            <a:r>
              <a:rPr lang="zh-CN" altLang="en-US" sz="40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解集表示怎样的图形</a:t>
            </a:r>
            <a:endParaRPr lang="zh-CN" altLang="en-US" sz="4000" b="1" dirty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564838" y="3298964"/>
            <a:ext cx="9062323" cy="52322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在</a:t>
            </a:r>
            <a:r>
              <a:rPr kumimoji="1" lang="zh-CN" altLang="en-US" sz="28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直角坐标系</a:t>
            </a: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内，二元一次不等式的解集表示什么图形？</a:t>
            </a:r>
            <a:endParaRPr kumimoji="1" lang="zh-CN" altLang="en-US" sz="28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608520" y="1582269"/>
            <a:ext cx="8691419" cy="52322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28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有序数对</a:t>
            </a:r>
            <a:r>
              <a:rPr kumimoji="1" lang="en-US" altLang="zh-CN" sz="28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(x, y)</a:t>
            </a:r>
            <a:r>
              <a:rPr kumimoji="1" lang="zh-CN" altLang="en-US" sz="28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构成的集合</a:t>
            </a:r>
            <a:r>
              <a:rPr kumimoji="1" lang="en-US" altLang="zh-CN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——</a:t>
            </a: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二元一次不等式的解集</a:t>
            </a:r>
            <a:endParaRPr kumimoji="1" lang="zh-CN" altLang="en-US" sz="28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" name="箭头: 下 5"/>
          <p:cNvSpPr/>
          <p:nvPr/>
        </p:nvSpPr>
        <p:spPr>
          <a:xfrm>
            <a:off x="5607170" y="2216989"/>
            <a:ext cx="488830" cy="855890"/>
          </a:xfrm>
          <a:prstGeom prst="downArrow">
            <a:avLst>
              <a:gd name="adj1" fmla="val 50000"/>
              <a:gd name="adj2" fmla="val 8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59250" y="5201937"/>
            <a:ext cx="7500941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不等式 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x-y&lt;6 </a:t>
            </a: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表示怎样的图形呢？</a:t>
            </a:r>
            <a:endParaRPr kumimoji="1"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271354" y="5587015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9427054" y="4130229"/>
            <a:ext cx="7938" cy="24314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227279" y="543461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endParaRPr lang="en-US" altLang="zh-CN" sz="2800" i="1">
              <a:latin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093679" y="3822184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endParaRPr lang="en-US" altLang="zh-CN" sz="2800" i="1" dirty="0">
              <a:latin typeface="Times New Roman" panose="02020603050405020304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093679" y="5525103"/>
            <a:ext cx="514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0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/>
        </p:nvSpPr>
        <p:spPr bwMode="auto">
          <a:xfrm flipV="1">
            <a:off x="9342033" y="1705203"/>
            <a:ext cx="21336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" name="Group 4"/>
          <p:cNvGrpSpPr/>
          <p:nvPr/>
        </p:nvGrpSpPr>
        <p:grpSpPr bwMode="auto">
          <a:xfrm>
            <a:off x="8614958" y="790803"/>
            <a:ext cx="3317875" cy="3214688"/>
            <a:chOff x="3478" y="960"/>
            <a:chExt cx="2090" cy="2025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3478" y="1920"/>
              <a:ext cx="19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V="1">
              <a:off x="4194" y="1113"/>
              <a:ext cx="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340" y="18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x</a:t>
              </a:r>
              <a:endParaRPr lang="en-US" altLang="zh-CN" sz="2800" i="1">
                <a:latin typeface="Times New Roman" panose="02020603050405020304" pitchFamily="18" charset="0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984" y="960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y</a:t>
              </a:r>
              <a:endParaRPr lang="en-US" altLang="zh-CN" sz="2800" i="1">
                <a:latin typeface="Times New Roman" panose="02020603050405020304" pitchFamily="18" charset="0"/>
              </a:endParaRP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3996" y="1881"/>
              <a:ext cx="3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0</a:t>
              </a:r>
              <a:endParaRPr lang="en-US" altLang="zh-CN" sz="2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6" name="Group 10"/>
          <p:cNvGrpSpPr/>
          <p:nvPr/>
        </p:nvGrpSpPr>
        <p:grpSpPr bwMode="auto">
          <a:xfrm>
            <a:off x="9249958" y="3143478"/>
            <a:ext cx="528638" cy="519113"/>
            <a:chOff x="3888" y="2442"/>
            <a:chExt cx="333" cy="327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3888" y="2442"/>
              <a:ext cx="3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-6</a:t>
              </a:r>
              <a:endParaRPr lang="en-US" altLang="zh-CN" sz="2800">
                <a:latin typeface="Times New Roman" panose="02020603050405020304" pitchFamily="18" charset="0"/>
              </a:endParaRPr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 flipH="1">
              <a:off x="4173" y="2634"/>
              <a:ext cx="48" cy="48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CC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28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</p:grpSp>
      <p:grpSp>
        <p:nvGrpSpPr>
          <p:cNvPr id="19" name="Group 13"/>
          <p:cNvGrpSpPr/>
          <p:nvPr/>
        </p:nvGrpSpPr>
        <p:grpSpPr bwMode="auto">
          <a:xfrm>
            <a:off x="10732683" y="2238603"/>
            <a:ext cx="361950" cy="519113"/>
            <a:chOff x="4812" y="1872"/>
            <a:chExt cx="228" cy="327"/>
          </a:xfrm>
        </p:grpSpPr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4812" y="18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6</a:t>
              </a:r>
              <a:endParaRPr lang="en-US" altLang="zh-CN" sz="2800">
                <a:latin typeface="Times New Roman" panose="02020603050405020304" pitchFamily="18" charset="0"/>
              </a:endParaRPr>
            </a:p>
          </p:txBody>
        </p:sp>
        <p:sp>
          <p:nvSpPr>
            <p:cNvPr id="21" name="Oval 15"/>
            <p:cNvSpPr>
              <a:spLocks noChangeArrowheads="1"/>
            </p:cNvSpPr>
            <p:nvPr/>
          </p:nvSpPr>
          <p:spPr bwMode="auto">
            <a:xfrm flipH="1">
              <a:off x="4875" y="1899"/>
              <a:ext cx="48" cy="48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CC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28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</p:grpSp>
      <p:grpSp>
        <p:nvGrpSpPr>
          <p:cNvPr id="22" name="Group 16"/>
          <p:cNvGrpSpPr/>
          <p:nvPr/>
        </p:nvGrpSpPr>
        <p:grpSpPr bwMode="auto">
          <a:xfrm>
            <a:off x="8351433" y="1109891"/>
            <a:ext cx="2451100" cy="1952625"/>
            <a:chOff x="3312" y="1161"/>
            <a:chExt cx="1544" cy="1230"/>
          </a:xfrm>
        </p:grpSpPr>
        <p:grpSp>
          <p:nvGrpSpPr>
            <p:cNvPr id="23" name="Group 17"/>
            <p:cNvGrpSpPr/>
            <p:nvPr/>
          </p:nvGrpSpPr>
          <p:grpSpPr bwMode="auto">
            <a:xfrm>
              <a:off x="4310" y="1449"/>
              <a:ext cx="546" cy="375"/>
              <a:chOff x="4310" y="1449"/>
              <a:chExt cx="546" cy="375"/>
            </a:xfrm>
          </p:grpSpPr>
          <p:sp>
            <p:nvSpPr>
              <p:cNvPr id="30" name="Oval 18"/>
              <p:cNvSpPr>
                <a:spLocks noChangeArrowheads="1"/>
              </p:cNvSpPr>
              <p:nvPr/>
            </p:nvSpPr>
            <p:spPr bwMode="auto">
              <a:xfrm flipV="1">
                <a:off x="4533" y="1776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800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31" name="Text Box 19"/>
              <p:cNvSpPr txBox="1">
                <a:spLocks noChangeArrowheads="1"/>
              </p:cNvSpPr>
              <p:nvPr/>
            </p:nvSpPr>
            <p:spPr bwMode="auto">
              <a:xfrm>
                <a:off x="4310" y="1449"/>
                <a:ext cx="54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800">
                    <a:latin typeface="Times New Roman" panose="02020603050405020304" pitchFamily="18" charset="0"/>
                  </a:rPr>
                  <a:t>(3,1)</a:t>
                </a:r>
                <a:endParaRPr lang="en-US" altLang="zh-CN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4" name="Group 20"/>
            <p:cNvGrpSpPr/>
            <p:nvPr/>
          </p:nvGrpSpPr>
          <p:grpSpPr bwMode="auto">
            <a:xfrm>
              <a:off x="3312" y="2016"/>
              <a:ext cx="696" cy="375"/>
              <a:chOff x="3312" y="2016"/>
              <a:chExt cx="696" cy="375"/>
            </a:xfrm>
          </p:grpSpPr>
          <p:sp>
            <p:nvSpPr>
              <p:cNvPr id="28" name="Oval 21"/>
              <p:cNvSpPr>
                <a:spLocks noChangeArrowheads="1"/>
              </p:cNvSpPr>
              <p:nvPr/>
            </p:nvSpPr>
            <p:spPr bwMode="auto">
              <a:xfrm flipV="1">
                <a:off x="3619" y="2343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800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3312" y="2016"/>
                <a:ext cx="69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800">
                    <a:latin typeface="Times New Roman" panose="02020603050405020304" pitchFamily="18" charset="0"/>
                  </a:rPr>
                  <a:t>(-4,-2)</a:t>
                </a:r>
                <a:endParaRPr lang="en-US" altLang="zh-CN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5" name="Group 23"/>
            <p:cNvGrpSpPr/>
            <p:nvPr/>
          </p:nvGrpSpPr>
          <p:grpSpPr bwMode="auto">
            <a:xfrm>
              <a:off x="3411" y="1161"/>
              <a:ext cx="634" cy="327"/>
              <a:chOff x="3411" y="1161"/>
              <a:chExt cx="634" cy="327"/>
            </a:xfrm>
          </p:grpSpPr>
          <p:sp>
            <p:nvSpPr>
              <p:cNvPr id="26" name="Oval 24"/>
              <p:cNvSpPr>
                <a:spLocks noChangeArrowheads="1"/>
              </p:cNvSpPr>
              <p:nvPr/>
            </p:nvSpPr>
            <p:spPr bwMode="auto">
              <a:xfrm flipV="1">
                <a:off x="3997" y="1296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800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3411" y="1161"/>
                <a:ext cx="62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800" dirty="0">
                    <a:latin typeface="Times New Roman" panose="02020603050405020304" pitchFamily="18" charset="0"/>
                  </a:rPr>
                  <a:t>(-1,5)</a:t>
                </a:r>
                <a:endParaRPr lang="en-US" altLang="zh-CN" sz="2800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2" name="Group 26"/>
          <p:cNvGrpSpPr/>
          <p:nvPr/>
        </p:nvGrpSpPr>
        <p:grpSpPr bwMode="auto">
          <a:xfrm>
            <a:off x="9727796" y="1719491"/>
            <a:ext cx="2466975" cy="2333625"/>
            <a:chOff x="4179" y="1545"/>
            <a:chExt cx="1554" cy="1470"/>
          </a:xfrm>
        </p:grpSpPr>
        <p:grpSp>
          <p:nvGrpSpPr>
            <p:cNvPr id="33" name="Group 27"/>
            <p:cNvGrpSpPr/>
            <p:nvPr/>
          </p:nvGrpSpPr>
          <p:grpSpPr bwMode="auto">
            <a:xfrm>
              <a:off x="4179" y="2640"/>
              <a:ext cx="621" cy="375"/>
              <a:chOff x="4310" y="1449"/>
              <a:chExt cx="621" cy="375"/>
            </a:xfrm>
          </p:grpSpPr>
          <p:sp>
            <p:nvSpPr>
              <p:cNvPr id="40" name="Oval 28"/>
              <p:cNvSpPr>
                <a:spLocks noChangeArrowheads="1"/>
              </p:cNvSpPr>
              <p:nvPr/>
            </p:nvSpPr>
            <p:spPr bwMode="auto">
              <a:xfrm flipV="1">
                <a:off x="4533" y="1776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800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41" name="Text Box 29"/>
              <p:cNvSpPr txBox="1">
                <a:spLocks noChangeArrowheads="1"/>
              </p:cNvSpPr>
              <p:nvPr/>
            </p:nvSpPr>
            <p:spPr bwMode="auto">
              <a:xfrm>
                <a:off x="4310" y="1449"/>
                <a:ext cx="62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800">
                    <a:latin typeface="Times New Roman" panose="02020603050405020304" pitchFamily="18" charset="0"/>
                  </a:rPr>
                  <a:t>(2,-8)</a:t>
                </a:r>
                <a:endParaRPr lang="en-US" altLang="zh-CN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Group 30"/>
            <p:cNvGrpSpPr/>
            <p:nvPr/>
          </p:nvGrpSpPr>
          <p:grpSpPr bwMode="auto">
            <a:xfrm>
              <a:off x="5184" y="1545"/>
              <a:ext cx="549" cy="327"/>
              <a:chOff x="5184" y="1545"/>
              <a:chExt cx="549" cy="327"/>
            </a:xfrm>
          </p:grpSpPr>
          <p:sp>
            <p:nvSpPr>
              <p:cNvPr id="38" name="Oval 31"/>
              <p:cNvSpPr>
                <a:spLocks noChangeArrowheads="1"/>
              </p:cNvSpPr>
              <p:nvPr/>
            </p:nvSpPr>
            <p:spPr bwMode="auto">
              <a:xfrm flipV="1">
                <a:off x="5184" y="1776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800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39" name="Text Box 32"/>
              <p:cNvSpPr txBox="1">
                <a:spLocks noChangeArrowheads="1"/>
              </p:cNvSpPr>
              <p:nvPr/>
            </p:nvSpPr>
            <p:spPr bwMode="auto">
              <a:xfrm>
                <a:off x="5187" y="1545"/>
                <a:ext cx="54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800" dirty="0">
                    <a:latin typeface="Times New Roman" panose="02020603050405020304" pitchFamily="18" charset="0"/>
                  </a:rPr>
                  <a:t>(9,1)</a:t>
                </a:r>
                <a:endParaRPr lang="en-US" altLang="zh-CN" sz="28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5" name="Group 33"/>
            <p:cNvGrpSpPr/>
            <p:nvPr/>
          </p:nvGrpSpPr>
          <p:grpSpPr bwMode="auto">
            <a:xfrm>
              <a:off x="4800" y="2121"/>
              <a:ext cx="621" cy="375"/>
              <a:chOff x="4310" y="1449"/>
              <a:chExt cx="621" cy="375"/>
            </a:xfrm>
          </p:grpSpPr>
          <p:sp>
            <p:nvSpPr>
              <p:cNvPr id="36" name="Oval 34"/>
              <p:cNvSpPr>
                <a:spLocks noChangeArrowheads="1"/>
              </p:cNvSpPr>
              <p:nvPr/>
            </p:nvSpPr>
            <p:spPr bwMode="auto">
              <a:xfrm flipV="1">
                <a:off x="4533" y="1776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800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37" name="Text Box 35"/>
              <p:cNvSpPr txBox="1">
                <a:spLocks noChangeArrowheads="1"/>
              </p:cNvSpPr>
              <p:nvPr/>
            </p:nvSpPr>
            <p:spPr bwMode="auto">
              <a:xfrm>
                <a:off x="4310" y="1449"/>
                <a:ext cx="62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800">
                    <a:latin typeface="Times New Roman" panose="02020603050405020304" pitchFamily="18" charset="0"/>
                  </a:rPr>
                  <a:t>(7,-4)</a:t>
                </a:r>
                <a:endParaRPr lang="en-US" altLang="zh-CN" sz="2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2" name="Group 36"/>
          <p:cNvGrpSpPr/>
          <p:nvPr/>
        </p:nvGrpSpPr>
        <p:grpSpPr bwMode="auto">
          <a:xfrm>
            <a:off x="10332633" y="1033691"/>
            <a:ext cx="1654175" cy="519112"/>
            <a:chOff x="4560" y="1113"/>
            <a:chExt cx="1296" cy="327"/>
          </a:xfrm>
        </p:grpSpPr>
        <p:sp>
          <p:nvSpPr>
            <p:cNvPr id="43" name="Oval 37"/>
            <p:cNvSpPr>
              <a:spLocks noChangeArrowheads="1"/>
            </p:cNvSpPr>
            <p:nvPr/>
          </p:nvSpPr>
          <p:spPr bwMode="auto">
            <a:xfrm flipH="1" flipV="1">
              <a:off x="4560" y="1296"/>
              <a:ext cx="48" cy="48"/>
            </a:xfrm>
            <a:prstGeom prst="ellipse">
              <a:avLst/>
            </a:prstGeom>
            <a:solidFill>
              <a:srgbClr val="000099"/>
            </a:solidFill>
            <a:ln w="28575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2800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44" name="Text Box 38"/>
            <p:cNvSpPr txBox="1">
              <a:spLocks noChangeArrowheads="1"/>
            </p:cNvSpPr>
            <p:nvPr/>
          </p:nvSpPr>
          <p:spPr bwMode="auto">
            <a:xfrm>
              <a:off x="4598" y="1113"/>
              <a:ext cx="12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  <a:r>
                <a:rPr lang="en-US" altLang="zh-CN" sz="2800">
                  <a:latin typeface="Times New Roman" panose="02020603050405020304" pitchFamily="18" charset="0"/>
                </a:rPr>
                <a:t>(</a:t>
              </a:r>
              <a:r>
                <a:rPr lang="en-US" altLang="zh-CN" sz="2800" i="1">
                  <a:latin typeface="Times New Roman" panose="02020603050405020304" pitchFamily="18" charset="0"/>
                </a:rPr>
                <a:t>x</a:t>
              </a:r>
              <a:r>
                <a:rPr lang="zh-CN" altLang="en-US" sz="2800">
                  <a:latin typeface="Times New Roman" panose="02020603050405020304" pitchFamily="18" charset="0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</a:rPr>
                <a:t>y</a:t>
              </a:r>
              <a:r>
                <a:rPr lang="en-US" altLang="zh-CN" sz="2800">
                  <a:latin typeface="Times New Roman" panose="02020603050405020304" pitchFamily="18" charset="0"/>
                </a:rPr>
                <a:t>)</a:t>
              </a:r>
              <a:endParaRPr lang="en-US" altLang="zh-CN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45" name="Line 39"/>
          <p:cNvSpPr>
            <a:spLocks noChangeShapeType="1"/>
          </p:cNvSpPr>
          <p:nvPr/>
        </p:nvSpPr>
        <p:spPr bwMode="auto">
          <a:xfrm>
            <a:off x="10375496" y="790803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Oval 40"/>
          <p:cNvSpPr>
            <a:spLocks noChangeArrowheads="1"/>
          </p:cNvSpPr>
          <p:nvPr/>
        </p:nvSpPr>
        <p:spPr bwMode="auto">
          <a:xfrm flipH="1" flipV="1">
            <a:off x="10332633" y="2833916"/>
            <a:ext cx="76200" cy="76200"/>
          </a:xfrm>
          <a:prstGeom prst="ellipse">
            <a:avLst/>
          </a:prstGeom>
          <a:solidFill>
            <a:srgbClr val="CC0000"/>
          </a:solidFill>
          <a:ln w="28575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280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10408833" y="2659291"/>
            <a:ext cx="1649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i="1" dirty="0">
                <a:latin typeface="Times New Roman" panose="02020603050405020304" pitchFamily="18" charset="0"/>
              </a:rPr>
              <a:t>P</a:t>
            </a: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en-US" altLang="zh-CN" sz="2800" i="1" dirty="0">
                <a:latin typeface="Times New Roman" panose="02020603050405020304" pitchFamily="18" charset="0"/>
              </a:rPr>
              <a:t>x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</a:rPr>
              <a:t>y</a:t>
            </a:r>
            <a:r>
              <a:rPr lang="en-US" altLang="zh-CN" sz="2800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292285" y="185319"/>
            <a:ext cx="7500941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不等式 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x-y&lt;6 </a:t>
            </a: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表示怎样的图形呢？</a:t>
            </a:r>
            <a:endParaRPr kumimoji="1"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162229" y="800987"/>
            <a:ext cx="6944840" cy="130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8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提问：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不在这条直线上的点的坐标还会满足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x-y=6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吗？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3330315" y="1400403"/>
            <a:ext cx="4973494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8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若不会，那应该满足什么关系？</a:t>
            </a:r>
            <a:endParaRPr lang="zh-CN" altLang="en-US" sz="2800" b="1" dirty="0">
              <a:solidFill>
                <a:srgbClr val="CC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162229" y="2200000"/>
            <a:ext cx="1774726" cy="66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1500"/>
              </a:spcBef>
              <a:buFont typeface="Wingdings" panose="05000000000000000000" pitchFamily="2" charset="2"/>
              <a:buChar char="l"/>
            </a:pPr>
            <a:r>
              <a:rPr lang="zh-CN" altLang="en-US" sz="28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分析：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2" name="Text Box 42"/>
          <p:cNvSpPr txBox="1">
            <a:spLocks noChangeArrowheads="1"/>
          </p:cNvSpPr>
          <p:nvPr/>
        </p:nvSpPr>
        <p:spPr bwMode="auto">
          <a:xfrm>
            <a:off x="586733" y="3499679"/>
            <a:ext cx="8478481" cy="66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过点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作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轴的垂线交直线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x-y = 6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于点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P( x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y</a:t>
            </a:r>
            <a:r>
              <a:rPr lang="en-US" altLang="zh-CN" sz="2800" b="1" baseline="-25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endParaRPr lang="en-US" altLang="zh-CN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3" name="Text Box 42"/>
          <p:cNvSpPr txBox="1">
            <a:spLocks noChangeArrowheads="1"/>
          </p:cNvSpPr>
          <p:nvPr/>
        </p:nvSpPr>
        <p:spPr bwMode="auto">
          <a:xfrm>
            <a:off x="604789" y="4294900"/>
            <a:ext cx="36144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∵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x-y</a:t>
            </a:r>
            <a:r>
              <a:rPr lang="en-US" altLang="zh-CN" sz="2800" b="1" baseline="-25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=6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，且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y &gt; y</a:t>
            </a:r>
            <a:r>
              <a:rPr lang="en-US" altLang="zh-CN" sz="2800" b="1" baseline="-25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endParaRPr lang="en-US" altLang="zh-CN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604789" y="4982083"/>
            <a:ext cx="17639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∴ x-y&lt;6</a:t>
            </a:r>
            <a:endParaRPr lang="en-US" altLang="zh-CN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5" name="Text Box 42"/>
          <p:cNvSpPr txBox="1">
            <a:spLocks noChangeArrowheads="1"/>
          </p:cNvSpPr>
          <p:nvPr/>
        </p:nvSpPr>
        <p:spPr bwMode="auto">
          <a:xfrm>
            <a:off x="4526907" y="4883580"/>
            <a:ext cx="7405926" cy="130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同理可得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，在直线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x-y=6 </a:t>
            </a:r>
            <a:r>
              <a:rPr lang="zh-CN" alt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右下方区域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内的</a:t>
            </a:r>
            <a:r>
              <a:rPr lang="zh-CN" alt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任意一点的坐标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都会满足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x-y&gt;6</a:t>
            </a:r>
            <a:endParaRPr lang="en-US" altLang="zh-CN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6" name="Text Box 42"/>
          <p:cNvSpPr txBox="1">
            <a:spLocks noChangeArrowheads="1"/>
          </p:cNvSpPr>
          <p:nvPr/>
        </p:nvSpPr>
        <p:spPr bwMode="auto">
          <a:xfrm>
            <a:off x="586733" y="2778789"/>
            <a:ext cx="7405926" cy="66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1500"/>
              </a:spcBef>
              <a:buNone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在直线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x-y=6 </a:t>
            </a:r>
            <a:r>
              <a:rPr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左上方区域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内任取点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A( x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y )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151078" y="800987"/>
            <a:ext cx="5261587" cy="66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请你画出直线 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x-y=6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的图像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6" grpId="0" animBg="1"/>
      <p:bldP spid="47" grpId="0"/>
      <p:bldP spid="49" grpId="0"/>
      <p:bldP spid="50" grpId="0"/>
      <p:bldP spid="57" grpId="0"/>
      <p:bldP spid="5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82" r="2529"/>
          <a:stretch>
            <a:fillRect/>
          </a:stretch>
        </p:blipFill>
        <p:spPr bwMode="auto">
          <a:xfrm>
            <a:off x="1643165" y="1158874"/>
            <a:ext cx="30173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12" y="1158874"/>
            <a:ext cx="2983089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11410" y="4067850"/>
            <a:ext cx="4718627" cy="108247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  <a:spcBef>
                <a:spcPts val="1500"/>
              </a:spcBef>
              <a:buNone/>
            </a:pPr>
            <a:r>
              <a:rPr kumimoji="1" lang="zh-CN" altLang="en-US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直线 </a:t>
            </a:r>
            <a:r>
              <a:rPr kumimoji="1" lang="en-US" altLang="zh-CN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x-y=6 </a:t>
            </a:r>
            <a:r>
              <a:rPr kumimoji="1" lang="zh-CN" altLang="en-US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左上方的平面区域表示不等式 </a:t>
            </a:r>
            <a:r>
              <a:rPr kumimoji="1" lang="en-US" altLang="zh-CN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x-y&lt;6 </a:t>
            </a:r>
            <a:r>
              <a:rPr kumimoji="1" lang="zh-CN" altLang="en-US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的解集</a:t>
            </a:r>
            <a:endParaRPr kumimoji="1" lang="zh-CN" altLang="en-US" sz="2800" dirty="0">
              <a:solidFill>
                <a:srgbClr val="FFFF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2285" y="185319"/>
            <a:ext cx="8183121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结论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——</a:t>
            </a: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不等式 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x-y&lt;6 </a:t>
            </a: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表示平面区域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76333" y="5556251"/>
            <a:ext cx="6439334" cy="52322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spcBef>
                <a:spcPts val="1500"/>
              </a:spcBef>
              <a:buFont typeface="Wingdings" panose="05000000000000000000" pitchFamily="2" charset="2"/>
              <a:buChar char="l"/>
            </a:pP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直线</a:t>
            </a:r>
            <a:r>
              <a:rPr kumimoji="1" lang="en-US" altLang="zh-CN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x-y&lt;6</a:t>
            </a:r>
            <a:r>
              <a:rPr kumimoji="1" lang="zh-CN" altLang="en-US" sz="28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叫做这两个区域的</a:t>
            </a:r>
            <a:r>
              <a:rPr kumimoji="1" lang="zh-CN" altLang="en-US" sz="28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边界</a:t>
            </a:r>
            <a:endParaRPr kumimoji="1" lang="zh-CN" altLang="en-US" sz="2800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561963" y="4070606"/>
            <a:ext cx="4718627" cy="107696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  <a:spcBef>
                <a:spcPts val="1500"/>
              </a:spcBef>
              <a:buNone/>
            </a:pPr>
            <a:r>
              <a:rPr kumimoji="1" lang="zh-CN" altLang="en-US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直线 </a:t>
            </a:r>
            <a:r>
              <a:rPr kumimoji="1" lang="en-US" altLang="zh-CN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x-y=6 </a:t>
            </a:r>
            <a:r>
              <a:rPr kumimoji="1" lang="zh-CN" altLang="en-US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右下方的平面区域表示不等式 </a:t>
            </a:r>
            <a:r>
              <a:rPr kumimoji="1" lang="en-US" altLang="zh-CN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x-y&gt;6 </a:t>
            </a:r>
            <a:r>
              <a:rPr kumimoji="1" lang="zh-CN" altLang="en-US" sz="28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的解集</a:t>
            </a:r>
            <a:endParaRPr kumimoji="1" lang="zh-CN" altLang="en-US" sz="2800" dirty="0">
              <a:solidFill>
                <a:srgbClr val="FFFF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82" r="2529"/>
          <a:stretch>
            <a:fillRect/>
          </a:stretch>
        </p:blipFill>
        <p:spPr bwMode="auto">
          <a:xfrm>
            <a:off x="1643165" y="1158874"/>
            <a:ext cx="30173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12" y="1158874"/>
            <a:ext cx="2983089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92285" y="185319"/>
            <a:ext cx="8183121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结论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——</a:t>
            </a: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不等式 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x-y&lt;6 </a:t>
            </a: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表示平面区域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85780" y="3928973"/>
            <a:ext cx="6549552" cy="5847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kumimoji="1" lang="zh-CN" altLang="en-US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思考</a:t>
            </a:r>
            <a:r>
              <a:rPr kumimoji="1" lang="en-US" altLang="zh-CN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</a:t>
            </a:r>
            <a:r>
              <a:rPr kumimoji="1" lang="zh-CN" altLang="en-US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：这里为什么用虚线表示边界？</a:t>
            </a:r>
            <a:endParaRPr kumimoji="1" lang="zh-CN" altLang="en-US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66905" y="4634313"/>
            <a:ext cx="5377636" cy="52322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kumimoji="1" lang="zh-CN" altLang="en-US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因为原不等式 </a:t>
            </a:r>
            <a:r>
              <a:rPr kumimoji="1" lang="en-US" altLang="zh-CN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x-y&lt;6 </a:t>
            </a:r>
            <a:r>
              <a:rPr kumimoji="1" lang="zh-CN" altLang="en-US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不含“</a:t>
            </a:r>
            <a:r>
              <a:rPr kumimoji="1" lang="en-US" altLang="zh-CN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=</a:t>
            </a:r>
            <a:r>
              <a:rPr kumimoji="1" lang="zh-CN" altLang="en-US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”</a:t>
            </a:r>
            <a:endParaRPr kumimoji="1" lang="zh-CN" altLang="en-US" sz="2800" dirty="0">
              <a:solidFill>
                <a:srgbClr val="000099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66905" y="5278098"/>
            <a:ext cx="6749577" cy="52322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kumimoji="1" lang="zh-CN" altLang="en-US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故，平面区域不包含直线 </a:t>
            </a:r>
            <a:r>
              <a:rPr kumimoji="1" lang="en-US" altLang="zh-CN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x-y&lt;6 </a:t>
            </a:r>
            <a:r>
              <a:rPr kumimoji="1" lang="zh-CN" altLang="en-US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上的点</a:t>
            </a:r>
            <a:endParaRPr kumimoji="1" lang="zh-CN" altLang="en-US" sz="2800" dirty="0">
              <a:solidFill>
                <a:srgbClr val="000099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25657" y="5921883"/>
            <a:ext cx="5377636" cy="5847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ts val="1500"/>
              </a:spcBef>
            </a:pPr>
            <a:r>
              <a:rPr kumimoji="1" lang="zh-CN" altLang="en-US" sz="32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请你画出 </a:t>
            </a:r>
            <a:r>
              <a:rPr kumimoji="1" lang="en-US" altLang="zh-CN" sz="32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x-y</a:t>
            </a:r>
            <a:r>
              <a:rPr kumimoji="1" lang="zh-CN" altLang="en-US" sz="32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≤</a:t>
            </a:r>
            <a:r>
              <a:rPr kumimoji="1" lang="en-US" altLang="zh-CN" sz="32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6  </a:t>
            </a:r>
            <a:r>
              <a:rPr kumimoji="1" lang="zh-CN" altLang="en-US" sz="32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平面区域</a:t>
            </a:r>
            <a:endParaRPr kumimoji="1" lang="zh-CN" altLang="en-US" sz="3200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851202" y="5921883"/>
            <a:ext cx="2663399" cy="5847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ts val="1500"/>
              </a:spcBef>
            </a:pPr>
            <a:r>
              <a:rPr kumimoji="1" lang="zh-CN" altLang="en-US" sz="32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边界画为实线</a:t>
            </a:r>
            <a:endParaRPr kumimoji="1" lang="zh-CN" altLang="en-US" sz="3200" dirty="0">
              <a:solidFill>
                <a:srgbClr val="000099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0" name="箭头: 右 9"/>
          <p:cNvSpPr/>
          <p:nvPr/>
        </p:nvSpPr>
        <p:spPr>
          <a:xfrm>
            <a:off x="6492443" y="5952659"/>
            <a:ext cx="1358759" cy="523220"/>
          </a:xfrm>
          <a:prstGeom prst="rightArrow">
            <a:avLst>
              <a:gd name="adj1" fmla="val 36526"/>
              <a:gd name="adj2" fmla="val 63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82" r="2529"/>
          <a:stretch>
            <a:fillRect/>
          </a:stretch>
        </p:blipFill>
        <p:spPr bwMode="auto">
          <a:xfrm>
            <a:off x="1643165" y="1158874"/>
            <a:ext cx="30173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12" y="1158874"/>
            <a:ext cx="2983089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92285" y="185319"/>
            <a:ext cx="8183121" cy="64633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结论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——</a:t>
            </a:r>
            <a:r>
              <a:rPr kumimoji="1"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不等式 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x-y&lt;6 </a:t>
            </a:r>
            <a:r>
              <a:rPr kumimoji="1"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表示平面区域</a:t>
            </a:r>
            <a:endParaRPr kumimoji="1"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64049" y="4221361"/>
            <a:ext cx="7063902" cy="5847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kumimoji="1" lang="zh-CN" altLang="en-US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思考</a:t>
            </a:r>
            <a:r>
              <a:rPr kumimoji="1" lang="en-US" altLang="zh-CN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2</a:t>
            </a:r>
            <a:r>
              <a:rPr kumimoji="1" lang="zh-CN" altLang="en-US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：两片区域的面积是有限大小吗？</a:t>
            </a:r>
            <a:endParaRPr kumimoji="1" lang="zh-CN" altLang="en-US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050304" y="5133360"/>
            <a:ext cx="1425102" cy="52322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500"/>
              </a:spcBef>
              <a:buFontTx/>
              <a:buNone/>
            </a:pPr>
            <a:r>
              <a:rPr kumimoji="1" lang="zh-CN" altLang="en-US" sz="2800" dirty="0">
                <a:solidFill>
                  <a:srgbClr val="000099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无限大</a:t>
            </a:r>
            <a:endParaRPr kumimoji="1" lang="zh-CN" altLang="en-US" sz="2800" dirty="0">
              <a:solidFill>
                <a:srgbClr val="000099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包裹">
  <a:themeElements>
    <a:clrScheme name="包裹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包裹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包裹</Template>
  <TotalTime>0</TotalTime>
  <Words>2541</Words>
  <Application>WPS 演示</Application>
  <PresentationFormat>宽屏</PresentationFormat>
  <Paragraphs>549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Arial</vt:lpstr>
      <vt:lpstr>宋体</vt:lpstr>
      <vt:lpstr>Wingdings</vt:lpstr>
      <vt:lpstr>华文中宋</vt:lpstr>
      <vt:lpstr>Times New Roman</vt:lpstr>
      <vt:lpstr>黑体</vt:lpstr>
      <vt:lpstr>方正粗黑宋简体</vt:lpstr>
      <vt:lpstr>Gill Sans MT</vt:lpstr>
      <vt:lpstr>微软雅黑</vt:lpstr>
      <vt:lpstr>Arial Unicode MS</vt:lpstr>
      <vt:lpstr>Calibri</vt:lpstr>
      <vt:lpstr>包裹</vt:lpstr>
      <vt:lpstr>Equation.3</vt:lpstr>
      <vt:lpstr>Equation.DSMT4</vt:lpstr>
      <vt:lpstr>Equation.DSMT4</vt:lpstr>
      <vt:lpstr>3.3.1  二元一次不等式组与平面区域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3.3.2  简单的线性规划问题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3.3.1  二元一次不等式组与平面区域</dc:title>
  <dc:creator>刘 小包</dc:creator>
  <cp:lastModifiedBy>郑鑫</cp:lastModifiedBy>
  <cp:revision>78</cp:revision>
  <dcterms:created xsi:type="dcterms:W3CDTF">2021-04-26T08:10:00Z</dcterms:created>
  <dcterms:modified xsi:type="dcterms:W3CDTF">2022-10-10T02:57:17Z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3354064FE15542FAA9838E1F2658769D</vt:lpwstr>
  </property>
  <property fmtid="{D5CDD505-2E9C-101B-9397-08002B2CF9AE}" pid="3" name="KSOProductBuildVer">
    <vt:lpwstr>2052-11.1.0.7693</vt:lpwstr>
  </property>
</Properties>
</file>