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8" r:id="rId4"/>
    <p:sldMasterId id="2147483681" r:id="rId5"/>
    <p:sldMasterId id="2147483693" r:id="rId6"/>
    <p:sldMasterId id="2147483705" r:id="rId7"/>
    <p:sldMasterId id="2147483717" r:id="rId8"/>
    <p:sldMasterId id="2147483729" r:id="rId9"/>
    <p:sldMasterId id="2147483741" r:id="rId10"/>
    <p:sldMasterId id="2147483753" r:id="rId11"/>
    <p:sldMasterId id="2147483765" r:id="rId12"/>
  </p:sldMasterIdLst>
  <p:notesMasterIdLst>
    <p:notesMasterId r:id="rId15"/>
  </p:notesMasterIdLst>
  <p:handoutMasterIdLst>
    <p:handoutMasterId r:id="rId42"/>
  </p:handoutMasterIdLst>
  <p:sldIdLst>
    <p:sldId id="256" r:id="rId13"/>
    <p:sldId id="320" r:id="rId14"/>
    <p:sldId id="299" r:id="rId16"/>
    <p:sldId id="300" r:id="rId17"/>
    <p:sldId id="301" r:id="rId18"/>
    <p:sldId id="302" r:id="rId19"/>
    <p:sldId id="303" r:id="rId20"/>
    <p:sldId id="266" r:id="rId21"/>
    <p:sldId id="284" r:id="rId22"/>
    <p:sldId id="267" r:id="rId23"/>
    <p:sldId id="304" r:id="rId24"/>
    <p:sldId id="285" r:id="rId25"/>
    <p:sldId id="321" r:id="rId26"/>
    <p:sldId id="306" r:id="rId27"/>
    <p:sldId id="271" r:id="rId28"/>
    <p:sldId id="310" r:id="rId29"/>
    <p:sldId id="305" r:id="rId30"/>
    <p:sldId id="317" r:id="rId31"/>
    <p:sldId id="309" r:id="rId32"/>
    <p:sldId id="280" r:id="rId33"/>
    <p:sldId id="281" r:id="rId34"/>
    <p:sldId id="307" r:id="rId35"/>
    <p:sldId id="318" r:id="rId36"/>
    <p:sldId id="311" r:id="rId37"/>
    <p:sldId id="312" r:id="rId38"/>
    <p:sldId id="314" r:id="rId39"/>
    <p:sldId id="315" r:id="rId40"/>
    <p:sldId id="316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28.xml"/><Relationship Id="rId40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7" Type="http://schemas.openxmlformats.org/officeDocument/2006/relationships/image" Target="../media/image81.e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image" Target="../media/image36.wmf"/><Relationship Id="rId7" Type="http://schemas.openxmlformats.org/officeDocument/2006/relationships/image" Target="../media/image35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52.emf"/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4" Type="http://schemas.openxmlformats.org/officeDocument/2006/relationships/image" Target="../media/image66.wmf"/><Relationship Id="rId13" Type="http://schemas.openxmlformats.org/officeDocument/2006/relationships/image" Target="../media/image65.wmf"/><Relationship Id="rId12" Type="http://schemas.openxmlformats.org/officeDocument/2006/relationships/image" Target="../media/image64.wmf"/><Relationship Id="rId11" Type="http://schemas.openxmlformats.org/officeDocument/2006/relationships/image" Target="../media/image63.wmf"/><Relationship Id="rId10" Type="http://schemas.openxmlformats.org/officeDocument/2006/relationships/image" Target="../media/image62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7" Type="http://schemas.openxmlformats.org/officeDocument/2006/relationships/image" Target="../media/image73.e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4A61C-6C9E-4571-98AB-DCE859B0FB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E652-97E8-4E43-81D4-B2F97C751B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3CFE-E85A-4CB1-B388-FD452395EF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E388-8A17-44FA-AE8B-AAB64D7735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1000000"/>
            <a:headEnd type="none" w="med" len="med"/>
            <a:tailEnd type="none" w="med" len="med"/>
          </a:ln>
        </p:spPr>
      </p:sp>
      <p:sp>
        <p:nvSpPr>
          <p:cNvPr id="4107" name="文本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</a:pPr>
            <a:endParaRPr sz="1200" u="none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>
                <a:latin typeface="Arial" panose="020B0604020202020204" pitchFamily="34" charset="0"/>
              </a:rPr>
            </a:fld>
            <a:endParaRPr lang="zh-CN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/>
              <a:t>找到</a:t>
            </a:r>
            <a:endParaRPr lang="zh-CN" altLang="en-US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>
                <a:latin typeface="Arial" panose="020B0604020202020204" pitchFamily="34" charset="0"/>
              </a:rPr>
            </a:fld>
            <a:endParaRPr lang="zh-CN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/>
              <a:t>找到</a:t>
            </a:r>
            <a:endParaRPr lang="zh-CN" altLang="en-US"/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>
                <a:latin typeface="Arial" panose="020B0604020202020204" pitchFamily="34" charset="0"/>
              </a:rPr>
            </a:fld>
            <a:endParaRPr lang="zh-CN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/>
              <a:t>找到</a:t>
            </a:r>
            <a:endParaRPr lang="zh-CN" altLang="en-US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>
                <a:latin typeface="Arial" panose="020B0604020202020204" pitchFamily="34" charset="0"/>
              </a:rPr>
            </a:fld>
            <a:endParaRPr lang="zh-CN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/>
              <a:t>找到</a:t>
            </a:r>
            <a:endParaRPr lang="zh-CN" altLang="en-US"/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>
                <a:latin typeface="Arial" panose="020B0604020202020204" pitchFamily="34" charset="0"/>
              </a:rPr>
            </a:fld>
            <a:endParaRPr lang="zh-CN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85149"/>
            <a:ext cx="7315200" cy="13072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CE23-231B-4CFE-A76F-252AEF0EE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36A5-DAEE-4F65-B2D5-30A7A77F84CB}" type="slidenum">
              <a:rPr lang="zh-CN" altLang="en-US" smtClean="0"/>
            </a:fld>
            <a:endParaRPr lang="zh-CN" altLang="en-US"/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838200" y="3392424"/>
            <a:ext cx="7315200" cy="75965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10" name="矩形 9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914400" y="1173163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baseline="0">
                <a:solidFill>
                  <a:schemeClr val="tx2"/>
                </a:solidFill>
                <a:latin typeface="Maiandra GD" panose="020E0502030308020204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916517" y="2643188"/>
            <a:ext cx="8894233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None/>
              <a:defRPr sz="3200" b="0" i="0" u="none" baseline="0">
                <a:solidFill>
                  <a:schemeClr val="tx1"/>
                </a:solidFill>
                <a:latin typeface="Cambria" panose="02040503050406030204"/>
                <a:ea typeface="Arial" panose="020B0604020202020204" pitchFamily="34" charset="0"/>
              </a:defRPr>
            </a:lvl1pPr>
            <a:lvl2pPr marL="457200" lvl="1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None/>
              <a:defRPr sz="2800" b="0" i="0" u="none" baseline="0">
                <a:solidFill>
                  <a:schemeClr val="tx1"/>
                </a:solidFill>
                <a:latin typeface="Cambria" panose="02040503050406030204"/>
                <a:ea typeface="Arial" panose="020B0604020202020204" pitchFamily="34" charset="0"/>
              </a:defRPr>
            </a:lvl2pPr>
            <a:lvl3pPr marL="914400" lvl="2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defRPr sz="2400" b="0" i="0" u="none" baseline="0">
                <a:solidFill>
                  <a:schemeClr val="tx1"/>
                </a:solidFill>
                <a:latin typeface="Cambria" panose="02040503050406030204"/>
                <a:ea typeface="Arial" panose="020B0604020202020204" pitchFamily="34" charset="0"/>
              </a:defRPr>
            </a:lvl3pPr>
            <a:lvl4pPr marL="1371600" lvl="3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Tx/>
              <a:buNone/>
              <a:defRPr sz="2000" b="0" i="0" u="none" baseline="0">
                <a:solidFill>
                  <a:schemeClr val="tx1"/>
                </a:solidFill>
                <a:latin typeface="Cambria" panose="02040503050406030204"/>
                <a:ea typeface="Arial" panose="020B0604020202020204" pitchFamily="34" charset="0"/>
              </a:defRPr>
            </a:lvl4pPr>
            <a:lvl5pPr marL="1828800" lvl="4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2000" b="0" i="0" u="none" baseline="0">
                <a:solidFill>
                  <a:schemeClr val="tx1"/>
                </a:solidFill>
                <a:latin typeface="Cambria" panose="02040503050406030204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200">
                <a:solidFill>
                  <a:srgbClr val="898989"/>
                </a:solidFill>
                <a:ea typeface="华文楷体" panose="02010600040101010101" pitchFamily="2" charset="-122"/>
              </a:defRPr>
            </a:lvl1pPr>
          </a:lstStyle>
          <a:p>
            <a:pPr eaLnBrk="1" hangingPunct="1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1200">
                <a:solidFill>
                  <a:srgbClr val="898989"/>
                </a:solidFill>
                <a:ea typeface="华文楷体" panose="02010600040101010101" pitchFamily="2" charset="-122"/>
              </a:defRPr>
            </a:lvl1pPr>
          </a:lstStyle>
          <a:p>
            <a:pPr eaLnBrk="1" hangingPunct="1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1200">
                <a:solidFill>
                  <a:srgbClr val="898989"/>
                </a:solidFill>
                <a:ea typeface="华文楷体" panose="02010600040101010101" pitchFamily="2" charset="-122"/>
              </a:defRPr>
            </a:lvl1pPr>
          </a:lstStyle>
          <a:p>
            <a:pPr eaLnBrk="1" hangingPunct="1"/>
            <a:fld id="{9A0DB2DC-4C9A-4742-B13C-FB6460FD3503}" type="slidenum">
              <a:rPr lang="en-US" altLang="zh-CN"/>
            </a:fld>
            <a:endParaRPr lang="en-US" altLang="zh-CN"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0"/>
            <a:ext cx="10515600" cy="82296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9" name="内容占位符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4FCE23-231B-4CFE-A76F-252AEF0EE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6536A5-DAEE-4F65-B2D5-30A7A77F84C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085149"/>
            <a:ext cx="7315200" cy="130727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再 见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图片 3093" descr="OOOPIC_vipvip4_2008090402070895c4408333f526ce20"/>
          <p:cNvPicPr>
            <a:picLocks noChangeAspect="1"/>
          </p:cNvPicPr>
          <p:nvPr userDrawn="1"/>
        </p:nvPicPr>
        <p:blipFill>
          <a:blip r:embed="rId2">
            <a:lum bright="12000" contrast="6000"/>
          </a:blip>
          <a:srcRect l="479" t="16063" b="52396"/>
          <a:stretch>
            <a:fillRect/>
          </a:stretch>
        </p:blipFill>
        <p:spPr>
          <a:xfrm>
            <a:off x="0" y="3952875"/>
            <a:ext cx="12192000" cy="2905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8" name="组合 3095"/>
          <p:cNvGrpSpPr/>
          <p:nvPr userDrawn="1"/>
        </p:nvGrpSpPr>
        <p:grpSpPr>
          <a:xfrm>
            <a:off x="0" y="0"/>
            <a:ext cx="12192000" cy="908050"/>
            <a:chOff x="0" y="0"/>
            <a:chExt cx="5760" cy="391"/>
          </a:xfrm>
        </p:grpSpPr>
        <p:pic>
          <p:nvPicPr>
            <p:cNvPr id="3079" name="图片 3096" descr="1P13S24Q1"/>
            <p:cNvPicPr>
              <a:picLocks noChangeAspect="1"/>
            </p:cNvPicPr>
            <p:nvPr/>
          </p:nvPicPr>
          <p:blipFill>
            <a:blip r:embed="rId3">
              <a:lum bright="12000" contrast="6000"/>
            </a:blip>
            <a:srcRect b="84546"/>
            <a:stretch>
              <a:fillRect/>
            </a:stretch>
          </p:blipFill>
          <p:spPr>
            <a:xfrm>
              <a:off x="0" y="0"/>
              <a:ext cx="5760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0" name="矩形 3097"/>
            <p:cNvSpPr/>
            <p:nvPr/>
          </p:nvSpPr>
          <p:spPr>
            <a:xfrm>
              <a:off x="1791" y="255"/>
              <a:ext cx="18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1040-7C00-4F69-A795-26AA683A3774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hf sldNum="0"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 showMasterSp="0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D86DA-8481-4849-90F9-B9E8960DE7D6}" type="slidenum">
              <a:rPr lang="zh-CN" altLang="en-US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showMasterSp="0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933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871200" cy="44989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7934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136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368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78F3ECF0-B57B-4FA5-947B-5F7C099D2DBF}" type="slidenum">
              <a:rPr lang="zh-CN" altLang="en-US"/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 showMasterSp="0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1.xml"/><Relationship Id="rId12" Type="http://schemas.openxmlformats.org/officeDocument/2006/relationships/image" Target="../media/image8.GIF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816669"/>
            <a:ext cx="10515600" cy="130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4123944"/>
            <a:ext cx="10515600" cy="152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CE23-231B-4CFE-A76F-252AEF0EE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36A5-DAEE-4F65-B2D5-30A7A77F84C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003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003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0030101010101" pitchFamily="49" charset="-122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 userDrawn="1"/>
        </p:nvSpPr>
        <p:spPr>
          <a:xfrm>
            <a:off x="0" y="0"/>
            <a:ext cx="12194117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1800">
              <a:latin typeface="Calibri" panose="020F0502020204030204"/>
              <a:ea typeface="黑体" panose="02010600030101010101" pitchFamily="49" charset="-122"/>
            </a:endParaRPr>
          </a:p>
        </p:txBody>
      </p:sp>
      <p:sp>
        <p:nvSpPr>
          <p:cNvPr id="10243" name="矩形 1"/>
          <p:cNvSpPr/>
          <p:nvPr userDrawn="1"/>
        </p:nvSpPr>
        <p:spPr>
          <a:xfrm>
            <a:off x="0" y="0"/>
            <a:ext cx="3454400" cy="662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3100">
                <a:solidFill>
                  <a:srgbClr val="FFFF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自我检测区</a:t>
            </a:r>
            <a:endParaRPr lang="zh-CN" altLang="en-US" sz="3100">
              <a:solidFill>
                <a:srgbClr val="FFFF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10244" name="Group 71"/>
          <p:cNvGrpSpPr/>
          <p:nvPr userDrawn="1"/>
        </p:nvGrpSpPr>
        <p:grpSpPr>
          <a:xfrm>
            <a:off x="203200" y="685800"/>
            <a:ext cx="7620000" cy="6172200"/>
            <a:chOff x="40" y="391"/>
            <a:chExt cx="2608" cy="3810"/>
          </a:xfrm>
        </p:grpSpPr>
        <p:sp>
          <p:nvSpPr>
            <p:cNvPr id="10251" name="AutoShape 72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0252" name="AutoShape 73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10245" name="圆角矩形 2">
            <a:hlinkClick r:id="" action="ppaction://noaction"/>
          </p:cNvPr>
          <p:cNvSpPr/>
          <p:nvPr userDrawn="1"/>
        </p:nvSpPr>
        <p:spPr>
          <a:xfrm>
            <a:off x="406400" y="62753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学习目标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246" name="圆角矩形 3">
            <a:hlinkClick r:id="" action="ppaction://noaction"/>
          </p:cNvPr>
          <p:cNvSpPr/>
          <p:nvPr userDrawn="1"/>
        </p:nvSpPr>
        <p:spPr>
          <a:xfrm>
            <a:off x="2131484" y="62753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知识储备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247" name="圆角矩形 4">
            <a:hlinkClick r:id="" action="ppaction://noaction"/>
          </p:cNvPr>
          <p:cNvSpPr/>
          <p:nvPr userDrawn="1"/>
        </p:nvSpPr>
        <p:spPr>
          <a:xfrm>
            <a:off x="3858684" y="62753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学习探究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248" name="圆角矩形 5">
            <a:hlinkClick r:id="" action="ppaction://noaction"/>
          </p:cNvPr>
          <p:cNvSpPr/>
          <p:nvPr userDrawn="1"/>
        </p:nvSpPr>
        <p:spPr>
          <a:xfrm>
            <a:off x="5585884" y="62753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249" name="圆角矩形 6">
            <a:hlinkClick r:id="" action="ppaction://noaction"/>
          </p:cNvPr>
          <p:cNvSpPr/>
          <p:nvPr userDrawn="1"/>
        </p:nvSpPr>
        <p:spPr>
          <a:xfrm>
            <a:off x="9042400" y="6275388"/>
            <a:ext cx="1729317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自我检测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250" name="圆角矩形 7">
            <a:hlinkClick r:id="" action="ppaction://noaction"/>
          </p:cNvPr>
          <p:cNvSpPr/>
          <p:nvPr userDrawn="1"/>
        </p:nvSpPr>
        <p:spPr>
          <a:xfrm>
            <a:off x="7315200" y="62753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课堂小结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7314883" y="149860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85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09715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9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4857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单击此处编辑母版标题样式</a:t>
            </a:r>
            <a:endParaRPr lang="en-US" altLang="en-US"/>
          </a:p>
        </p:txBody>
      </p:sp>
      <p:sp>
        <p:nvSpPr>
          <p:cNvPr id="1028" name="文本占位符 1048576"/>
          <p:cNvSpPr>
            <a:spLocks noGrp="1"/>
          </p:cNvSpPr>
          <p:nvPr>
            <p:ph type="body" idx="5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单击此处编辑母版文本样式</a:t>
            </a:r>
            <a:endParaRPr lang="en-US" altLang="en-US"/>
          </a:p>
          <a:p>
            <a:pPr lvl="1" indent="-285750"/>
            <a:r>
              <a:rPr lang="en-US" altLang="en-US"/>
              <a:t>第二级</a:t>
            </a:r>
            <a:endParaRPr lang="en-US" altLang="en-US"/>
          </a:p>
          <a:p>
            <a:pPr lvl="2" indent="-228600"/>
            <a:r>
              <a:rPr lang="en-US" altLang="en-US"/>
              <a:t>第三级</a:t>
            </a:r>
            <a:endParaRPr lang="en-US" altLang="en-US"/>
          </a:p>
          <a:p>
            <a:pPr lvl="3" indent="-228600"/>
            <a:r>
              <a:rPr lang="en-US" altLang="en-US"/>
              <a:t>第四级</a:t>
            </a:r>
            <a:endParaRPr lang="en-US" altLang="en-US"/>
          </a:p>
          <a:p>
            <a:pPr lvl="4" indent="-228600"/>
            <a:r>
              <a:rPr lang="en-US" altLang="en-US"/>
              <a:t>第五级</a:t>
            </a:r>
            <a:endParaRPr lang="en-US" altLang="en-US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14433550" y="6245225"/>
            <a:ext cx="67356038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l" fontAlgn="base">
              <a:buFontTx/>
              <a:defRPr sz="1400"/>
            </a:lvl1pPr>
          </a:lstStyle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98628200" y="6245225"/>
            <a:ext cx="91413012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>
              <a:defRPr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206879825" y="6245225"/>
            <a:ext cx="67356038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0" indent="0" algn="r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Char char="•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•"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–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" name="矩形 1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图片 7"/>
          <p:cNvPicPr>
            <a:picLocks noChangeAspect="1"/>
          </p:cNvPicPr>
          <p:nvPr userDrawn="1"/>
        </p:nvPicPr>
        <p:blipFill>
          <a:blip r:embed="rId13">
            <a:lum bright="12000" contrast="40000"/>
          </a:blip>
          <a:stretch>
            <a:fillRect/>
          </a:stretch>
        </p:blipFill>
        <p:spPr>
          <a:xfrm>
            <a:off x="8890000" y="4914900"/>
            <a:ext cx="3302000" cy="194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1" name="矩形 9"/>
          <p:cNvGrpSpPr/>
          <p:nvPr userDrawn="1"/>
        </p:nvGrpSpPr>
        <p:grpSpPr>
          <a:xfrm>
            <a:off x="0" y="0"/>
            <a:ext cx="12192000" cy="73025"/>
            <a:chOff x="0" y="0"/>
            <a:chExt cx="5760" cy="46"/>
          </a:xfrm>
        </p:grpSpPr>
        <p:pic>
          <p:nvPicPr>
            <p:cNvPr id="1132" name="矩形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760" cy="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3" name="矩形 1132"/>
            <p:cNvSpPr/>
            <p:nvPr/>
          </p:nvSpPr>
          <p:spPr>
            <a:xfrm>
              <a:off x="0" y="0"/>
              <a:ext cx="5760" cy="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0" lvl="0" indent="0" algn="ctr" eaLnBrk="1" latinLnBrk="0" hangingPunct="1"/>
              <a:endParaRPr>
                <a:solidFill>
                  <a:srgbClr val="000000"/>
                </a:solidFill>
                <a:latin typeface="Cambria" panose="0204050305040603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34" name="矩形 10"/>
          <p:cNvGrpSpPr/>
          <p:nvPr userDrawn="1"/>
        </p:nvGrpSpPr>
        <p:grpSpPr>
          <a:xfrm>
            <a:off x="0" y="42863"/>
            <a:ext cx="6096000" cy="66675"/>
            <a:chOff x="0" y="27"/>
            <a:chExt cx="2880" cy="42"/>
          </a:xfrm>
        </p:grpSpPr>
        <p:pic>
          <p:nvPicPr>
            <p:cNvPr id="1135" name="矩形 1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27"/>
              <a:ext cx="2880" cy="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6" name="矩形 1135"/>
            <p:cNvSpPr/>
            <p:nvPr/>
          </p:nvSpPr>
          <p:spPr>
            <a:xfrm>
              <a:off x="0" y="26"/>
              <a:ext cx="2880" cy="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0" lvl="0" indent="0" algn="ctr" eaLnBrk="1" latinLnBrk="0" hangingPunct="1"/>
              <a:endParaRPr>
                <a:solidFill>
                  <a:srgbClr val="000000"/>
                </a:solidFill>
                <a:latin typeface="Cambria" panose="02040503050406030204"/>
                <a:ea typeface="华文楷体" panose="02010600040101010101" pitchFamily="2" charset="-122"/>
              </a:endParaRPr>
            </a:p>
          </p:txBody>
        </p:sp>
      </p:grpSp>
      <p:pic>
        <p:nvPicPr>
          <p:cNvPr id="1137" name="图片 8"/>
          <p:cNvPicPr>
            <a:picLocks noChangeAspect="1"/>
          </p:cNvPicPr>
          <p:nvPr userDrawn="1"/>
        </p:nvPicPr>
        <p:blipFill>
          <a:blip r:embed="rId16">
            <a:lum bright="34000" contrast="40000"/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39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40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l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ea typeface="华文楷体" panose="0201060004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1141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ea typeface="华文楷体" panose="0201060004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/>
          </a:p>
        </p:txBody>
      </p:sp>
      <p:sp>
        <p:nvSpPr>
          <p:cNvPr id="114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ea typeface="华文楷体" panose="0201060004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rgbClr val="898989"/>
              </a:solidFill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/>
  <p:txStyles>
    <p:titleStyle>
      <a:lvl1pPr marL="0" lv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Tx/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marL="0" lvl="1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Maiandra GD" panose="020E0502030308020204"/>
          <a:ea typeface="Arial" panose="020B0604020202020204" pitchFamily="34" charset="0"/>
          <a:cs typeface="+mj-cs"/>
        </a:defRPr>
      </a:lvl2pPr>
      <a:lvl3pPr marL="0" lvl="2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Maiandra GD" panose="020E0502030308020204"/>
          <a:ea typeface="Arial" panose="020B0604020202020204" pitchFamily="34" charset="0"/>
          <a:cs typeface="+mj-cs"/>
        </a:defRPr>
      </a:lvl3pPr>
      <a:lvl4pPr marL="0" lvl="3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Maiandra GD" panose="020E0502030308020204"/>
          <a:ea typeface="Arial" panose="020B0604020202020204" pitchFamily="34" charset="0"/>
          <a:cs typeface="+mj-cs"/>
        </a:defRPr>
      </a:lvl4pPr>
      <a:lvl5pPr marL="0" lvl="4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Maiandra GD" panose="020E0502030308020204"/>
          <a:ea typeface="Arial" panose="020B0604020202020204" pitchFamily="34" charset="0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8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18" charset="2"/>
        <a:buChar char="®"/>
        <a:defRPr sz="24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18" charset="2"/>
        <a:buChar char="¯"/>
        <a:defRPr sz="20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89A53"/>
        </a:buClr>
        <a:buSzTx/>
        <a:buFont typeface="Wingdings 2" panose="05020102010507070707" pitchFamily="18" charset="2"/>
        <a:buChar char=""/>
        <a:defRPr sz="20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89A53"/>
        </a:buClr>
        <a:buSzTx/>
        <a:buFont typeface="Wingdings 2" panose="05020102010507070707" pitchFamily="18" charset="2"/>
        <a:buChar char=""/>
        <a:defRPr sz="20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89A53"/>
        </a:buClr>
        <a:buSzTx/>
        <a:buFont typeface="Wingdings 2" panose="05020102010507070707" pitchFamily="18" charset="2"/>
        <a:buChar char=""/>
        <a:defRPr sz="20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89A53"/>
        </a:buClr>
        <a:buSzTx/>
        <a:buFont typeface="Wingdings 2" panose="05020102010507070707" pitchFamily="18" charset="2"/>
        <a:buChar char=""/>
        <a:defRPr sz="20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89A53"/>
        </a:buClr>
        <a:buSzTx/>
        <a:buFont typeface="Wingdings 2" panose="05020102010507070707" pitchFamily="18" charset="2"/>
        <a:buChar char=""/>
        <a:defRPr sz="2000" b="0" i="0" u="none" kern="1200" baseline="0">
          <a:solidFill>
            <a:schemeClr val="tx1"/>
          </a:solidFill>
          <a:latin typeface="Cambria" panose="02040503050406030204"/>
          <a:ea typeface="Arial" panose="020B0604020202020204" pitchFamily="34" charset="0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Tx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grpSp>
        <p:nvGrpSpPr>
          <p:cNvPr id="1031" name="组合 1031"/>
          <p:cNvGrpSpPr/>
          <p:nvPr userDrawn="1"/>
        </p:nvGrpSpPr>
        <p:grpSpPr>
          <a:xfrm>
            <a:off x="0" y="0"/>
            <a:ext cx="12192000" cy="620713"/>
            <a:chOff x="0" y="0"/>
            <a:chExt cx="5760" cy="391"/>
          </a:xfrm>
        </p:grpSpPr>
        <p:pic>
          <p:nvPicPr>
            <p:cNvPr id="1032" name="图片 1032" descr="1P13S24Q1"/>
            <p:cNvPicPr>
              <a:picLocks noChangeAspect="1"/>
            </p:cNvPicPr>
            <p:nvPr/>
          </p:nvPicPr>
          <p:blipFill>
            <a:blip r:embed="rId12">
              <a:lum bright="12000" contrast="6000"/>
            </a:blip>
            <a:srcRect b="84546"/>
            <a:stretch>
              <a:fillRect/>
            </a:stretch>
          </p:blipFill>
          <p:spPr>
            <a:xfrm>
              <a:off x="0" y="0"/>
              <a:ext cx="5760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3" name="矩形 1033"/>
            <p:cNvSpPr/>
            <p:nvPr/>
          </p:nvSpPr>
          <p:spPr>
            <a:xfrm>
              <a:off x="1791" y="255"/>
              <a:ext cx="18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 userDrawn="1"/>
        </p:nvSpPr>
        <p:spPr>
          <a:xfrm>
            <a:off x="0" y="0"/>
            <a:ext cx="12194117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1800">
              <a:latin typeface="Calibri" panose="020F0502020204030204"/>
              <a:ea typeface="黑体" panose="02010600030101010101" pitchFamily="49" charset="-122"/>
            </a:endParaRPr>
          </a:p>
        </p:txBody>
      </p:sp>
      <p:sp>
        <p:nvSpPr>
          <p:cNvPr id="5123" name="矩形 1"/>
          <p:cNvSpPr/>
          <p:nvPr userDrawn="1"/>
        </p:nvSpPr>
        <p:spPr>
          <a:xfrm>
            <a:off x="0" y="0"/>
            <a:ext cx="2846917" cy="662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3100">
                <a:solidFill>
                  <a:srgbClr val="FFFF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3100">
              <a:solidFill>
                <a:srgbClr val="FFFF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5124" name="Group 71"/>
          <p:cNvGrpSpPr/>
          <p:nvPr userDrawn="1"/>
        </p:nvGrpSpPr>
        <p:grpSpPr>
          <a:xfrm>
            <a:off x="203200" y="685800"/>
            <a:ext cx="6502400" cy="6172200"/>
            <a:chOff x="40" y="391"/>
            <a:chExt cx="2608" cy="3810"/>
          </a:xfrm>
        </p:grpSpPr>
        <p:sp>
          <p:nvSpPr>
            <p:cNvPr id="5131" name="AutoShape 72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5132" name="AutoShape 73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5125" name="圆角矩形 2">
            <a:hlinkClick r:id="" action="ppaction://noaction"/>
          </p:cNvPr>
          <p:cNvSpPr/>
          <p:nvPr userDrawn="1"/>
        </p:nvSpPr>
        <p:spPr>
          <a:xfrm>
            <a:off x="406400" y="6019800"/>
            <a:ext cx="1727200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学习目标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6" name="圆角矩形 3">
            <a:hlinkClick r:id="" action="ppaction://noaction"/>
          </p:cNvPr>
          <p:cNvSpPr/>
          <p:nvPr userDrawn="1"/>
        </p:nvSpPr>
        <p:spPr>
          <a:xfrm>
            <a:off x="2131484" y="6019800"/>
            <a:ext cx="1729316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知识储备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7" name="圆角矩形 4">
            <a:hlinkClick r:id="" action="ppaction://noaction"/>
          </p:cNvPr>
          <p:cNvSpPr/>
          <p:nvPr userDrawn="1"/>
        </p:nvSpPr>
        <p:spPr>
          <a:xfrm>
            <a:off x="3858684" y="6019800"/>
            <a:ext cx="1729316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学习探究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8" name="圆角矩形 5">
            <a:hlinkClick r:id="" action="ppaction://noaction"/>
          </p:cNvPr>
          <p:cNvSpPr/>
          <p:nvPr userDrawn="1"/>
        </p:nvSpPr>
        <p:spPr>
          <a:xfrm>
            <a:off x="5585884" y="6019800"/>
            <a:ext cx="1729316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9" name="圆角矩形 6">
            <a:hlinkClick r:id="" action="ppaction://noaction"/>
          </p:cNvPr>
          <p:cNvSpPr/>
          <p:nvPr userDrawn="1"/>
        </p:nvSpPr>
        <p:spPr>
          <a:xfrm>
            <a:off x="9042400" y="6019800"/>
            <a:ext cx="1729317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自我检测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30" name="圆角矩形 7">
            <a:hlinkClick r:id="" action="ppaction://noaction"/>
          </p:cNvPr>
          <p:cNvSpPr/>
          <p:nvPr userDrawn="1"/>
        </p:nvSpPr>
        <p:spPr>
          <a:xfrm>
            <a:off x="7315200" y="6019800"/>
            <a:ext cx="1727200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课堂小结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/>
          <p:nvPr userDrawn="1"/>
        </p:nvSpPr>
        <p:spPr>
          <a:xfrm>
            <a:off x="0" y="0"/>
            <a:ext cx="12194117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1800">
              <a:latin typeface="Calibri" panose="020F0502020204030204"/>
              <a:ea typeface="黑体" panose="02010600030101010101" pitchFamily="49" charset="-122"/>
            </a:endParaRPr>
          </a:p>
        </p:txBody>
      </p:sp>
      <p:sp>
        <p:nvSpPr>
          <p:cNvPr id="6147" name="矩形 1"/>
          <p:cNvSpPr/>
          <p:nvPr userDrawn="1"/>
        </p:nvSpPr>
        <p:spPr>
          <a:xfrm>
            <a:off x="0" y="0"/>
            <a:ext cx="2846917" cy="662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3100">
                <a:solidFill>
                  <a:srgbClr val="FFFF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3100">
              <a:solidFill>
                <a:srgbClr val="FFFF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6148" name="Group 71"/>
          <p:cNvGrpSpPr/>
          <p:nvPr userDrawn="1"/>
        </p:nvGrpSpPr>
        <p:grpSpPr>
          <a:xfrm>
            <a:off x="0" y="685800"/>
            <a:ext cx="12192000" cy="2590800"/>
            <a:chOff x="40" y="391"/>
            <a:chExt cx="2608" cy="3810"/>
          </a:xfrm>
        </p:grpSpPr>
        <p:sp>
          <p:nvSpPr>
            <p:cNvPr id="6155" name="AutoShape 72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6156" name="AutoShape 73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6149" name="圆角矩形 2">
            <a:hlinkClick r:id="" action="ppaction://noaction"/>
          </p:cNvPr>
          <p:cNvSpPr/>
          <p:nvPr userDrawn="1"/>
        </p:nvSpPr>
        <p:spPr>
          <a:xfrm>
            <a:off x="406400" y="61229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学习目标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50" name="圆角矩形 3">
            <a:hlinkClick r:id="" action="ppaction://noaction"/>
          </p:cNvPr>
          <p:cNvSpPr/>
          <p:nvPr userDrawn="1"/>
        </p:nvSpPr>
        <p:spPr>
          <a:xfrm>
            <a:off x="2131484" y="61229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知识储备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51" name="圆角矩形 4">
            <a:hlinkClick r:id="" action="ppaction://noaction"/>
          </p:cNvPr>
          <p:cNvSpPr/>
          <p:nvPr userDrawn="1"/>
        </p:nvSpPr>
        <p:spPr>
          <a:xfrm>
            <a:off x="3858684" y="61229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学习探究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52" name="圆角矩形 5">
            <a:hlinkClick r:id="" action="ppaction://noaction"/>
          </p:cNvPr>
          <p:cNvSpPr/>
          <p:nvPr userDrawn="1"/>
        </p:nvSpPr>
        <p:spPr>
          <a:xfrm>
            <a:off x="5585884" y="61229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53" name="圆角矩形 6">
            <a:hlinkClick r:id="" action="ppaction://noaction"/>
          </p:cNvPr>
          <p:cNvSpPr/>
          <p:nvPr userDrawn="1"/>
        </p:nvSpPr>
        <p:spPr>
          <a:xfrm>
            <a:off x="9042400" y="6122988"/>
            <a:ext cx="1729317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自我检测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54" name="圆角矩形 7">
            <a:hlinkClick r:id="" action="ppaction://noaction"/>
          </p:cNvPr>
          <p:cNvSpPr/>
          <p:nvPr userDrawn="1"/>
        </p:nvSpPr>
        <p:spPr>
          <a:xfrm>
            <a:off x="7315200" y="61229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课堂小结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 userDrawn="1"/>
        </p:nvSpPr>
        <p:spPr>
          <a:xfrm>
            <a:off x="0" y="0"/>
            <a:ext cx="12194117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1800">
              <a:latin typeface="Calibri" panose="020F0502020204030204"/>
              <a:ea typeface="黑体" panose="02010600030101010101" pitchFamily="49" charset="-122"/>
            </a:endParaRPr>
          </a:p>
        </p:txBody>
      </p:sp>
      <p:sp>
        <p:nvSpPr>
          <p:cNvPr id="7171" name="矩形 1"/>
          <p:cNvSpPr/>
          <p:nvPr userDrawn="1"/>
        </p:nvSpPr>
        <p:spPr>
          <a:xfrm>
            <a:off x="0" y="0"/>
            <a:ext cx="2846917" cy="662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3100">
                <a:solidFill>
                  <a:srgbClr val="FFFF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针对训练</a:t>
            </a:r>
            <a:endParaRPr lang="zh-CN" altLang="en-US" sz="3100">
              <a:solidFill>
                <a:srgbClr val="FFFF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7172" name="圆角矩形 2">
            <a:hlinkClick r:id="" action="ppaction://noaction"/>
          </p:cNvPr>
          <p:cNvSpPr/>
          <p:nvPr userDrawn="1"/>
        </p:nvSpPr>
        <p:spPr>
          <a:xfrm>
            <a:off x="406400" y="6019800"/>
            <a:ext cx="1727200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学习目标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7173" name="圆角矩形 3">
            <a:hlinkClick r:id="" action="ppaction://noaction"/>
          </p:cNvPr>
          <p:cNvSpPr/>
          <p:nvPr userDrawn="1"/>
        </p:nvSpPr>
        <p:spPr>
          <a:xfrm>
            <a:off x="2131484" y="6019800"/>
            <a:ext cx="1729316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知识储备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7174" name="圆角矩形 4">
            <a:hlinkClick r:id="" action="ppaction://noaction"/>
          </p:cNvPr>
          <p:cNvSpPr/>
          <p:nvPr userDrawn="1"/>
        </p:nvSpPr>
        <p:spPr>
          <a:xfrm>
            <a:off x="3858684" y="6019800"/>
            <a:ext cx="1729316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学习探究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7175" name="圆角矩形 5">
            <a:hlinkClick r:id="" action="ppaction://noaction"/>
          </p:cNvPr>
          <p:cNvSpPr/>
          <p:nvPr userDrawn="1"/>
        </p:nvSpPr>
        <p:spPr>
          <a:xfrm>
            <a:off x="5585884" y="6019800"/>
            <a:ext cx="1729316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7176" name="圆角矩形 6">
            <a:hlinkClick r:id="" action="ppaction://noaction"/>
          </p:cNvPr>
          <p:cNvSpPr/>
          <p:nvPr userDrawn="1"/>
        </p:nvSpPr>
        <p:spPr>
          <a:xfrm>
            <a:off x="9042400" y="6019800"/>
            <a:ext cx="1729317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自我检测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7177" name="圆角矩形 7">
            <a:hlinkClick r:id="" action="ppaction://noaction"/>
          </p:cNvPr>
          <p:cNvSpPr/>
          <p:nvPr userDrawn="1"/>
        </p:nvSpPr>
        <p:spPr>
          <a:xfrm>
            <a:off x="7315200" y="6019800"/>
            <a:ext cx="1727200" cy="50981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课堂小结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 userDrawn="1"/>
        </p:nvSpPr>
        <p:spPr>
          <a:xfrm>
            <a:off x="0" y="0"/>
            <a:ext cx="12194117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1800">
              <a:latin typeface="Calibri" panose="020F0502020204030204"/>
              <a:ea typeface="黑体" panose="02010600030101010101" pitchFamily="49" charset="-122"/>
            </a:endParaRPr>
          </a:p>
        </p:txBody>
      </p:sp>
      <p:sp>
        <p:nvSpPr>
          <p:cNvPr id="9219" name="矩形 1"/>
          <p:cNvSpPr/>
          <p:nvPr userDrawn="1"/>
        </p:nvSpPr>
        <p:spPr>
          <a:xfrm>
            <a:off x="0" y="0"/>
            <a:ext cx="3454400" cy="662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3100">
                <a:solidFill>
                  <a:srgbClr val="FFFF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自我检测区</a:t>
            </a:r>
            <a:endParaRPr lang="zh-CN" altLang="en-US" sz="3100">
              <a:solidFill>
                <a:srgbClr val="FFFF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9220" name="Group 71"/>
          <p:cNvGrpSpPr/>
          <p:nvPr userDrawn="1"/>
        </p:nvGrpSpPr>
        <p:grpSpPr>
          <a:xfrm>
            <a:off x="203200" y="685800"/>
            <a:ext cx="5994400" cy="6172200"/>
            <a:chOff x="40" y="391"/>
            <a:chExt cx="2608" cy="3810"/>
          </a:xfrm>
        </p:grpSpPr>
        <p:sp>
          <p:nvSpPr>
            <p:cNvPr id="9227" name="AutoShape 72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9228" name="AutoShape 73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9221" name="圆角矩形 2">
            <a:hlinkClick r:id="" action="ppaction://noaction"/>
          </p:cNvPr>
          <p:cNvSpPr/>
          <p:nvPr userDrawn="1"/>
        </p:nvSpPr>
        <p:spPr>
          <a:xfrm>
            <a:off x="406400" y="62753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学习目标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9222" name="圆角矩形 3">
            <a:hlinkClick r:id="" action="ppaction://noaction"/>
          </p:cNvPr>
          <p:cNvSpPr/>
          <p:nvPr userDrawn="1"/>
        </p:nvSpPr>
        <p:spPr>
          <a:xfrm>
            <a:off x="2131484" y="62753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知识储备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9223" name="圆角矩形 4">
            <a:hlinkClick r:id="" action="ppaction://noaction"/>
          </p:cNvPr>
          <p:cNvSpPr/>
          <p:nvPr userDrawn="1"/>
        </p:nvSpPr>
        <p:spPr>
          <a:xfrm>
            <a:off x="3858684" y="62753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学习探究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9224" name="圆角矩形 5">
            <a:hlinkClick r:id="" action="ppaction://noaction"/>
          </p:cNvPr>
          <p:cNvSpPr/>
          <p:nvPr userDrawn="1"/>
        </p:nvSpPr>
        <p:spPr>
          <a:xfrm>
            <a:off x="5585884" y="62753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9225" name="圆角矩形 6">
            <a:hlinkClick r:id="" action="ppaction://noaction"/>
          </p:cNvPr>
          <p:cNvSpPr/>
          <p:nvPr userDrawn="1"/>
        </p:nvSpPr>
        <p:spPr>
          <a:xfrm>
            <a:off x="9042400" y="6275388"/>
            <a:ext cx="1729317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自我检测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9226" name="圆角矩形 7">
            <a:hlinkClick r:id="" action="ppaction://noaction"/>
          </p:cNvPr>
          <p:cNvSpPr/>
          <p:nvPr userDrawn="1"/>
        </p:nvSpPr>
        <p:spPr>
          <a:xfrm>
            <a:off x="7315200" y="62753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课堂小结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7112953" y="16319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85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 userDrawn="1"/>
        </p:nvSpPr>
        <p:spPr>
          <a:xfrm>
            <a:off x="0" y="0"/>
            <a:ext cx="12194117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1800">
              <a:latin typeface="Calibri" panose="020F0502020204030204"/>
              <a:ea typeface="黑体" panose="02010600030101010101" pitchFamily="49" charset="-122"/>
            </a:endParaRPr>
          </a:p>
        </p:txBody>
      </p:sp>
      <p:sp>
        <p:nvSpPr>
          <p:cNvPr id="11267" name="矩形 1"/>
          <p:cNvSpPr/>
          <p:nvPr userDrawn="1"/>
        </p:nvSpPr>
        <p:spPr>
          <a:xfrm>
            <a:off x="0" y="0"/>
            <a:ext cx="3454400" cy="662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3100">
                <a:solidFill>
                  <a:srgbClr val="FFFF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自我检测区</a:t>
            </a:r>
            <a:endParaRPr lang="zh-CN" altLang="en-US" sz="3100">
              <a:solidFill>
                <a:srgbClr val="FFFF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grpSp>
        <p:nvGrpSpPr>
          <p:cNvPr id="11268" name="Group 71"/>
          <p:cNvGrpSpPr/>
          <p:nvPr userDrawn="1"/>
        </p:nvGrpSpPr>
        <p:grpSpPr>
          <a:xfrm>
            <a:off x="0" y="685800"/>
            <a:ext cx="12192000" cy="2133600"/>
            <a:chOff x="40" y="391"/>
            <a:chExt cx="2608" cy="3810"/>
          </a:xfrm>
        </p:grpSpPr>
        <p:sp>
          <p:nvSpPr>
            <p:cNvPr id="11275" name="AutoShape 72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1276" name="AutoShape 73"/>
            <p:cNvSpPr/>
            <p:nvPr/>
          </p:nvSpPr>
          <p:spPr>
            <a:xfrm>
              <a:off x="95" y="456"/>
              <a:ext cx="2503" cy="3711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11269" name="圆角矩形 2">
            <a:hlinkClick r:id="" action="ppaction://noaction"/>
          </p:cNvPr>
          <p:cNvSpPr/>
          <p:nvPr userDrawn="1"/>
        </p:nvSpPr>
        <p:spPr>
          <a:xfrm>
            <a:off x="406400" y="61991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学习目标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270" name="圆角矩形 3">
            <a:hlinkClick r:id="" action="ppaction://noaction"/>
          </p:cNvPr>
          <p:cNvSpPr/>
          <p:nvPr userDrawn="1"/>
        </p:nvSpPr>
        <p:spPr>
          <a:xfrm>
            <a:off x="2131484" y="61991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知识储备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271" name="圆角矩形 4">
            <a:hlinkClick r:id="" action="ppaction://noaction"/>
          </p:cNvPr>
          <p:cNvSpPr/>
          <p:nvPr userDrawn="1"/>
        </p:nvSpPr>
        <p:spPr>
          <a:xfrm>
            <a:off x="3858684" y="61991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学习探究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272" name="圆角矩形 5">
            <a:hlinkClick r:id="" action="ppaction://noaction"/>
          </p:cNvPr>
          <p:cNvSpPr/>
          <p:nvPr userDrawn="1"/>
        </p:nvSpPr>
        <p:spPr>
          <a:xfrm>
            <a:off x="5585884" y="6199188"/>
            <a:ext cx="1729316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典例精析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273" name="圆角矩形 6">
            <a:hlinkClick r:id="" action="ppaction://noaction"/>
          </p:cNvPr>
          <p:cNvSpPr/>
          <p:nvPr userDrawn="1"/>
        </p:nvSpPr>
        <p:spPr>
          <a:xfrm>
            <a:off x="9042400" y="6199188"/>
            <a:ext cx="1729317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自我检测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274" name="圆角矩形 7">
            <a:hlinkClick r:id="" action="ppaction://noaction"/>
          </p:cNvPr>
          <p:cNvSpPr/>
          <p:nvPr userDrawn="1"/>
        </p:nvSpPr>
        <p:spPr>
          <a:xfrm>
            <a:off x="7315200" y="6199188"/>
            <a:ext cx="1727200" cy="5098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0030101010101" pitchFamily="49" charset="-122"/>
              </a:rPr>
              <a:t>课堂小结</a:t>
            </a:r>
            <a:endParaRPr lang="zh-CN" altLang="en-US" sz="2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7113588" y="16319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85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31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9.wmf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9" Type="http://schemas.openxmlformats.org/officeDocument/2006/relationships/oleObject" Target="../embeddings/oleObject11.bin"/><Relationship Id="rId18" Type="http://schemas.openxmlformats.org/officeDocument/2006/relationships/oleObject" Target="../embeddings/oleObject10.bin"/><Relationship Id="rId17" Type="http://schemas.openxmlformats.org/officeDocument/2006/relationships/image" Target="../media/image36.wmf"/><Relationship Id="rId16" Type="http://schemas.openxmlformats.org/officeDocument/2006/relationships/oleObject" Target="../embeddings/oleObject9.bin"/><Relationship Id="rId15" Type="http://schemas.openxmlformats.org/officeDocument/2006/relationships/image" Target="../media/image35.wmf"/><Relationship Id="rId14" Type="http://schemas.openxmlformats.org/officeDocument/2006/relationships/oleObject" Target="../embeddings/oleObject8.bin"/><Relationship Id="rId13" Type="http://schemas.openxmlformats.org/officeDocument/2006/relationships/image" Target="../media/image34.wmf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33.wmf"/><Relationship Id="rId10" Type="http://schemas.openxmlformats.org/officeDocument/2006/relationships/oleObject" Target="../embeddings/oleObject6.bin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81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1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40.wmf"/><Relationship Id="rId1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37.xml"/><Relationship Id="rId6" Type="http://schemas.openxmlformats.org/officeDocument/2006/relationships/image" Target="../media/image44.jpeg"/><Relationship Id="rId5" Type="http://schemas.openxmlformats.org/officeDocument/2006/relationships/hyperlink" Target="http://www.ydgz.com/wuli/ShowClass.asp?ClassID=272" TargetMode="External"/><Relationship Id="rId4" Type="http://schemas.openxmlformats.org/officeDocument/2006/relationships/image" Target="../media/image43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59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7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image" Target="../media/image52.e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0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49.emf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55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wmf"/><Relationship Id="rId33" Type="http://schemas.openxmlformats.org/officeDocument/2006/relationships/notesSlide" Target="../notesSlides/notesSlide8.xml"/><Relationship Id="rId32" Type="http://schemas.openxmlformats.org/officeDocument/2006/relationships/vmlDrawing" Target="../drawings/vmlDrawing8.vml"/><Relationship Id="rId31" Type="http://schemas.openxmlformats.org/officeDocument/2006/relationships/slideLayout" Target="../slideLayouts/slideLayout70.xml"/><Relationship Id="rId30" Type="http://schemas.openxmlformats.org/officeDocument/2006/relationships/image" Target="../media/image66.wmf"/><Relationship Id="rId3" Type="http://schemas.openxmlformats.org/officeDocument/2006/relationships/oleObject" Target="../embeddings/oleObject24.bin"/><Relationship Id="rId29" Type="http://schemas.openxmlformats.org/officeDocument/2006/relationships/oleObject" Target="../embeddings/oleObject37.bin"/><Relationship Id="rId28" Type="http://schemas.openxmlformats.org/officeDocument/2006/relationships/image" Target="../media/image65.wmf"/><Relationship Id="rId27" Type="http://schemas.openxmlformats.org/officeDocument/2006/relationships/oleObject" Target="../embeddings/oleObject36.bin"/><Relationship Id="rId26" Type="http://schemas.openxmlformats.org/officeDocument/2006/relationships/image" Target="../media/image64.wmf"/><Relationship Id="rId25" Type="http://schemas.openxmlformats.org/officeDocument/2006/relationships/oleObject" Target="../embeddings/oleObject35.bin"/><Relationship Id="rId24" Type="http://schemas.openxmlformats.org/officeDocument/2006/relationships/image" Target="../media/image63.wmf"/><Relationship Id="rId23" Type="http://schemas.openxmlformats.org/officeDocument/2006/relationships/oleObject" Target="../embeddings/oleObject34.bin"/><Relationship Id="rId22" Type="http://schemas.openxmlformats.org/officeDocument/2006/relationships/image" Target="../media/image62.wmf"/><Relationship Id="rId21" Type="http://schemas.openxmlformats.org/officeDocument/2006/relationships/oleObject" Target="../embeddings/oleObject33.bin"/><Relationship Id="rId20" Type="http://schemas.openxmlformats.org/officeDocument/2006/relationships/image" Target="../media/image61.wmf"/><Relationship Id="rId2" Type="http://schemas.openxmlformats.org/officeDocument/2006/relationships/image" Target="../media/image28.png"/><Relationship Id="rId19" Type="http://schemas.openxmlformats.org/officeDocument/2006/relationships/oleObject" Target="../embeddings/oleObject32.bin"/><Relationship Id="rId18" Type="http://schemas.openxmlformats.org/officeDocument/2006/relationships/image" Target="../media/image60.wmf"/><Relationship Id="rId17" Type="http://schemas.openxmlformats.org/officeDocument/2006/relationships/oleObject" Target="../embeddings/oleObject31.bin"/><Relationship Id="rId16" Type="http://schemas.openxmlformats.org/officeDocument/2006/relationships/image" Target="../media/image59.wmf"/><Relationship Id="rId15" Type="http://schemas.openxmlformats.org/officeDocument/2006/relationships/oleObject" Target="../embeddings/oleObject30.bin"/><Relationship Id="rId14" Type="http://schemas.openxmlformats.org/officeDocument/2006/relationships/image" Target="../media/image58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56.wmf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67.emf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81.xml"/><Relationship Id="rId16" Type="http://schemas.openxmlformats.org/officeDocument/2006/relationships/image" Target="../media/image73.emf"/><Relationship Id="rId15" Type="http://schemas.openxmlformats.org/officeDocument/2006/relationships/oleObject" Target="../embeddings/oleObject44.bin"/><Relationship Id="rId14" Type="http://schemas.openxmlformats.org/officeDocument/2006/relationships/image" Target="../media/image72.wmf"/><Relationship Id="rId13" Type="http://schemas.openxmlformats.org/officeDocument/2006/relationships/oleObject" Target="../embeddings/oleObject43.bin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70.wmf"/><Relationship Id="rId1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77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75.wmf"/><Relationship Id="rId2" Type="http://schemas.openxmlformats.org/officeDocument/2006/relationships/oleObject" Target="../embeddings/oleObject45.bin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92.xml"/><Relationship Id="rId17" Type="http://schemas.openxmlformats.org/officeDocument/2006/relationships/image" Target="../media/image82.emf"/><Relationship Id="rId16" Type="http://schemas.openxmlformats.org/officeDocument/2006/relationships/oleObject" Target="../embeddings/oleObject52.bin"/><Relationship Id="rId15" Type="http://schemas.openxmlformats.org/officeDocument/2006/relationships/image" Target="../media/image81.emf"/><Relationship Id="rId14" Type="http://schemas.openxmlformats.org/officeDocument/2006/relationships/oleObject" Target="../embeddings/oleObject51.bin"/><Relationship Id="rId13" Type="http://schemas.openxmlformats.org/officeDocument/2006/relationships/image" Target="../media/image80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79.wmf"/><Relationship Id="rId10" Type="http://schemas.openxmlformats.org/officeDocument/2006/relationships/oleObject" Target="../embeddings/oleObject49.bin"/><Relationship Id="rId1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4.jpeg"/><Relationship Id="rId1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20" y="2464177"/>
            <a:ext cx="7574280" cy="67818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latin typeface="黑体" panose="02010600030101010101" pitchFamily="49" charset="-122"/>
                <a:cs typeface="Times New Roman" panose="02020603050405020304" pitchFamily="18" charset="0"/>
              </a:rPr>
              <a:t>第五节</a:t>
            </a:r>
            <a:r>
              <a:rPr lang="zh-CN" altLang="en-US" dirty="0">
                <a:latin typeface="黑体" panose="02010600030101010101" pitchFamily="49" charset="-122"/>
              </a:rPr>
              <a:t>  自由落体运动</a:t>
            </a:r>
            <a:br>
              <a:rPr lang="en-US" altLang="zh-CN" sz="2400" dirty="0"/>
            </a:br>
            <a:r>
              <a:rPr lang="en-US" altLang="zh-CN" sz="2400" dirty="0"/>
              <a:t>                                                                     </a:t>
            </a:r>
            <a:endParaRPr lang="zh-CN" altLang="en-US" sz="1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38400" y="1578062"/>
            <a:ext cx="7315200" cy="75965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第二章 匀变速直线运动</a:t>
            </a:r>
            <a:endParaRPr lang="zh-CN" altLang="en-US" sz="2400" dirty="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95935" y="1092200"/>
            <a:ext cx="1088580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黑体" panose="02010600030101010101" pitchFamily="49" charset="-122"/>
              </a:rPr>
              <a:t>1.</a:t>
            </a:r>
            <a:r>
              <a:rPr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定义：</a:t>
            </a:r>
            <a:endParaRPr lang="zh-CN" altLang="en-US" sz="32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　物体 </a:t>
            </a:r>
            <a:r>
              <a:rPr kumimoji="1" lang="zh-CN" altLang="en-US" sz="3200" u="sng">
                <a:solidFill>
                  <a:schemeClr val="accent1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只</a:t>
            </a:r>
            <a:r>
              <a:rPr kumimoji="1" lang="zh-CN" altLang="en-US" sz="3200" u="sng">
                <a:latin typeface="Times New Roman" panose="02020603050405020304" pitchFamily="18" charset="0"/>
                <a:ea typeface="黑体" panose="02010600030101010101" pitchFamily="49" charset="-122"/>
              </a:rPr>
              <a:t>在</a:t>
            </a:r>
            <a:r>
              <a:rPr kumimoji="1" lang="zh-CN" altLang="en-US" sz="3200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重力作用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下从 </a:t>
            </a:r>
            <a:r>
              <a:rPr kumimoji="1" lang="zh-CN" altLang="en-US" sz="3200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静止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 开始下落的运动</a:t>
            </a:r>
            <a:endParaRPr kumimoji="1" lang="zh-CN" altLang="en-US" sz="32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95618" y="2900690"/>
            <a:ext cx="17068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黑体" panose="02010600030101010101" pitchFamily="49" charset="-122"/>
              </a:rPr>
              <a:t>2.</a:t>
            </a:r>
            <a:r>
              <a:rPr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特点：</a:t>
            </a:r>
            <a:endParaRPr lang="zh-CN" altLang="en-US" sz="32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5542" name="AutoShape 6"/>
          <p:cNvSpPr/>
          <p:nvPr/>
        </p:nvSpPr>
        <p:spPr bwMode="auto">
          <a:xfrm>
            <a:off x="1996937" y="2751138"/>
            <a:ext cx="134938" cy="946150"/>
          </a:xfrm>
          <a:prstGeom prst="leftBracket">
            <a:avLst>
              <a:gd name="adj" fmla="val 58431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344918" y="3268346"/>
            <a:ext cx="9302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v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0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=0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202595" y="2684585"/>
            <a:ext cx="24225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只受重力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980" y="0"/>
            <a:ext cx="4366260" cy="822960"/>
          </a:xfrm>
        </p:spPr>
        <p:txBody>
          <a:bodyPr/>
          <a:lstStyle/>
          <a:p>
            <a:pPr algn="l"/>
            <a:r>
              <a:rPr lang="zh-CN" altLang="en-US"/>
              <a:t>二、自由落体运动</a:t>
            </a:r>
            <a:endParaRPr lang="zh-CN" altLang="en-US"/>
          </a:p>
        </p:txBody>
      </p:sp>
      <p:sp>
        <p:nvSpPr>
          <p:cNvPr id="10244" name="文本框 7"/>
          <p:cNvSpPr txBox="1"/>
          <p:nvPr/>
        </p:nvSpPr>
        <p:spPr>
          <a:xfrm>
            <a:off x="1899920" y="5474970"/>
            <a:ext cx="752856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自由落体运动具有怎样的运动规律？</a:t>
            </a:r>
            <a:endParaRPr lang="zh-CN" altLang="en-US" sz="3600" b="1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327025" y="4084320"/>
            <a:ext cx="116020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（在有空气的空间，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如果空气阻力可以忽略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，则物体下落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可以近似看做自由落体运动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1"/>
      <p:bldP spid="10244" grpId="2"/>
      <p:bldP spid="922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050038"/>
          <p:cNvSpPr/>
          <p:nvPr/>
        </p:nvSpPr>
        <p:spPr>
          <a:xfrm>
            <a:off x="0" y="789305"/>
            <a:ext cx="1588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、猜想：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290" name="矩形 1050040"/>
          <p:cNvSpPr/>
          <p:nvPr/>
        </p:nvSpPr>
        <p:spPr>
          <a:xfrm>
            <a:off x="0" y="1311275"/>
            <a:ext cx="96856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、原理：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重物托着纸带下落时，如果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纸带受到的阻力较小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，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近似认为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仅在重力作用下的运动，根据打出的纸带点的情况，分析出重物的运动规律。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291" name="矩形 1050042"/>
          <p:cNvSpPr/>
          <p:nvPr/>
        </p:nvSpPr>
        <p:spPr>
          <a:xfrm>
            <a:off x="-317" y="2771775"/>
            <a:ext cx="7920037" cy="5619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、器材：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铁架台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打点计时器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重物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电源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导线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  <p:grpSp>
        <p:nvGrpSpPr>
          <p:cNvPr id="12292" name="组合 569"/>
          <p:cNvGrpSpPr/>
          <p:nvPr/>
        </p:nvGrpSpPr>
        <p:grpSpPr>
          <a:xfrm>
            <a:off x="10259060" y="1195070"/>
            <a:ext cx="1889125" cy="4645660"/>
            <a:chOff x="0" y="0"/>
            <a:chExt cx="2297" cy="3402"/>
          </a:xfrm>
        </p:grpSpPr>
        <p:grpSp>
          <p:nvGrpSpPr>
            <p:cNvPr id="12293" name="组合 571"/>
            <p:cNvGrpSpPr/>
            <p:nvPr/>
          </p:nvGrpSpPr>
          <p:grpSpPr>
            <a:xfrm>
              <a:off x="181" y="2745"/>
              <a:ext cx="103" cy="653"/>
              <a:chOff x="0" y="0"/>
              <a:chExt cx="103" cy="653"/>
            </a:xfrm>
          </p:grpSpPr>
          <p:sp>
            <p:nvSpPr>
              <p:cNvPr id="12294" name="Rectangle 46"/>
              <p:cNvSpPr/>
              <p:nvPr/>
            </p:nvSpPr>
            <p:spPr>
              <a:xfrm>
                <a:off x="0" y="0"/>
                <a:ext cx="58" cy="648"/>
              </a:xfrm>
              <a:prstGeom prst="rect">
                <a:avLst/>
              </a:pr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" tIns="45720" rIns="91440" bIns="45720" anchor="t"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/>
                </a:endParaRPr>
              </a:p>
            </p:txBody>
          </p:sp>
          <p:sp>
            <p:nvSpPr>
              <p:cNvPr id="12295" name="Rectangle 47" descr="栎木"/>
              <p:cNvSpPr/>
              <p:nvPr/>
            </p:nvSpPr>
            <p:spPr>
              <a:xfrm>
                <a:off x="41" y="71"/>
                <a:ext cx="62" cy="582"/>
              </a:xfrm>
              <a:prstGeom prst="rect">
                <a:avLst/>
              </a:prstGeom>
              <a:blipFill rotWithShape="0">
                <a:blip r:embed="rId1"/>
                <a:stretch>
                  <a:fillRect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40" tIns="45720" rIns="91440" bIns="45720" anchor="t"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/>
                </a:endParaRPr>
              </a:p>
            </p:txBody>
          </p:sp>
        </p:grpSp>
        <p:grpSp>
          <p:nvGrpSpPr>
            <p:cNvPr id="12296" name="组合 573"/>
            <p:cNvGrpSpPr/>
            <p:nvPr/>
          </p:nvGrpSpPr>
          <p:grpSpPr>
            <a:xfrm>
              <a:off x="28" y="-2"/>
              <a:ext cx="2270" cy="3399"/>
              <a:chOff x="0" y="0"/>
              <a:chExt cx="2577" cy="3701"/>
            </a:xfrm>
          </p:grpSpPr>
          <p:grpSp>
            <p:nvGrpSpPr>
              <p:cNvPr id="12297" name="组合 575"/>
              <p:cNvGrpSpPr/>
              <p:nvPr/>
            </p:nvGrpSpPr>
            <p:grpSpPr>
              <a:xfrm>
                <a:off x="1133" y="870"/>
                <a:ext cx="1034" cy="563"/>
                <a:chOff x="0" y="0"/>
                <a:chExt cx="3297" cy="1795"/>
              </a:xfrm>
            </p:grpSpPr>
            <p:sp>
              <p:nvSpPr>
                <p:cNvPr id="12298" name="AutoShape 50"/>
                <p:cNvSpPr/>
                <p:nvPr/>
              </p:nvSpPr>
              <p:spPr>
                <a:xfrm>
                  <a:off x="0" y="0"/>
                  <a:ext cx="3297" cy="1795"/>
                </a:xfrm>
                <a:prstGeom prst="cube">
                  <a:avLst>
                    <a:gd name="adj" fmla="val 7736"/>
                  </a:avLst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grpSp>
              <p:nvGrpSpPr>
                <p:cNvPr id="12299" name="组合 577"/>
                <p:cNvGrpSpPr/>
                <p:nvPr/>
              </p:nvGrpSpPr>
              <p:grpSpPr>
                <a:xfrm>
                  <a:off x="699" y="425"/>
                  <a:ext cx="2347" cy="1064"/>
                  <a:chOff x="0" y="0"/>
                  <a:chExt cx="2347" cy="1064"/>
                </a:xfrm>
              </p:grpSpPr>
              <p:sp>
                <p:nvSpPr>
                  <p:cNvPr id="12300" name="Rectangle 52"/>
                  <p:cNvSpPr/>
                  <p:nvPr/>
                </p:nvSpPr>
                <p:spPr>
                  <a:xfrm>
                    <a:off x="0" y="0"/>
                    <a:ext cx="2347" cy="10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01" name="Oval 53"/>
                  <p:cNvSpPr/>
                  <p:nvPr/>
                </p:nvSpPr>
                <p:spPr>
                  <a:xfrm>
                    <a:off x="1289" y="172"/>
                    <a:ext cx="755" cy="7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02" name="AutoShape 54"/>
                  <p:cNvSpPr/>
                  <p:nvPr/>
                </p:nvSpPr>
                <p:spPr>
                  <a:xfrm rot="5400000">
                    <a:off x="1239" y="289"/>
                    <a:ext cx="506" cy="51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rot="10800000" vert="eaVert"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03" name="Line 55"/>
                  <p:cNvSpPr/>
                  <p:nvPr/>
                </p:nvSpPr>
                <p:spPr>
                  <a:xfrm>
                    <a:off x="1238" y="458"/>
                    <a:ext cx="31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04" name="Line 56"/>
                  <p:cNvSpPr/>
                  <p:nvPr/>
                </p:nvSpPr>
                <p:spPr>
                  <a:xfrm>
                    <a:off x="1262" y="621"/>
                    <a:ext cx="31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05" name="Line 57"/>
                  <p:cNvSpPr/>
                  <p:nvPr/>
                </p:nvSpPr>
                <p:spPr>
                  <a:xfrm flipH="1">
                    <a:off x="1232" y="22"/>
                    <a:ext cx="0" cy="102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</p:grpSp>
          </p:grpSp>
          <p:grpSp>
            <p:nvGrpSpPr>
              <p:cNvPr id="12306" name="组合 579"/>
              <p:cNvGrpSpPr/>
              <p:nvPr/>
            </p:nvGrpSpPr>
            <p:grpSpPr>
              <a:xfrm>
                <a:off x="316" y="441"/>
                <a:ext cx="1088" cy="2523"/>
                <a:chOff x="0" y="0"/>
                <a:chExt cx="882" cy="2050"/>
              </a:xfrm>
            </p:grpSpPr>
            <p:sp>
              <p:nvSpPr>
                <p:cNvPr id="12307" name="Rectangle 59"/>
                <p:cNvSpPr/>
                <p:nvPr/>
              </p:nvSpPr>
              <p:spPr>
                <a:xfrm>
                  <a:off x="123" y="1777"/>
                  <a:ext cx="159" cy="139"/>
                </a:xfrm>
                <a:prstGeom prst="rect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grpSp>
              <p:nvGrpSpPr>
                <p:cNvPr id="12308" name="组合 581"/>
                <p:cNvGrpSpPr/>
                <p:nvPr/>
              </p:nvGrpSpPr>
              <p:grpSpPr>
                <a:xfrm>
                  <a:off x="0" y="1867"/>
                  <a:ext cx="755" cy="183"/>
                  <a:chOff x="0" y="0"/>
                  <a:chExt cx="1115" cy="303"/>
                </a:xfrm>
              </p:grpSpPr>
              <p:sp>
                <p:nvSpPr>
                  <p:cNvPr id="12309" name="Rectangle 61"/>
                  <p:cNvSpPr/>
                  <p:nvPr/>
                </p:nvSpPr>
                <p:spPr>
                  <a:xfrm>
                    <a:off x="0" y="0"/>
                    <a:ext cx="1115" cy="190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10" name="Rectangle 62"/>
                  <p:cNvSpPr/>
                  <p:nvPr/>
                </p:nvSpPr>
                <p:spPr>
                  <a:xfrm>
                    <a:off x="61" y="190"/>
                    <a:ext cx="94" cy="11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11" name="Rectangle 63"/>
                  <p:cNvSpPr/>
                  <p:nvPr/>
                </p:nvSpPr>
                <p:spPr>
                  <a:xfrm>
                    <a:off x="969" y="190"/>
                    <a:ext cx="85" cy="10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</p:grpSp>
            <p:sp>
              <p:nvSpPr>
                <p:cNvPr id="12312" name="Rectangle 64"/>
                <p:cNvSpPr/>
                <p:nvPr/>
              </p:nvSpPr>
              <p:spPr>
                <a:xfrm>
                  <a:off x="54" y="560"/>
                  <a:ext cx="667" cy="67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grpSp>
              <p:nvGrpSpPr>
                <p:cNvPr id="12313" name="组合 583"/>
                <p:cNvGrpSpPr/>
                <p:nvPr/>
              </p:nvGrpSpPr>
              <p:grpSpPr>
                <a:xfrm>
                  <a:off x="127" y="0"/>
                  <a:ext cx="143" cy="1787"/>
                  <a:chOff x="0" y="0"/>
                  <a:chExt cx="143" cy="1787"/>
                </a:xfrm>
              </p:grpSpPr>
              <p:sp>
                <p:nvSpPr>
                  <p:cNvPr id="12314" name="Rectangle 66"/>
                  <p:cNvSpPr/>
                  <p:nvPr/>
                </p:nvSpPr>
                <p:spPr>
                  <a:xfrm>
                    <a:off x="32" y="0"/>
                    <a:ext cx="78" cy="178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50000">
                        <a:srgbClr val="767676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15" name="Rectangle 67"/>
                  <p:cNvSpPr/>
                  <p:nvPr/>
                </p:nvSpPr>
                <p:spPr>
                  <a:xfrm>
                    <a:off x="0" y="513"/>
                    <a:ext cx="143" cy="124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</p:grpSp>
            <p:sp>
              <p:nvSpPr>
                <p:cNvPr id="12316" name="Rectangle 68"/>
                <p:cNvSpPr/>
                <p:nvPr/>
              </p:nvSpPr>
              <p:spPr>
                <a:xfrm>
                  <a:off x="598" y="530"/>
                  <a:ext cx="284" cy="135"/>
                </a:xfrm>
                <a:prstGeom prst="rect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</p:grpSp>
          <p:grpSp>
            <p:nvGrpSpPr>
              <p:cNvPr id="12317" name="组合 585"/>
              <p:cNvGrpSpPr/>
              <p:nvPr/>
            </p:nvGrpSpPr>
            <p:grpSpPr>
              <a:xfrm>
                <a:off x="0" y="2923"/>
                <a:ext cx="1425" cy="778"/>
                <a:chOff x="0" y="0"/>
                <a:chExt cx="1553" cy="522"/>
              </a:xfrm>
            </p:grpSpPr>
            <p:sp>
              <p:nvSpPr>
                <p:cNvPr id="12318" name="Rectangle 70"/>
                <p:cNvSpPr/>
                <p:nvPr/>
              </p:nvSpPr>
              <p:spPr>
                <a:xfrm>
                  <a:off x="1253" y="45"/>
                  <a:ext cx="73" cy="473"/>
                </a:xfrm>
                <a:prstGeom prst="rect">
                  <a:avLst/>
                </a:prstGeom>
                <a:solidFill>
                  <a:srgbClr val="80808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19" name="AutoShape 71" descr="深色木质"/>
                <p:cNvSpPr/>
                <p:nvPr/>
              </p:nvSpPr>
              <p:spPr>
                <a:xfrm flipH="1">
                  <a:off x="0" y="0"/>
                  <a:ext cx="1553" cy="85"/>
                </a:xfrm>
                <a:prstGeom prst="cube">
                  <a:avLst>
                    <a:gd name="adj" fmla="val 0"/>
                  </a:avLst>
                </a:prstGeom>
                <a:blipFill rotWithShape="0">
                  <a:blip r:embed="rId2"/>
                  <a:stretch>
                    <a:fillRect/>
                  </a:stretch>
                </a:blip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20" name="Rectangle 72" descr="栎木"/>
                <p:cNvSpPr/>
                <p:nvPr/>
              </p:nvSpPr>
              <p:spPr>
                <a:xfrm>
                  <a:off x="1304" y="97"/>
                  <a:ext cx="77" cy="425"/>
                </a:xfrm>
                <a:prstGeom prst="rect">
                  <a:avLst/>
                </a:prstGeom>
                <a:blipFill rotWithShape="0">
                  <a:blip r:embed="rId1"/>
                  <a:stretch>
                    <a:fillRect/>
                  </a:stretch>
                </a:blip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</p:grpSp>
          <p:grpSp>
            <p:nvGrpSpPr>
              <p:cNvPr id="12321" name="组合 587"/>
              <p:cNvGrpSpPr/>
              <p:nvPr/>
            </p:nvGrpSpPr>
            <p:grpSpPr>
              <a:xfrm>
                <a:off x="1135" y="0"/>
                <a:ext cx="1442" cy="2160"/>
                <a:chOff x="0" y="0"/>
                <a:chExt cx="1442" cy="2160"/>
              </a:xfrm>
            </p:grpSpPr>
            <p:sp>
              <p:nvSpPr>
                <p:cNvPr id="12322" name="Rectangle 74"/>
                <p:cNvSpPr/>
                <p:nvPr/>
              </p:nvSpPr>
              <p:spPr>
                <a:xfrm flipH="1">
                  <a:off x="705" y="0"/>
                  <a:ext cx="83" cy="162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grpSp>
              <p:nvGrpSpPr>
                <p:cNvPr id="12323" name="组合 589"/>
                <p:cNvGrpSpPr/>
                <p:nvPr/>
              </p:nvGrpSpPr>
              <p:grpSpPr>
                <a:xfrm>
                  <a:off x="658" y="1573"/>
                  <a:ext cx="181" cy="105"/>
                  <a:chOff x="0" y="0"/>
                  <a:chExt cx="1350" cy="1082"/>
                </a:xfrm>
              </p:grpSpPr>
              <p:sp>
                <p:nvSpPr>
                  <p:cNvPr id="12324" name="Rectangle 76"/>
                  <p:cNvSpPr/>
                  <p:nvPr/>
                </p:nvSpPr>
                <p:spPr>
                  <a:xfrm>
                    <a:off x="0" y="0"/>
                    <a:ext cx="1350" cy="78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25" name="Rectangle 77"/>
                  <p:cNvSpPr/>
                  <p:nvPr/>
                </p:nvSpPr>
                <p:spPr>
                  <a:xfrm>
                    <a:off x="450" y="585"/>
                    <a:ext cx="497" cy="49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26" name="Rectangle 78"/>
                  <p:cNvSpPr/>
                  <p:nvPr/>
                </p:nvSpPr>
                <p:spPr>
                  <a:xfrm>
                    <a:off x="454" y="568"/>
                    <a:ext cx="517" cy="20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</p:grpSp>
            <p:grpSp>
              <p:nvGrpSpPr>
                <p:cNvPr id="12327" name="组合 591"/>
                <p:cNvGrpSpPr/>
                <p:nvPr/>
              </p:nvGrpSpPr>
              <p:grpSpPr>
                <a:xfrm>
                  <a:off x="646" y="1679"/>
                  <a:ext cx="189" cy="261"/>
                  <a:chOff x="0" y="0"/>
                  <a:chExt cx="2340" cy="2808"/>
                </a:xfrm>
              </p:grpSpPr>
              <p:sp>
                <p:nvSpPr>
                  <p:cNvPr id="12328" name="Oval 80"/>
                  <p:cNvSpPr/>
                  <p:nvPr/>
                </p:nvSpPr>
                <p:spPr>
                  <a:xfrm>
                    <a:off x="540" y="0"/>
                    <a:ext cx="1260" cy="3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50000">
                        <a:srgbClr val="222222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29" name="Rectangle 81"/>
                  <p:cNvSpPr/>
                  <p:nvPr/>
                </p:nvSpPr>
                <p:spPr>
                  <a:xfrm>
                    <a:off x="0" y="1092"/>
                    <a:ext cx="2340" cy="171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50000">
                        <a:srgbClr val="222222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40" tIns="45720" rIns="91440" bIns="45720" anchor="t"/>
                  <a:lstStyle/>
                  <a:p>
                    <a:pPr marL="0" marR="0" lvl="0" indent="0" algn="l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  <p:sp>
                <p:nvSpPr>
                  <p:cNvPr id="12330" name="Freeform 82"/>
                  <p:cNvSpPr/>
                  <p:nvPr/>
                </p:nvSpPr>
                <p:spPr>
                  <a:xfrm>
                    <a:off x="540" y="312"/>
                    <a:ext cx="1260" cy="7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60" h="780">
                        <a:moveTo>
                          <a:pt x="360" y="0"/>
                        </a:moveTo>
                        <a:lnTo>
                          <a:pt x="0" y="780"/>
                        </a:lnTo>
                        <a:lnTo>
                          <a:pt x="1260" y="780"/>
                        </a:lnTo>
                        <a:lnTo>
                          <a:pt x="90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50000">
                        <a:srgbClr val="222222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宋体" panose="02010600030101010101" pitchFamily="2" charset="-122"/>
                      <a:cs typeface="Arial" panose="020B0604020202020204"/>
                    </a:endParaRPr>
                  </a:p>
                </p:txBody>
              </p:sp>
            </p:grpSp>
            <p:sp>
              <p:nvSpPr>
                <p:cNvPr id="12331" name="Rectangle 83"/>
                <p:cNvSpPr/>
                <p:nvPr/>
              </p:nvSpPr>
              <p:spPr>
                <a:xfrm>
                  <a:off x="682" y="918"/>
                  <a:ext cx="126" cy="505"/>
                </a:xfrm>
                <a:prstGeom prst="rect">
                  <a:avLst/>
                </a:pr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40" tIns="45720" rIns="91440" bIns="45720" anchor="t"/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2" name="Text Box 84"/>
                <p:cNvSpPr/>
                <p:nvPr/>
              </p:nvSpPr>
              <p:spPr>
                <a:xfrm>
                  <a:off x="0" y="120"/>
                  <a:ext cx="556" cy="6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lstStyle/>
                <a:p>
                  <a:pPr marL="0" marR="0" lvl="0" indent="0" algn="just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Arial" panose="020B0604020202020204"/>
                    </a:rPr>
                    <a:t> </a:t>
                  </a:r>
                  <a:endParaRPr kumimoji="0" lang="zh-CN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3" name="Line 85"/>
                <p:cNvSpPr/>
                <p:nvPr/>
              </p:nvSpPr>
              <p:spPr>
                <a:xfrm>
                  <a:off x="256" y="615"/>
                  <a:ext cx="134" cy="30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4" name="Text Box 86"/>
                <p:cNvSpPr/>
                <p:nvPr/>
              </p:nvSpPr>
              <p:spPr>
                <a:xfrm>
                  <a:off x="870" y="270"/>
                  <a:ext cx="466" cy="3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lstStyle/>
                <a:p>
                  <a:pPr marL="0" marR="0" lvl="0" indent="0" algn="just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Arial" panose="020B0604020202020204"/>
                    </a:rPr>
                    <a:t>纸带</a:t>
                  </a:r>
                  <a:endParaRPr kumimoji="0" lang="zh-CN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5" name="Line 87"/>
                <p:cNvSpPr/>
                <p:nvPr/>
              </p:nvSpPr>
              <p:spPr>
                <a:xfrm flipH="1">
                  <a:off x="780" y="420"/>
                  <a:ext cx="12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6" name="Text Box 88"/>
                <p:cNvSpPr/>
                <p:nvPr/>
              </p:nvSpPr>
              <p:spPr>
                <a:xfrm>
                  <a:off x="960" y="1425"/>
                  <a:ext cx="466" cy="3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lstStyle/>
                <a:p>
                  <a:pPr marL="0" marR="0" lvl="0" indent="0" algn="just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Arial" panose="020B0604020202020204"/>
                    </a:rPr>
                    <a:t>夹子</a:t>
                  </a:r>
                  <a:endParaRPr kumimoji="0" lang="zh-CN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7" name="Text Box 89"/>
                <p:cNvSpPr/>
                <p:nvPr/>
              </p:nvSpPr>
              <p:spPr>
                <a:xfrm>
                  <a:off x="976" y="1860"/>
                  <a:ext cx="466" cy="3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 anchor="t"/>
                <a:lstStyle/>
                <a:p>
                  <a:pPr marL="0" marR="0" lvl="0" indent="0" algn="just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Arial" panose="020B0604020202020204"/>
                    </a:rPr>
                    <a:t>重物</a:t>
                  </a:r>
                  <a:endParaRPr kumimoji="0" lang="zh-CN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8" name="Line 90"/>
                <p:cNvSpPr/>
                <p:nvPr/>
              </p:nvSpPr>
              <p:spPr>
                <a:xfrm flipH="1" flipV="1">
                  <a:off x="780" y="1920"/>
                  <a:ext cx="196" cy="9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  <p:sp>
              <p:nvSpPr>
                <p:cNvPr id="12339" name="Line 91"/>
                <p:cNvSpPr/>
                <p:nvPr/>
              </p:nvSpPr>
              <p:spPr>
                <a:xfrm flipH="1">
                  <a:off x="826" y="1560"/>
                  <a:ext cx="164" cy="45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Arial" panose="020B0604020202020204"/>
                  </a:endParaRPr>
                </a:p>
              </p:txBody>
            </p:sp>
          </p:grpSp>
        </p:grpSp>
      </p:grpSp>
      <p:sp>
        <p:nvSpPr>
          <p:cNvPr id="12340" name="矩形 1050116"/>
          <p:cNvSpPr/>
          <p:nvPr/>
        </p:nvSpPr>
        <p:spPr>
          <a:xfrm>
            <a:off x="0" y="3378200"/>
            <a:ext cx="10569575" cy="29845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3999"/>
                  </a:srgbClr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、实验步骤：</a:t>
            </a: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、把打点计时器竖时固定在铁架台上，接上电源</a:t>
            </a: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、把纸带穿过限位孔，下端接在重物上</a:t>
            </a: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3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、让重物靠近打点计时器，用手捏住纸带上端，竖直</a:t>
            </a: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4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、接通计时器电源，松开手，让重物和纸带自由下落</a:t>
            </a: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5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、重复实验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5490845" cy="58356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  <a:sym typeface="+mn-ea"/>
              </a:rPr>
              <a:t>实验：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  <a:sym typeface="+mn-ea"/>
              </a:rPr>
              <a:t>研究自由落体运动规律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9"/>
          <p:cNvGrpSpPr/>
          <p:nvPr/>
        </p:nvGrpSpPr>
        <p:grpSpPr>
          <a:xfrm>
            <a:off x="8075295" y="1497965"/>
            <a:ext cx="3987800" cy="4779645"/>
            <a:chOff x="693" y="770"/>
            <a:chExt cx="2726" cy="3063"/>
          </a:xfrm>
        </p:grpSpPr>
        <p:grpSp>
          <p:nvGrpSpPr>
            <p:cNvPr id="5" name="Group 6"/>
            <p:cNvGrpSpPr/>
            <p:nvPr/>
          </p:nvGrpSpPr>
          <p:grpSpPr>
            <a:xfrm>
              <a:off x="1955" y="3498"/>
              <a:ext cx="115" cy="335"/>
              <a:chOff x="4680" y="5496"/>
              <a:chExt cx="180" cy="780"/>
            </a:xfrm>
          </p:grpSpPr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 flipH="1">
                <a:off x="4680" y="5496"/>
                <a:ext cx="0" cy="7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 flipH="1">
                <a:off x="4860" y="5496"/>
                <a:ext cx="0" cy="7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27" y="2670"/>
              <a:ext cx="11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1152" y="2859"/>
              <a:ext cx="699" cy="477"/>
              <a:chOff x="3780" y="3156"/>
              <a:chExt cx="1097" cy="1111"/>
            </a:xfrm>
          </p:grpSpPr>
          <p:sp>
            <p:nvSpPr>
              <p:cNvPr id="84" name="AutoShape 11"/>
              <p:cNvSpPr>
                <a:spLocks noChangeArrowheads="1"/>
              </p:cNvSpPr>
              <p:nvPr/>
            </p:nvSpPr>
            <p:spPr bwMode="auto">
              <a:xfrm flipV="1">
                <a:off x="3780" y="3156"/>
                <a:ext cx="1080" cy="936"/>
              </a:xfrm>
              <a:custGeom>
                <a:avLst/>
                <a:gdLst>
                  <a:gd name="G0" fmla="+- 2684 0 0"/>
                  <a:gd name="G1" fmla="+- 21600 0 2684"/>
                  <a:gd name="G2" fmla="*/ 2684 1 2"/>
                  <a:gd name="G3" fmla="+- 21600 0 G2"/>
                  <a:gd name="G4" fmla="+/ 2684 21600 2"/>
                  <a:gd name="G5" fmla="+/ G1 0 2"/>
                  <a:gd name="G6" fmla="*/ 21600 21600 2684"/>
                  <a:gd name="G7" fmla="*/ G6 1 2"/>
                  <a:gd name="G8" fmla="+- 21600 0 G7"/>
                  <a:gd name="G9" fmla="*/ 21600 1 2"/>
                  <a:gd name="G10" fmla="+- 2684 0 G9"/>
                  <a:gd name="G11" fmla="?: G10 G8 0"/>
                  <a:gd name="G12" fmla="?: G10 G7 21600"/>
                  <a:gd name="T0" fmla="*/ 20258 w 21600"/>
                  <a:gd name="T1" fmla="*/ 10800 h 21600"/>
                  <a:gd name="T2" fmla="*/ 10800 w 21600"/>
                  <a:gd name="T3" fmla="*/ 21600 h 21600"/>
                  <a:gd name="T4" fmla="*/ 1342 w 21600"/>
                  <a:gd name="T5" fmla="*/ 10800 h 21600"/>
                  <a:gd name="T6" fmla="*/ 10800 w 21600"/>
                  <a:gd name="T7" fmla="*/ 0 h 21600"/>
                  <a:gd name="T8" fmla="*/ 3142 w 21600"/>
                  <a:gd name="T9" fmla="*/ 3142 h 21600"/>
                  <a:gd name="T10" fmla="*/ 18458 w 21600"/>
                  <a:gd name="T11" fmla="*/ 184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684" y="21600"/>
                    </a:lnTo>
                    <a:lnTo>
                      <a:pt x="18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5" name="Group 12"/>
              <p:cNvGrpSpPr/>
              <p:nvPr/>
            </p:nvGrpSpPr>
            <p:grpSpPr>
              <a:xfrm>
                <a:off x="3780" y="4092"/>
                <a:ext cx="1097" cy="175"/>
                <a:chOff x="3420" y="4716"/>
                <a:chExt cx="3600" cy="780"/>
              </a:xfrm>
            </p:grpSpPr>
            <p:sp>
              <p:nvSpPr>
                <p:cNvPr id="87" name="Rectangle 13"/>
                <p:cNvSpPr>
                  <a:spLocks noChangeArrowheads="1"/>
                </p:cNvSpPr>
                <p:nvPr/>
              </p:nvSpPr>
              <p:spPr bwMode="auto">
                <a:xfrm>
                  <a:off x="3420" y="4716"/>
                  <a:ext cx="3600" cy="624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AutoShape 14"/>
                <p:cNvSpPr>
                  <a:spLocks noChangeArrowheads="1"/>
                </p:cNvSpPr>
                <p:nvPr/>
              </p:nvSpPr>
              <p:spPr bwMode="auto">
                <a:xfrm flipV="1">
                  <a:off x="3780" y="5184"/>
                  <a:ext cx="2890" cy="312"/>
                </a:xfrm>
                <a:custGeom>
                  <a:avLst/>
                  <a:gdLst>
                    <a:gd name="G0" fmla="+- 3154 0 0"/>
                    <a:gd name="G1" fmla="+- 21600 0 3154"/>
                    <a:gd name="G2" fmla="*/ 3154 1 2"/>
                    <a:gd name="G3" fmla="+- 21600 0 G2"/>
                    <a:gd name="G4" fmla="+/ 3154 21600 2"/>
                    <a:gd name="G5" fmla="+/ G1 0 2"/>
                    <a:gd name="G6" fmla="*/ 21600 21600 3154"/>
                    <a:gd name="G7" fmla="*/ G6 1 2"/>
                    <a:gd name="G8" fmla="+- 21600 0 G7"/>
                    <a:gd name="G9" fmla="*/ 21600 1 2"/>
                    <a:gd name="G10" fmla="+- 3154 0 G9"/>
                    <a:gd name="G11" fmla="?: G10 G8 0"/>
                    <a:gd name="G12" fmla="?: G10 G7 21600"/>
                    <a:gd name="T0" fmla="*/ 20023 w 21600"/>
                    <a:gd name="T1" fmla="*/ 10800 h 21600"/>
                    <a:gd name="T2" fmla="*/ 10800 w 21600"/>
                    <a:gd name="T3" fmla="*/ 21600 h 21600"/>
                    <a:gd name="T4" fmla="*/ 1577 w 21600"/>
                    <a:gd name="T5" fmla="*/ 10800 h 21600"/>
                    <a:gd name="T6" fmla="*/ 10800 w 21600"/>
                    <a:gd name="T7" fmla="*/ 0 h 21600"/>
                    <a:gd name="T8" fmla="*/ 3377 w 21600"/>
                    <a:gd name="T9" fmla="*/ 3377 h 21600"/>
                    <a:gd name="T10" fmla="*/ 18223 w 21600"/>
                    <a:gd name="T11" fmla="*/ 1822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154" y="21600"/>
                      </a:lnTo>
                      <a:lnTo>
                        <a:pt x="1844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6" name="AutoShape 15"/>
              <p:cNvSpPr>
                <a:spLocks noChangeArrowheads="1"/>
              </p:cNvSpPr>
              <p:nvPr/>
            </p:nvSpPr>
            <p:spPr bwMode="auto">
              <a:xfrm flipV="1">
                <a:off x="3840" y="3182"/>
                <a:ext cx="956" cy="855"/>
              </a:xfrm>
              <a:custGeom>
                <a:avLst/>
                <a:gdLst>
                  <a:gd name="G0" fmla="+- 2684 0 0"/>
                  <a:gd name="G1" fmla="+- 21600 0 2684"/>
                  <a:gd name="G2" fmla="*/ 2684 1 2"/>
                  <a:gd name="G3" fmla="+- 21600 0 G2"/>
                  <a:gd name="G4" fmla="+/ 2684 21600 2"/>
                  <a:gd name="G5" fmla="+/ G1 0 2"/>
                  <a:gd name="G6" fmla="*/ 21600 21600 2684"/>
                  <a:gd name="G7" fmla="*/ G6 1 2"/>
                  <a:gd name="G8" fmla="+- 21600 0 G7"/>
                  <a:gd name="G9" fmla="*/ 21600 1 2"/>
                  <a:gd name="G10" fmla="+- 2684 0 G9"/>
                  <a:gd name="G11" fmla="?: G10 G8 0"/>
                  <a:gd name="G12" fmla="?: G10 G7 21600"/>
                  <a:gd name="T0" fmla="*/ 20258 w 21600"/>
                  <a:gd name="T1" fmla="*/ 10800 h 21600"/>
                  <a:gd name="T2" fmla="*/ 10800 w 21600"/>
                  <a:gd name="T3" fmla="*/ 21600 h 21600"/>
                  <a:gd name="T4" fmla="*/ 1342 w 21600"/>
                  <a:gd name="T5" fmla="*/ 10800 h 21600"/>
                  <a:gd name="T6" fmla="*/ 10800 w 21600"/>
                  <a:gd name="T7" fmla="*/ 0 h 21600"/>
                  <a:gd name="T8" fmla="*/ 3142 w 21600"/>
                  <a:gd name="T9" fmla="*/ 3142 h 21600"/>
                  <a:gd name="T10" fmla="*/ 18458 w 21600"/>
                  <a:gd name="T11" fmla="*/ 184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684" y="21600"/>
                    </a:lnTo>
                    <a:lnTo>
                      <a:pt x="18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496" y="1623"/>
              <a:ext cx="39" cy="1558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1917" y="1775"/>
              <a:ext cx="804" cy="398"/>
              <a:chOff x="6480" y="3780"/>
              <a:chExt cx="1260" cy="624"/>
            </a:xfrm>
          </p:grpSpPr>
          <p:sp>
            <p:nvSpPr>
              <p:cNvPr id="78" name="Rectangle 19"/>
              <p:cNvSpPr>
                <a:spLocks noChangeArrowheads="1"/>
              </p:cNvSpPr>
              <p:nvPr/>
            </p:nvSpPr>
            <p:spPr bwMode="auto">
              <a:xfrm>
                <a:off x="6480" y="3780"/>
                <a:ext cx="1260" cy="6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Rectangle 20"/>
              <p:cNvSpPr>
                <a:spLocks noChangeArrowheads="1"/>
              </p:cNvSpPr>
              <p:nvPr/>
            </p:nvSpPr>
            <p:spPr bwMode="auto">
              <a:xfrm>
                <a:off x="7395" y="3805"/>
                <a:ext cx="332" cy="5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Oval 21"/>
              <p:cNvSpPr>
                <a:spLocks noChangeArrowheads="1"/>
              </p:cNvSpPr>
              <p:nvPr/>
            </p:nvSpPr>
            <p:spPr bwMode="auto">
              <a:xfrm>
                <a:off x="7425" y="3840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Oval 22"/>
              <p:cNvSpPr>
                <a:spLocks noChangeArrowheads="1"/>
              </p:cNvSpPr>
              <p:nvPr/>
            </p:nvSpPr>
            <p:spPr bwMode="auto">
              <a:xfrm>
                <a:off x="7680" y="3846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Oval 23"/>
              <p:cNvSpPr>
                <a:spLocks noChangeArrowheads="1"/>
              </p:cNvSpPr>
              <p:nvPr/>
            </p:nvSpPr>
            <p:spPr bwMode="auto">
              <a:xfrm>
                <a:off x="7425" y="4338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Oval 24"/>
              <p:cNvSpPr>
                <a:spLocks noChangeArrowheads="1"/>
              </p:cNvSpPr>
              <p:nvPr/>
            </p:nvSpPr>
            <p:spPr bwMode="auto">
              <a:xfrm>
                <a:off x="7680" y="4338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2530" y="1893"/>
              <a:ext cx="150" cy="1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2560" y="772"/>
              <a:ext cx="65" cy="15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2549" y="1916"/>
              <a:ext cx="99" cy="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28"/>
            <p:cNvGrpSpPr/>
            <p:nvPr/>
          </p:nvGrpSpPr>
          <p:grpSpPr>
            <a:xfrm>
              <a:off x="1908" y="1880"/>
              <a:ext cx="696" cy="216"/>
              <a:chOff x="6465" y="3960"/>
              <a:chExt cx="1091" cy="339"/>
            </a:xfrm>
          </p:grpSpPr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>
                <a:off x="6600" y="4077"/>
                <a:ext cx="956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" name="Group 30"/>
              <p:cNvGrpSpPr/>
              <p:nvPr/>
            </p:nvGrpSpPr>
            <p:grpSpPr>
              <a:xfrm>
                <a:off x="6465" y="4062"/>
                <a:ext cx="180" cy="96"/>
                <a:chOff x="5580" y="5556"/>
                <a:chExt cx="180" cy="96"/>
              </a:xfrm>
            </p:grpSpPr>
            <p:sp>
              <p:nvSpPr>
                <p:cNvPr id="75" name="Rectangle 31"/>
                <p:cNvSpPr>
                  <a:spLocks noChangeArrowheads="1"/>
                </p:cNvSpPr>
                <p:nvPr/>
              </p:nvSpPr>
              <p:spPr bwMode="auto">
                <a:xfrm>
                  <a:off x="5580" y="5556"/>
                  <a:ext cx="180" cy="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" name="Oval 32"/>
                <p:cNvSpPr>
                  <a:spLocks noChangeArrowheads="1"/>
                </p:cNvSpPr>
                <p:nvPr/>
              </p:nvSpPr>
              <p:spPr bwMode="auto">
                <a:xfrm>
                  <a:off x="5715" y="5592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Oval 33"/>
                <p:cNvSpPr>
                  <a:spLocks noChangeArrowheads="1"/>
                </p:cNvSpPr>
                <p:nvPr/>
              </p:nvSpPr>
              <p:spPr bwMode="auto">
                <a:xfrm>
                  <a:off x="5610" y="5592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6" name="AutoShape 34"/>
              <p:cNvSpPr>
                <a:spLocks noChangeArrowheads="1"/>
              </p:cNvSpPr>
              <p:nvPr/>
            </p:nvSpPr>
            <p:spPr bwMode="auto">
              <a:xfrm flipV="1">
                <a:off x="7155" y="4017"/>
                <a:ext cx="118" cy="20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7" name="Group 35"/>
              <p:cNvGrpSpPr/>
              <p:nvPr/>
            </p:nvGrpSpPr>
            <p:grpSpPr>
              <a:xfrm>
                <a:off x="7125" y="4203"/>
                <a:ext cx="180" cy="96"/>
                <a:chOff x="6840" y="5496"/>
                <a:chExt cx="180" cy="96"/>
              </a:xfrm>
            </p:grpSpPr>
            <p:sp>
              <p:nvSpPr>
                <p:cNvPr id="72" name="Rectangle 36"/>
                <p:cNvSpPr>
                  <a:spLocks noChangeArrowheads="1"/>
                </p:cNvSpPr>
                <p:nvPr/>
              </p:nvSpPr>
              <p:spPr bwMode="auto">
                <a:xfrm>
                  <a:off x="6840" y="5496"/>
                  <a:ext cx="180" cy="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" name="Oval 37"/>
                <p:cNvSpPr>
                  <a:spLocks noChangeArrowheads="1"/>
                </p:cNvSpPr>
                <p:nvPr/>
              </p:nvSpPr>
              <p:spPr bwMode="auto">
                <a:xfrm>
                  <a:off x="6975" y="5532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" name="Oval 38"/>
                <p:cNvSpPr>
                  <a:spLocks noChangeArrowheads="1"/>
                </p:cNvSpPr>
                <p:nvPr/>
              </p:nvSpPr>
              <p:spPr bwMode="auto">
                <a:xfrm>
                  <a:off x="6870" y="5532"/>
                  <a:ext cx="1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8" name="Group 39"/>
              <p:cNvGrpSpPr/>
              <p:nvPr/>
            </p:nvGrpSpPr>
            <p:grpSpPr>
              <a:xfrm>
                <a:off x="6705" y="3960"/>
                <a:ext cx="320" cy="288"/>
                <a:chOff x="1800" y="5262"/>
                <a:chExt cx="422" cy="288"/>
              </a:xfrm>
            </p:grpSpPr>
            <p:sp>
              <p:nvSpPr>
                <p:cNvPr id="69" name="Rectangle 40"/>
                <p:cNvSpPr>
                  <a:spLocks noChangeArrowheads="1"/>
                </p:cNvSpPr>
                <p:nvPr/>
              </p:nvSpPr>
              <p:spPr bwMode="auto">
                <a:xfrm>
                  <a:off x="1800" y="5313"/>
                  <a:ext cx="360" cy="18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" name="Rectangle 41"/>
                <p:cNvSpPr>
                  <a:spLocks noChangeArrowheads="1"/>
                </p:cNvSpPr>
                <p:nvPr/>
              </p:nvSpPr>
              <p:spPr bwMode="auto">
                <a:xfrm>
                  <a:off x="2157" y="5265"/>
                  <a:ext cx="65" cy="28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" name="Rectangle 42"/>
                <p:cNvSpPr>
                  <a:spLocks noChangeArrowheads="1"/>
                </p:cNvSpPr>
                <p:nvPr/>
              </p:nvSpPr>
              <p:spPr bwMode="auto">
                <a:xfrm>
                  <a:off x="1800" y="5262"/>
                  <a:ext cx="65" cy="28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2003" y="2111"/>
              <a:ext cx="44" cy="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2156" y="2106"/>
              <a:ext cx="44" cy="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>
              <a:off x="2539" y="2096"/>
              <a:ext cx="9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>
              <a:off x="2539" y="1845"/>
              <a:ext cx="9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Group 47"/>
            <p:cNvGrpSpPr/>
            <p:nvPr/>
          </p:nvGrpSpPr>
          <p:grpSpPr>
            <a:xfrm>
              <a:off x="1410" y="2035"/>
              <a:ext cx="574" cy="85"/>
              <a:chOff x="7020" y="5518"/>
              <a:chExt cx="900" cy="134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>
                <a:off x="7020" y="5541"/>
                <a:ext cx="754" cy="79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Rectangle 49"/>
              <p:cNvSpPr>
                <a:spLocks noChangeArrowheads="1"/>
              </p:cNvSpPr>
              <p:nvPr/>
            </p:nvSpPr>
            <p:spPr bwMode="auto">
              <a:xfrm>
                <a:off x="7560" y="5518"/>
                <a:ext cx="360" cy="134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1458" y="2025"/>
              <a:ext cx="115" cy="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" name="Group 52"/>
            <p:cNvGrpSpPr/>
            <p:nvPr/>
          </p:nvGrpSpPr>
          <p:grpSpPr>
            <a:xfrm>
              <a:off x="2511" y="2660"/>
              <a:ext cx="155" cy="210"/>
              <a:chOff x="7200" y="5964"/>
              <a:chExt cx="403" cy="546"/>
            </a:xfrm>
          </p:grpSpPr>
          <p:sp>
            <p:nvSpPr>
              <p:cNvPr id="60" name="Freeform 53"/>
              <p:cNvSpPr/>
              <p:nvPr/>
            </p:nvSpPr>
            <p:spPr bwMode="auto">
              <a:xfrm flipH="1" flipV="1">
                <a:off x="7331" y="5964"/>
                <a:ext cx="118" cy="151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Rectangle 54"/>
              <p:cNvSpPr>
                <a:spLocks noChangeArrowheads="1"/>
              </p:cNvSpPr>
              <p:nvPr/>
            </p:nvSpPr>
            <p:spPr bwMode="auto">
              <a:xfrm>
                <a:off x="7200" y="6110"/>
                <a:ext cx="403" cy="40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 flipH="1">
              <a:off x="2587" y="2494"/>
              <a:ext cx="0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Group 56"/>
            <p:cNvGrpSpPr/>
            <p:nvPr/>
          </p:nvGrpSpPr>
          <p:grpSpPr>
            <a:xfrm>
              <a:off x="2453" y="2362"/>
              <a:ext cx="268" cy="181"/>
              <a:chOff x="2520" y="6120"/>
              <a:chExt cx="900" cy="609"/>
            </a:xfrm>
          </p:grpSpPr>
          <p:sp>
            <p:nvSpPr>
              <p:cNvPr id="51" name="Line 57"/>
              <p:cNvSpPr>
                <a:spLocks noChangeShapeType="1"/>
              </p:cNvSpPr>
              <p:nvPr/>
            </p:nvSpPr>
            <p:spPr bwMode="auto">
              <a:xfrm flipH="1" flipV="1">
                <a:off x="2520" y="6120"/>
                <a:ext cx="0" cy="31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58"/>
              <p:cNvSpPr>
                <a:spLocks noChangeShapeType="1"/>
              </p:cNvSpPr>
              <p:nvPr/>
            </p:nvSpPr>
            <p:spPr bwMode="auto">
              <a:xfrm>
                <a:off x="2520" y="6120"/>
                <a:ext cx="9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59"/>
              <p:cNvSpPr>
                <a:spLocks noChangeShapeType="1"/>
              </p:cNvSpPr>
              <p:nvPr/>
            </p:nvSpPr>
            <p:spPr bwMode="auto">
              <a:xfrm flipH="1">
                <a:off x="3420" y="6120"/>
                <a:ext cx="0" cy="31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H="1">
                <a:off x="3132" y="6432"/>
                <a:ext cx="2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61"/>
              <p:cNvSpPr>
                <a:spLocks noChangeShapeType="1"/>
              </p:cNvSpPr>
              <p:nvPr/>
            </p:nvSpPr>
            <p:spPr bwMode="auto">
              <a:xfrm>
                <a:off x="2520" y="6432"/>
                <a:ext cx="30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6" name="Group 62"/>
              <p:cNvGrpSpPr/>
              <p:nvPr/>
            </p:nvGrpSpPr>
            <p:grpSpPr>
              <a:xfrm>
                <a:off x="2820" y="6417"/>
                <a:ext cx="329" cy="312"/>
                <a:chOff x="2880" y="6432"/>
                <a:chExt cx="360" cy="312"/>
              </a:xfrm>
            </p:grpSpPr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880" y="6432"/>
                  <a:ext cx="0" cy="31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2880" y="6744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240" y="6432"/>
                  <a:ext cx="0" cy="31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" name="Oval 66"/>
            <p:cNvSpPr>
              <a:spLocks noChangeArrowheads="1"/>
            </p:cNvSpPr>
            <p:nvPr/>
          </p:nvSpPr>
          <p:spPr bwMode="auto">
            <a:xfrm>
              <a:off x="2577" y="2490"/>
              <a:ext cx="20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67"/>
            <p:cNvSpPr>
              <a:spLocks noChangeArrowheads="1"/>
            </p:cNvSpPr>
            <p:nvPr/>
          </p:nvSpPr>
          <p:spPr bwMode="auto">
            <a:xfrm>
              <a:off x="693" y="3456"/>
              <a:ext cx="1492" cy="1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68"/>
            <p:cNvSpPr>
              <a:spLocks noChangeShapeType="1"/>
            </p:cNvSpPr>
            <p:nvPr/>
          </p:nvSpPr>
          <p:spPr bwMode="auto">
            <a:xfrm flipH="1" flipV="1">
              <a:off x="1972" y="2660"/>
              <a:ext cx="213" cy="7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70"/>
            <p:cNvSpPr txBox="1">
              <a:spLocks noChangeArrowheads="1"/>
            </p:cNvSpPr>
            <p:nvPr/>
          </p:nvSpPr>
          <p:spPr bwMode="auto">
            <a:xfrm>
              <a:off x="1649" y="1395"/>
              <a:ext cx="1033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 b="1">
                  <a:latin typeface="Times New Roman" panose="02020603050405020304" pitchFamily="18" charset="0"/>
                  <a:ea typeface="黑体" panose="02010600030101010101" pitchFamily="49" charset="-122"/>
                </a:rPr>
                <a:t>打点计时器</a:t>
              </a:r>
              <a:endParaRPr lang="zh-CN" altLang="en-US" sz="2000" b="1"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2788" y="1225"/>
              <a:ext cx="574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 b="1">
                  <a:latin typeface="Times New Roman" panose="02020603050405020304" pitchFamily="18" charset="0"/>
                  <a:ea typeface="黑体" panose="02010600030101010101" pitchFamily="49" charset="-122"/>
                </a:rPr>
                <a:t>纸带</a:t>
              </a:r>
              <a:endParaRPr lang="zh-CN" altLang="en-US" sz="2000" b="1"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2845" y="2243"/>
              <a:ext cx="57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 b="1">
                  <a:latin typeface="Times New Roman" panose="02020603050405020304" pitchFamily="18" charset="0"/>
                  <a:ea typeface="黑体" panose="02010600030101010101" pitchFamily="49" charset="-122"/>
                </a:rPr>
                <a:t>夹子</a:t>
              </a:r>
              <a:endParaRPr lang="zh-CN" altLang="en-US" sz="2000" b="1"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29" name="Line 74"/>
            <p:cNvSpPr>
              <a:spLocks noChangeShapeType="1"/>
            </p:cNvSpPr>
            <p:nvPr/>
          </p:nvSpPr>
          <p:spPr bwMode="auto">
            <a:xfrm flipH="1" flipV="1">
              <a:off x="2070" y="1618"/>
              <a:ext cx="115" cy="1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75"/>
            <p:cNvSpPr>
              <a:spLocks noChangeShapeType="1"/>
            </p:cNvSpPr>
            <p:nvPr/>
          </p:nvSpPr>
          <p:spPr bwMode="auto">
            <a:xfrm>
              <a:off x="2587" y="1367"/>
              <a:ext cx="2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2596" y="2410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79"/>
            <p:cNvSpPr txBox="1">
              <a:spLocks noChangeArrowheads="1"/>
            </p:cNvSpPr>
            <p:nvPr/>
          </p:nvSpPr>
          <p:spPr bwMode="auto">
            <a:xfrm>
              <a:off x="2845" y="2656"/>
              <a:ext cx="57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000" b="1">
                  <a:latin typeface="Times New Roman" panose="02020603050405020304" pitchFamily="18" charset="0"/>
                  <a:ea typeface="黑体" panose="02010600030101010101" pitchFamily="49" charset="-122"/>
                </a:rPr>
                <a:t>重物</a:t>
              </a:r>
              <a:endParaRPr lang="zh-CN" altLang="en-US" sz="2000" b="1"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>
              <a:off x="2644" y="2812"/>
              <a:ext cx="2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Rectangle 81"/>
            <p:cNvSpPr>
              <a:spLocks noChangeArrowheads="1"/>
            </p:cNvSpPr>
            <p:nvPr/>
          </p:nvSpPr>
          <p:spPr bwMode="auto">
            <a:xfrm>
              <a:off x="1477" y="3058"/>
              <a:ext cx="73" cy="13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" name="Group 82"/>
            <p:cNvGrpSpPr/>
            <p:nvPr/>
          </p:nvGrpSpPr>
          <p:grpSpPr>
            <a:xfrm>
              <a:off x="2529" y="770"/>
              <a:ext cx="586" cy="390"/>
              <a:chOff x="6087" y="1596"/>
              <a:chExt cx="918" cy="612"/>
            </a:xfrm>
          </p:grpSpPr>
          <p:sp>
            <p:nvSpPr>
              <p:cNvPr id="37" name="AutoShape 83"/>
              <p:cNvSpPr>
                <a:spLocks noChangeArrowheads="1"/>
              </p:cNvSpPr>
              <p:nvPr/>
            </p:nvSpPr>
            <p:spPr bwMode="auto">
              <a:xfrm rot="748795" flipH="1">
                <a:off x="6087" y="1679"/>
                <a:ext cx="145" cy="121"/>
              </a:xfrm>
              <a:prstGeom prst="flowChartDelay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84"/>
              <p:cNvSpPr/>
              <p:nvPr/>
            </p:nvSpPr>
            <p:spPr bwMode="auto">
              <a:xfrm>
                <a:off x="6120" y="1765"/>
                <a:ext cx="520" cy="277"/>
              </a:xfrm>
              <a:custGeom>
                <a:avLst/>
                <a:gdLst>
                  <a:gd name="T0" fmla="*/ 0 w 1440"/>
                  <a:gd name="T1" fmla="*/ 0 h 780"/>
                  <a:gd name="T2" fmla="*/ 180 w 1440"/>
                  <a:gd name="T3" fmla="*/ 156 h 780"/>
                  <a:gd name="T4" fmla="*/ 720 w 1440"/>
                  <a:gd name="T5" fmla="*/ 312 h 780"/>
                  <a:gd name="T6" fmla="*/ 1080 w 1440"/>
                  <a:gd name="T7" fmla="*/ 624 h 780"/>
                  <a:gd name="T8" fmla="*/ 1440 w 1440"/>
                  <a:gd name="T9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0" h="780">
                    <a:moveTo>
                      <a:pt x="0" y="0"/>
                    </a:moveTo>
                    <a:cubicBezTo>
                      <a:pt x="30" y="52"/>
                      <a:pt x="60" y="104"/>
                      <a:pt x="180" y="156"/>
                    </a:cubicBezTo>
                    <a:cubicBezTo>
                      <a:pt x="300" y="208"/>
                      <a:pt x="570" y="234"/>
                      <a:pt x="720" y="312"/>
                    </a:cubicBezTo>
                    <a:cubicBezTo>
                      <a:pt x="870" y="390"/>
                      <a:pt x="960" y="546"/>
                      <a:pt x="1080" y="624"/>
                    </a:cubicBezTo>
                    <a:cubicBezTo>
                      <a:pt x="1200" y="702"/>
                      <a:pt x="1380" y="754"/>
                      <a:pt x="1440" y="7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85"/>
              <p:cNvSpPr/>
              <p:nvPr/>
            </p:nvSpPr>
            <p:spPr bwMode="auto">
              <a:xfrm>
                <a:off x="6561" y="2023"/>
                <a:ext cx="346" cy="185"/>
              </a:xfrm>
              <a:custGeom>
                <a:avLst/>
                <a:gdLst>
                  <a:gd name="T0" fmla="*/ 0 w 1080"/>
                  <a:gd name="T1" fmla="*/ 0 h 624"/>
                  <a:gd name="T2" fmla="*/ 180 w 1080"/>
                  <a:gd name="T3" fmla="*/ 156 h 624"/>
                  <a:gd name="T4" fmla="*/ 540 w 1080"/>
                  <a:gd name="T5" fmla="*/ 156 h 624"/>
                  <a:gd name="T6" fmla="*/ 900 w 1080"/>
                  <a:gd name="T7" fmla="*/ 312 h 624"/>
                  <a:gd name="T8" fmla="*/ 1080 w 1080"/>
                  <a:gd name="T9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0" h="624">
                    <a:moveTo>
                      <a:pt x="0" y="0"/>
                    </a:moveTo>
                    <a:cubicBezTo>
                      <a:pt x="45" y="65"/>
                      <a:pt x="90" y="130"/>
                      <a:pt x="180" y="156"/>
                    </a:cubicBezTo>
                    <a:cubicBezTo>
                      <a:pt x="270" y="182"/>
                      <a:pt x="420" y="130"/>
                      <a:pt x="540" y="156"/>
                    </a:cubicBezTo>
                    <a:cubicBezTo>
                      <a:pt x="660" y="182"/>
                      <a:pt x="810" y="234"/>
                      <a:pt x="900" y="312"/>
                    </a:cubicBezTo>
                    <a:cubicBezTo>
                      <a:pt x="990" y="390"/>
                      <a:pt x="1050" y="572"/>
                      <a:pt x="1080" y="62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86"/>
              <p:cNvSpPr/>
              <p:nvPr/>
            </p:nvSpPr>
            <p:spPr bwMode="auto">
              <a:xfrm rot="-124799">
                <a:off x="6150" y="1700"/>
                <a:ext cx="364" cy="62"/>
              </a:xfrm>
              <a:custGeom>
                <a:avLst/>
                <a:gdLst>
                  <a:gd name="T0" fmla="*/ 0 w 900"/>
                  <a:gd name="T1" fmla="*/ 26 h 182"/>
                  <a:gd name="T2" fmla="*/ 360 w 900"/>
                  <a:gd name="T3" fmla="*/ 26 h 182"/>
                  <a:gd name="T4" fmla="*/ 900 w 900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0" h="182">
                    <a:moveTo>
                      <a:pt x="0" y="26"/>
                    </a:moveTo>
                    <a:cubicBezTo>
                      <a:pt x="105" y="13"/>
                      <a:pt x="210" y="0"/>
                      <a:pt x="360" y="26"/>
                    </a:cubicBezTo>
                    <a:cubicBezTo>
                      <a:pt x="510" y="52"/>
                      <a:pt x="810" y="156"/>
                      <a:pt x="900" y="18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87"/>
              <p:cNvSpPr/>
              <p:nvPr/>
            </p:nvSpPr>
            <p:spPr bwMode="auto">
              <a:xfrm>
                <a:off x="6256" y="1596"/>
                <a:ext cx="749" cy="234"/>
              </a:xfrm>
              <a:custGeom>
                <a:avLst/>
                <a:gdLst>
                  <a:gd name="T0" fmla="*/ 0 w 5640"/>
                  <a:gd name="T1" fmla="*/ 780 h 1924"/>
                  <a:gd name="T2" fmla="*/ 1260 w 5640"/>
                  <a:gd name="T3" fmla="*/ 156 h 1924"/>
                  <a:gd name="T4" fmla="*/ 2340 w 5640"/>
                  <a:gd name="T5" fmla="*/ 156 h 1924"/>
                  <a:gd name="T6" fmla="*/ 3780 w 5640"/>
                  <a:gd name="T7" fmla="*/ 0 h 1924"/>
                  <a:gd name="T8" fmla="*/ 4320 w 5640"/>
                  <a:gd name="T9" fmla="*/ 156 h 1924"/>
                  <a:gd name="T10" fmla="*/ 4680 w 5640"/>
                  <a:gd name="T11" fmla="*/ 624 h 1924"/>
                  <a:gd name="T12" fmla="*/ 4860 w 5640"/>
                  <a:gd name="T13" fmla="*/ 780 h 1924"/>
                  <a:gd name="T14" fmla="*/ 5220 w 5640"/>
                  <a:gd name="T15" fmla="*/ 1404 h 1924"/>
                  <a:gd name="T16" fmla="*/ 5580 w 5640"/>
                  <a:gd name="T17" fmla="*/ 1872 h 1924"/>
                  <a:gd name="T18" fmla="*/ 5580 w 5640"/>
                  <a:gd name="T19" fmla="*/ 1716 h 1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40" h="1924">
                    <a:moveTo>
                      <a:pt x="0" y="780"/>
                    </a:moveTo>
                    <a:cubicBezTo>
                      <a:pt x="435" y="520"/>
                      <a:pt x="870" y="260"/>
                      <a:pt x="1260" y="156"/>
                    </a:cubicBezTo>
                    <a:cubicBezTo>
                      <a:pt x="1650" y="52"/>
                      <a:pt x="1920" y="182"/>
                      <a:pt x="2340" y="156"/>
                    </a:cubicBezTo>
                    <a:cubicBezTo>
                      <a:pt x="2760" y="130"/>
                      <a:pt x="3450" y="0"/>
                      <a:pt x="3780" y="0"/>
                    </a:cubicBezTo>
                    <a:cubicBezTo>
                      <a:pt x="4110" y="0"/>
                      <a:pt x="4170" y="52"/>
                      <a:pt x="4320" y="156"/>
                    </a:cubicBezTo>
                    <a:cubicBezTo>
                      <a:pt x="4470" y="260"/>
                      <a:pt x="4590" y="520"/>
                      <a:pt x="4680" y="624"/>
                    </a:cubicBezTo>
                    <a:cubicBezTo>
                      <a:pt x="4770" y="728"/>
                      <a:pt x="4770" y="650"/>
                      <a:pt x="4860" y="780"/>
                    </a:cubicBezTo>
                    <a:cubicBezTo>
                      <a:pt x="4950" y="910"/>
                      <a:pt x="5100" y="1222"/>
                      <a:pt x="5220" y="1404"/>
                    </a:cubicBezTo>
                    <a:cubicBezTo>
                      <a:pt x="5340" y="1586"/>
                      <a:pt x="5520" y="1820"/>
                      <a:pt x="5580" y="1872"/>
                    </a:cubicBezTo>
                    <a:cubicBezTo>
                      <a:pt x="5640" y="1924"/>
                      <a:pt x="5580" y="1742"/>
                      <a:pt x="5580" y="171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88"/>
              <p:cNvSpPr/>
              <p:nvPr/>
            </p:nvSpPr>
            <p:spPr bwMode="auto">
              <a:xfrm rot="-1310392">
                <a:off x="6477" y="1718"/>
                <a:ext cx="152" cy="64"/>
              </a:xfrm>
              <a:custGeom>
                <a:avLst/>
                <a:gdLst>
                  <a:gd name="T0" fmla="*/ 0 w 720"/>
                  <a:gd name="T1" fmla="*/ 0 h 182"/>
                  <a:gd name="T2" fmla="*/ 360 w 720"/>
                  <a:gd name="T3" fmla="*/ 156 h 182"/>
                  <a:gd name="T4" fmla="*/ 720 w 720"/>
                  <a:gd name="T5" fmla="*/ 15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182">
                    <a:moveTo>
                      <a:pt x="0" y="0"/>
                    </a:moveTo>
                    <a:cubicBezTo>
                      <a:pt x="120" y="65"/>
                      <a:pt x="240" y="130"/>
                      <a:pt x="360" y="156"/>
                    </a:cubicBezTo>
                    <a:cubicBezTo>
                      <a:pt x="480" y="182"/>
                      <a:pt x="600" y="169"/>
                      <a:pt x="720" y="15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Arc 89"/>
              <p:cNvSpPr/>
              <p:nvPr/>
            </p:nvSpPr>
            <p:spPr bwMode="auto">
              <a:xfrm rot="3340813" flipV="1">
                <a:off x="6533" y="1690"/>
                <a:ext cx="103" cy="42"/>
              </a:xfrm>
              <a:custGeom>
                <a:avLst/>
                <a:gdLst>
                  <a:gd name="G0" fmla="+- 21568 0 0"/>
                  <a:gd name="G1" fmla="+- 21600 0 0"/>
                  <a:gd name="G2" fmla="+- 21600 0 0"/>
                  <a:gd name="T0" fmla="*/ 0 w 43168"/>
                  <a:gd name="T1" fmla="*/ 20417 h 21600"/>
                  <a:gd name="T2" fmla="*/ 43168 w 43168"/>
                  <a:gd name="T3" fmla="*/ 21600 h 21600"/>
                  <a:gd name="T4" fmla="*/ 21568 w 4316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68" h="21600" fill="none" extrusionOk="0">
                    <a:moveTo>
                      <a:pt x="0" y="20417"/>
                    </a:moveTo>
                    <a:cubicBezTo>
                      <a:pt x="628" y="8964"/>
                      <a:pt x="10098" y="-1"/>
                      <a:pt x="21568" y="0"/>
                    </a:cubicBezTo>
                    <a:cubicBezTo>
                      <a:pt x="33497" y="0"/>
                      <a:pt x="43168" y="9670"/>
                      <a:pt x="43168" y="21600"/>
                    </a:cubicBezTo>
                  </a:path>
                  <a:path w="43168" h="21600" stroke="0" extrusionOk="0">
                    <a:moveTo>
                      <a:pt x="0" y="20417"/>
                    </a:moveTo>
                    <a:cubicBezTo>
                      <a:pt x="628" y="8964"/>
                      <a:pt x="10098" y="-1"/>
                      <a:pt x="21568" y="0"/>
                    </a:cubicBezTo>
                    <a:cubicBezTo>
                      <a:pt x="33497" y="0"/>
                      <a:pt x="43168" y="9670"/>
                      <a:pt x="43168" y="21600"/>
                    </a:cubicBezTo>
                    <a:lnTo>
                      <a:pt x="2156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Arc 90"/>
              <p:cNvSpPr/>
              <p:nvPr/>
            </p:nvSpPr>
            <p:spPr bwMode="auto">
              <a:xfrm rot="21475200" flipV="1">
                <a:off x="6440" y="1710"/>
                <a:ext cx="137" cy="23"/>
              </a:xfrm>
              <a:custGeom>
                <a:avLst/>
                <a:gdLst>
                  <a:gd name="G0" fmla="+- 21568 0 0"/>
                  <a:gd name="G1" fmla="+- 21600 0 0"/>
                  <a:gd name="G2" fmla="+- 21600 0 0"/>
                  <a:gd name="T0" fmla="*/ 0 w 43168"/>
                  <a:gd name="T1" fmla="*/ 20417 h 21600"/>
                  <a:gd name="T2" fmla="*/ 43168 w 43168"/>
                  <a:gd name="T3" fmla="*/ 21600 h 21600"/>
                  <a:gd name="T4" fmla="*/ 21568 w 4316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68" h="21600" fill="none" extrusionOk="0">
                    <a:moveTo>
                      <a:pt x="0" y="20417"/>
                    </a:moveTo>
                    <a:cubicBezTo>
                      <a:pt x="628" y="8964"/>
                      <a:pt x="10098" y="-1"/>
                      <a:pt x="21568" y="0"/>
                    </a:cubicBezTo>
                    <a:cubicBezTo>
                      <a:pt x="33497" y="0"/>
                      <a:pt x="43168" y="9670"/>
                      <a:pt x="43168" y="21600"/>
                    </a:cubicBezTo>
                  </a:path>
                  <a:path w="43168" h="21600" stroke="0" extrusionOk="0">
                    <a:moveTo>
                      <a:pt x="0" y="20417"/>
                    </a:moveTo>
                    <a:cubicBezTo>
                      <a:pt x="628" y="8964"/>
                      <a:pt x="10098" y="-1"/>
                      <a:pt x="21568" y="0"/>
                    </a:cubicBezTo>
                    <a:cubicBezTo>
                      <a:pt x="33497" y="0"/>
                      <a:pt x="43168" y="9670"/>
                      <a:pt x="43168" y="21600"/>
                    </a:cubicBezTo>
                    <a:lnTo>
                      <a:pt x="2156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Rectangle 91"/>
              <p:cNvSpPr>
                <a:spLocks noChangeArrowheads="1"/>
              </p:cNvSpPr>
              <p:nvPr/>
            </p:nvSpPr>
            <p:spPr bwMode="auto">
              <a:xfrm>
                <a:off x="6477" y="1649"/>
                <a:ext cx="148" cy="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6217" y="1812"/>
                <a:ext cx="126" cy="95"/>
              </a:xfrm>
              <a:custGeom>
                <a:avLst/>
                <a:gdLst>
                  <a:gd name="T0" fmla="*/ 210 w 390"/>
                  <a:gd name="T1" fmla="*/ 0 h 338"/>
                  <a:gd name="T2" fmla="*/ 30 w 390"/>
                  <a:gd name="T3" fmla="*/ 156 h 338"/>
                  <a:gd name="T4" fmla="*/ 30 w 390"/>
                  <a:gd name="T5" fmla="*/ 312 h 338"/>
                  <a:gd name="T6" fmla="*/ 210 w 390"/>
                  <a:gd name="T7" fmla="*/ 312 h 338"/>
                  <a:gd name="T8" fmla="*/ 390 w 390"/>
                  <a:gd name="T9" fmla="*/ 15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0" h="338">
                    <a:moveTo>
                      <a:pt x="210" y="0"/>
                    </a:moveTo>
                    <a:cubicBezTo>
                      <a:pt x="135" y="52"/>
                      <a:pt x="60" y="104"/>
                      <a:pt x="30" y="156"/>
                    </a:cubicBezTo>
                    <a:cubicBezTo>
                      <a:pt x="0" y="208"/>
                      <a:pt x="0" y="286"/>
                      <a:pt x="30" y="312"/>
                    </a:cubicBezTo>
                    <a:cubicBezTo>
                      <a:pt x="60" y="338"/>
                      <a:pt x="150" y="338"/>
                      <a:pt x="210" y="312"/>
                    </a:cubicBezTo>
                    <a:cubicBezTo>
                      <a:pt x="270" y="286"/>
                      <a:pt x="360" y="182"/>
                      <a:pt x="390" y="15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6285" y="1855"/>
                <a:ext cx="126" cy="94"/>
              </a:xfrm>
              <a:custGeom>
                <a:avLst/>
                <a:gdLst>
                  <a:gd name="T0" fmla="*/ 210 w 390"/>
                  <a:gd name="T1" fmla="*/ 0 h 338"/>
                  <a:gd name="T2" fmla="*/ 30 w 390"/>
                  <a:gd name="T3" fmla="*/ 156 h 338"/>
                  <a:gd name="T4" fmla="*/ 30 w 390"/>
                  <a:gd name="T5" fmla="*/ 312 h 338"/>
                  <a:gd name="T6" fmla="*/ 210 w 390"/>
                  <a:gd name="T7" fmla="*/ 312 h 338"/>
                  <a:gd name="T8" fmla="*/ 390 w 390"/>
                  <a:gd name="T9" fmla="*/ 15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0" h="338">
                    <a:moveTo>
                      <a:pt x="210" y="0"/>
                    </a:moveTo>
                    <a:cubicBezTo>
                      <a:pt x="135" y="52"/>
                      <a:pt x="60" y="104"/>
                      <a:pt x="30" y="156"/>
                    </a:cubicBezTo>
                    <a:cubicBezTo>
                      <a:pt x="0" y="208"/>
                      <a:pt x="0" y="286"/>
                      <a:pt x="30" y="312"/>
                    </a:cubicBezTo>
                    <a:cubicBezTo>
                      <a:pt x="60" y="338"/>
                      <a:pt x="150" y="338"/>
                      <a:pt x="210" y="312"/>
                    </a:cubicBezTo>
                    <a:cubicBezTo>
                      <a:pt x="270" y="286"/>
                      <a:pt x="360" y="182"/>
                      <a:pt x="390" y="15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6380" y="1905"/>
                <a:ext cx="96" cy="72"/>
              </a:xfrm>
              <a:custGeom>
                <a:avLst/>
                <a:gdLst>
                  <a:gd name="T0" fmla="*/ 210 w 390"/>
                  <a:gd name="T1" fmla="*/ 0 h 338"/>
                  <a:gd name="T2" fmla="*/ 30 w 390"/>
                  <a:gd name="T3" fmla="*/ 156 h 338"/>
                  <a:gd name="T4" fmla="*/ 30 w 390"/>
                  <a:gd name="T5" fmla="*/ 312 h 338"/>
                  <a:gd name="T6" fmla="*/ 210 w 390"/>
                  <a:gd name="T7" fmla="*/ 312 h 338"/>
                  <a:gd name="T8" fmla="*/ 390 w 390"/>
                  <a:gd name="T9" fmla="*/ 15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0" h="338">
                    <a:moveTo>
                      <a:pt x="210" y="0"/>
                    </a:moveTo>
                    <a:cubicBezTo>
                      <a:pt x="135" y="52"/>
                      <a:pt x="60" y="104"/>
                      <a:pt x="30" y="156"/>
                    </a:cubicBezTo>
                    <a:cubicBezTo>
                      <a:pt x="0" y="208"/>
                      <a:pt x="0" y="286"/>
                      <a:pt x="30" y="312"/>
                    </a:cubicBezTo>
                    <a:cubicBezTo>
                      <a:pt x="60" y="338"/>
                      <a:pt x="150" y="338"/>
                      <a:pt x="210" y="312"/>
                    </a:cubicBezTo>
                    <a:cubicBezTo>
                      <a:pt x="270" y="286"/>
                      <a:pt x="360" y="182"/>
                      <a:pt x="390" y="15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Rectangle 95"/>
              <p:cNvSpPr>
                <a:spLocks noChangeArrowheads="1"/>
              </p:cNvSpPr>
              <p:nvPr/>
            </p:nvSpPr>
            <p:spPr bwMode="auto">
              <a:xfrm>
                <a:off x="6259" y="1766"/>
                <a:ext cx="74" cy="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AutoShape 96"/>
              <p:cNvSpPr>
                <a:spLocks noChangeArrowheads="1"/>
              </p:cNvSpPr>
              <p:nvPr/>
            </p:nvSpPr>
            <p:spPr bwMode="auto">
              <a:xfrm rot="748795" flipH="1">
                <a:off x="6123" y="1715"/>
                <a:ext cx="111" cy="93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" name="Line 97"/>
            <p:cNvSpPr>
              <a:spLocks noChangeShapeType="1"/>
            </p:cNvSpPr>
            <p:nvPr/>
          </p:nvSpPr>
          <p:spPr bwMode="auto">
            <a:xfrm flipH="1">
              <a:off x="2558" y="780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90" name="Text Box 10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47420" y="819686"/>
            <a:ext cx="26701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0030101010101" pitchFamily="49" charset="-122"/>
              </a:rPr>
              <a:t>数据处理</a:t>
            </a:r>
            <a:endParaRPr lang="zh-CN" altLang="en-US" sz="28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392" name="Rectangle 104"/>
          <p:cNvSpPr>
            <a:spLocks noChangeArrowheads="1"/>
          </p:cNvSpPr>
          <p:nvPr/>
        </p:nvSpPr>
        <p:spPr bwMode="auto">
          <a:xfrm rot="16200000" flipH="1">
            <a:off x="4701540" y="3338830"/>
            <a:ext cx="5716905" cy="7797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3" name="Oval 105"/>
          <p:cNvSpPr>
            <a:spLocks noChangeArrowheads="1"/>
          </p:cNvSpPr>
          <p:nvPr/>
        </p:nvSpPr>
        <p:spPr bwMode="auto">
          <a:xfrm rot="16200000">
            <a:off x="7520305" y="629793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4" name="Oval 106"/>
          <p:cNvSpPr>
            <a:spLocks noChangeArrowheads="1"/>
          </p:cNvSpPr>
          <p:nvPr/>
        </p:nvSpPr>
        <p:spPr bwMode="auto">
          <a:xfrm rot="16200000">
            <a:off x="7520305" y="616331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5" name="Oval 107"/>
          <p:cNvSpPr>
            <a:spLocks noChangeArrowheads="1"/>
          </p:cNvSpPr>
          <p:nvPr/>
        </p:nvSpPr>
        <p:spPr bwMode="auto">
          <a:xfrm rot="16200000">
            <a:off x="7520305" y="597789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6" name="Oval 108"/>
          <p:cNvSpPr>
            <a:spLocks noChangeArrowheads="1"/>
          </p:cNvSpPr>
          <p:nvPr/>
        </p:nvSpPr>
        <p:spPr bwMode="auto">
          <a:xfrm rot="16200000">
            <a:off x="7520305" y="572008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7" name="Oval 109"/>
          <p:cNvSpPr>
            <a:spLocks noChangeArrowheads="1"/>
          </p:cNvSpPr>
          <p:nvPr/>
        </p:nvSpPr>
        <p:spPr bwMode="auto">
          <a:xfrm rot="16200000">
            <a:off x="7520305" y="5305425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8" name="Oval 110"/>
          <p:cNvSpPr>
            <a:spLocks noChangeArrowheads="1"/>
          </p:cNvSpPr>
          <p:nvPr/>
        </p:nvSpPr>
        <p:spPr bwMode="auto">
          <a:xfrm rot="16200000">
            <a:off x="7520305" y="478663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9" name="Oval 111"/>
          <p:cNvSpPr>
            <a:spLocks noChangeArrowheads="1"/>
          </p:cNvSpPr>
          <p:nvPr/>
        </p:nvSpPr>
        <p:spPr bwMode="auto">
          <a:xfrm rot="16200000">
            <a:off x="7520305" y="423799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00" name="Oval 112"/>
          <p:cNvSpPr>
            <a:spLocks noChangeArrowheads="1"/>
          </p:cNvSpPr>
          <p:nvPr/>
        </p:nvSpPr>
        <p:spPr bwMode="auto">
          <a:xfrm rot="16200000">
            <a:off x="7520305" y="3585845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01" name="Oval 113"/>
          <p:cNvSpPr>
            <a:spLocks noChangeArrowheads="1"/>
          </p:cNvSpPr>
          <p:nvPr/>
        </p:nvSpPr>
        <p:spPr bwMode="auto">
          <a:xfrm rot="16200000">
            <a:off x="7520305" y="293243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02" name="Oval 114"/>
          <p:cNvSpPr>
            <a:spLocks noChangeArrowheads="1"/>
          </p:cNvSpPr>
          <p:nvPr/>
        </p:nvSpPr>
        <p:spPr bwMode="auto">
          <a:xfrm rot="16200000">
            <a:off x="7520305" y="2232025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03" name="Oval 115"/>
          <p:cNvSpPr>
            <a:spLocks noChangeArrowheads="1"/>
          </p:cNvSpPr>
          <p:nvPr/>
        </p:nvSpPr>
        <p:spPr bwMode="auto">
          <a:xfrm rot="16200000">
            <a:off x="7520305" y="1398270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06" name="Line 118"/>
          <p:cNvSpPr>
            <a:spLocks noChangeShapeType="1"/>
          </p:cNvSpPr>
          <p:nvPr/>
        </p:nvSpPr>
        <p:spPr bwMode="auto">
          <a:xfrm flipH="1" flipV="1">
            <a:off x="6328410" y="2335530"/>
            <a:ext cx="0" cy="1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27" name="Text Box 139"/>
          <p:cNvSpPr txBox="1">
            <a:spLocks noChangeArrowheads="1"/>
          </p:cNvSpPr>
          <p:nvPr/>
        </p:nvSpPr>
        <p:spPr bwMode="auto">
          <a:xfrm>
            <a:off x="5664835" y="1945005"/>
            <a:ext cx="275463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29" name="Text Box 141"/>
          <p:cNvSpPr txBox="1">
            <a:spLocks noChangeArrowheads="1"/>
          </p:cNvSpPr>
          <p:nvPr/>
        </p:nvSpPr>
        <p:spPr bwMode="auto">
          <a:xfrm>
            <a:off x="5664835" y="1945005"/>
            <a:ext cx="275463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2" name="Text Box 144"/>
          <p:cNvSpPr txBox="1">
            <a:spLocks noChangeArrowheads="1"/>
          </p:cNvSpPr>
          <p:nvPr/>
        </p:nvSpPr>
        <p:spPr bwMode="auto">
          <a:xfrm>
            <a:off x="7178040" y="4183380"/>
            <a:ext cx="93662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endParaRPr lang="en-US" altLang="zh-CN" sz="3200" b="1" baseline="-25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3" name="Text Box 145"/>
          <p:cNvSpPr txBox="1">
            <a:spLocks noChangeArrowheads="1"/>
          </p:cNvSpPr>
          <p:nvPr/>
        </p:nvSpPr>
        <p:spPr bwMode="auto">
          <a:xfrm>
            <a:off x="7178040" y="3603625"/>
            <a:ext cx="1160145" cy="5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en-US" altLang="zh-CN" sz="3200" b="1" baseline="-25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4" name="Text Box 146"/>
          <p:cNvSpPr txBox="1">
            <a:spLocks noChangeArrowheads="1"/>
          </p:cNvSpPr>
          <p:nvPr/>
        </p:nvSpPr>
        <p:spPr bwMode="auto">
          <a:xfrm>
            <a:off x="7178040" y="2914650"/>
            <a:ext cx="720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endParaRPr lang="en-US" altLang="zh-CN" sz="3200" b="1" baseline="-25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5" name="Text Box 147"/>
          <p:cNvSpPr txBox="1">
            <a:spLocks noChangeArrowheads="1"/>
          </p:cNvSpPr>
          <p:nvPr/>
        </p:nvSpPr>
        <p:spPr bwMode="auto">
          <a:xfrm>
            <a:off x="7178040" y="2284730"/>
            <a:ext cx="121602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endParaRPr lang="en-US" altLang="zh-CN" sz="3200" b="1" baseline="-25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6" name="Text Box 148"/>
          <p:cNvSpPr txBox="1">
            <a:spLocks noChangeArrowheads="1"/>
          </p:cNvSpPr>
          <p:nvPr/>
        </p:nvSpPr>
        <p:spPr bwMode="auto">
          <a:xfrm>
            <a:off x="7426802" y="1060541"/>
            <a:ext cx="1171575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0030101010101" pitchFamily="49" charset="-122"/>
              </a:rPr>
              <a:t>.</a:t>
            </a:r>
            <a:endParaRPr lang="en-US" altLang="zh-CN" sz="3200" b="1" baseline="-250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7" name="Text Box 149"/>
          <p:cNvSpPr txBox="1">
            <a:spLocks noChangeArrowheads="1"/>
          </p:cNvSpPr>
          <p:nvPr/>
        </p:nvSpPr>
        <p:spPr bwMode="auto">
          <a:xfrm>
            <a:off x="4728210" y="2473325"/>
            <a:ext cx="21621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=2.15cm</a:t>
            </a:r>
            <a:endParaRPr lang="en-US" altLang="zh-CN" sz="32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=2.58cm</a:t>
            </a:r>
            <a:endParaRPr lang="en-US" altLang="zh-CN" sz="32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=2.98cm</a:t>
            </a:r>
            <a:endParaRPr lang="en-US" altLang="zh-CN" sz="32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ea typeface="黑体" panose="02010600030101010101" pitchFamily="49" charset="-122"/>
              </a:rPr>
              <a:t>x</a:t>
            </a:r>
            <a:r>
              <a:rPr lang="en-US" altLang="zh-CN" sz="3200" b="1" baseline="-25000" dirty="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=3.34cm</a:t>
            </a:r>
            <a:endParaRPr lang="en-US" altLang="zh-CN" sz="32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439" name="Text Box 151"/>
          <p:cNvSpPr txBox="1">
            <a:spLocks noChangeArrowheads="1"/>
          </p:cNvSpPr>
          <p:nvPr/>
        </p:nvSpPr>
        <p:spPr bwMode="auto">
          <a:xfrm>
            <a:off x="252387" y="1578511"/>
            <a:ext cx="4410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怎么说明是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匀</a:t>
            </a: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加速呢？</a:t>
            </a:r>
            <a:endParaRPr lang="zh-CN" altLang="en-US" sz="3200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441" name="Text Box 153"/>
          <p:cNvSpPr txBox="1">
            <a:spLocks noChangeArrowheads="1"/>
          </p:cNvSpPr>
          <p:nvPr/>
        </p:nvSpPr>
        <p:spPr bwMode="auto">
          <a:xfrm>
            <a:off x="559240" y="2599214"/>
            <a:ext cx="3224176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怎么求加速度呢（几种方法）？</a:t>
            </a:r>
            <a:endParaRPr lang="zh-CN" altLang="en-US" sz="3200" dirty="0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12445" y="5632450"/>
            <a:ext cx="11358880" cy="76835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kumimoji="1" lang="zh-CN" altLang="en-US" sz="4400" dirty="0"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自由落体运动是</a:t>
            </a: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初速度为零</a:t>
            </a:r>
            <a:r>
              <a:rPr kumimoji="1" lang="zh-CN" altLang="en-US" sz="4400" dirty="0"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的</a:t>
            </a:r>
            <a:r>
              <a:rPr kumimoji="1" lang="zh-CN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匀</a:t>
            </a:r>
            <a:r>
              <a:rPr kumimoji="1" lang="zh-CN" altLang="en-US" sz="44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加速</a:t>
            </a:r>
            <a:r>
              <a:rPr kumimoji="1" lang="zh-CN" altLang="en-US" sz="4400" dirty="0"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直线运动</a:t>
            </a:r>
            <a:endParaRPr kumimoji="1" lang="zh-CN" altLang="en-US" sz="4400" dirty="0">
              <a:latin typeface="Times New Roman" panose="02020603050405020304" pitchFamily="18" charset="0"/>
              <a:ea typeface="黑体" panose="02010600030101010101" pitchFamily="49" charset="-122"/>
              <a:sym typeface="+mn-ea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0" y="0"/>
            <a:ext cx="5490845" cy="58356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实验：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研究自由落体运动规律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003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774758" y="6587490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2" grpId="4"/>
      <p:bldP spid="12433" grpId="3"/>
      <p:bldP spid="12434" grpId="2"/>
      <p:bldP spid="12435" grpId="1"/>
      <p:bldP spid="12436" grpId="0"/>
      <p:bldP spid="12437" grpId="5"/>
      <p:bldP spid="98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" name="Text Box 10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7500" y="868680"/>
            <a:ext cx="5189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数据处理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，逐差法计算加速度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392" name="Rectangle 104"/>
          <p:cNvSpPr>
            <a:spLocks noChangeArrowheads="1"/>
          </p:cNvSpPr>
          <p:nvPr/>
        </p:nvSpPr>
        <p:spPr bwMode="auto">
          <a:xfrm rot="16200000" flipH="1">
            <a:off x="7617460" y="3413919"/>
            <a:ext cx="5716905" cy="7797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3" name="Oval 105"/>
          <p:cNvSpPr>
            <a:spLocks noChangeArrowheads="1"/>
          </p:cNvSpPr>
          <p:nvPr/>
        </p:nvSpPr>
        <p:spPr bwMode="auto">
          <a:xfrm rot="16200000">
            <a:off x="10436225" y="637301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4" name="Oval 106"/>
          <p:cNvSpPr>
            <a:spLocks noChangeArrowheads="1"/>
          </p:cNvSpPr>
          <p:nvPr/>
        </p:nvSpPr>
        <p:spPr bwMode="auto">
          <a:xfrm rot="16200000">
            <a:off x="10436225" y="623839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5" name="Oval 107"/>
          <p:cNvSpPr>
            <a:spLocks noChangeArrowheads="1"/>
          </p:cNvSpPr>
          <p:nvPr/>
        </p:nvSpPr>
        <p:spPr bwMode="auto">
          <a:xfrm rot="16200000">
            <a:off x="10436225" y="605297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6" name="Oval 108"/>
          <p:cNvSpPr>
            <a:spLocks noChangeArrowheads="1"/>
          </p:cNvSpPr>
          <p:nvPr/>
        </p:nvSpPr>
        <p:spPr bwMode="auto">
          <a:xfrm rot="16200000">
            <a:off x="10436225" y="579516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7" name="Oval 109"/>
          <p:cNvSpPr>
            <a:spLocks noChangeArrowheads="1"/>
          </p:cNvSpPr>
          <p:nvPr/>
        </p:nvSpPr>
        <p:spPr bwMode="auto">
          <a:xfrm rot="16200000">
            <a:off x="10436225" y="5380514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8" name="Oval 110"/>
          <p:cNvSpPr>
            <a:spLocks noChangeArrowheads="1"/>
          </p:cNvSpPr>
          <p:nvPr/>
        </p:nvSpPr>
        <p:spPr bwMode="auto">
          <a:xfrm rot="16200000">
            <a:off x="10436225" y="486171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399" name="Oval 111"/>
          <p:cNvSpPr>
            <a:spLocks noChangeArrowheads="1"/>
          </p:cNvSpPr>
          <p:nvPr/>
        </p:nvSpPr>
        <p:spPr bwMode="auto">
          <a:xfrm rot="16200000">
            <a:off x="10436225" y="431307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400" name="Oval 112"/>
          <p:cNvSpPr>
            <a:spLocks noChangeArrowheads="1"/>
          </p:cNvSpPr>
          <p:nvPr/>
        </p:nvSpPr>
        <p:spPr bwMode="auto">
          <a:xfrm rot="16200000">
            <a:off x="10436225" y="3660934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401" name="Oval 113"/>
          <p:cNvSpPr>
            <a:spLocks noChangeArrowheads="1"/>
          </p:cNvSpPr>
          <p:nvPr/>
        </p:nvSpPr>
        <p:spPr bwMode="auto">
          <a:xfrm rot="16200000">
            <a:off x="10436225" y="300751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402" name="Oval 114"/>
          <p:cNvSpPr>
            <a:spLocks noChangeArrowheads="1"/>
          </p:cNvSpPr>
          <p:nvPr/>
        </p:nvSpPr>
        <p:spPr bwMode="auto">
          <a:xfrm rot="16200000">
            <a:off x="10436225" y="2307114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403" name="Oval 115"/>
          <p:cNvSpPr>
            <a:spLocks noChangeArrowheads="1"/>
          </p:cNvSpPr>
          <p:nvPr/>
        </p:nvSpPr>
        <p:spPr bwMode="auto">
          <a:xfrm rot="16200000">
            <a:off x="10436225" y="1473359"/>
            <a:ext cx="46355" cy="6477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406" name="Line 118"/>
          <p:cNvSpPr>
            <a:spLocks noChangeShapeType="1"/>
          </p:cNvSpPr>
          <p:nvPr/>
        </p:nvSpPr>
        <p:spPr bwMode="auto">
          <a:xfrm flipH="1" flipV="1">
            <a:off x="9244330" y="2410619"/>
            <a:ext cx="0" cy="1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2427" name="Text Box 139"/>
          <p:cNvSpPr txBox="1">
            <a:spLocks noChangeArrowheads="1"/>
          </p:cNvSpPr>
          <p:nvPr/>
        </p:nvSpPr>
        <p:spPr bwMode="auto">
          <a:xfrm>
            <a:off x="8580755" y="2020094"/>
            <a:ext cx="275463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29" name="Text Box 141"/>
          <p:cNvSpPr txBox="1">
            <a:spLocks noChangeArrowheads="1"/>
          </p:cNvSpPr>
          <p:nvPr/>
        </p:nvSpPr>
        <p:spPr bwMode="auto">
          <a:xfrm>
            <a:off x="8580755" y="2020094"/>
            <a:ext cx="275463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32" name="Text Box 144"/>
          <p:cNvSpPr txBox="1">
            <a:spLocks noChangeArrowheads="1"/>
          </p:cNvSpPr>
          <p:nvPr/>
        </p:nvSpPr>
        <p:spPr bwMode="auto">
          <a:xfrm>
            <a:off x="10093960" y="4258469"/>
            <a:ext cx="93662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1</a:t>
            </a:r>
            <a:endParaRPr kumimoji="0" lang="en-US" altLang="zh-CN" sz="32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33" name="Text Box 145"/>
          <p:cNvSpPr txBox="1">
            <a:spLocks noChangeArrowheads="1"/>
          </p:cNvSpPr>
          <p:nvPr/>
        </p:nvSpPr>
        <p:spPr bwMode="auto">
          <a:xfrm>
            <a:off x="10093960" y="3678714"/>
            <a:ext cx="1160145" cy="5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2</a:t>
            </a:r>
            <a:endParaRPr kumimoji="0" lang="en-US" altLang="zh-CN" sz="32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34" name="Text Box 146"/>
          <p:cNvSpPr txBox="1">
            <a:spLocks noChangeArrowheads="1"/>
          </p:cNvSpPr>
          <p:nvPr/>
        </p:nvSpPr>
        <p:spPr bwMode="auto">
          <a:xfrm>
            <a:off x="10093960" y="2989739"/>
            <a:ext cx="720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3</a:t>
            </a:r>
            <a:endParaRPr kumimoji="0" lang="en-US" altLang="zh-CN" sz="32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35" name="Text Box 147"/>
          <p:cNvSpPr txBox="1">
            <a:spLocks noChangeArrowheads="1"/>
          </p:cNvSpPr>
          <p:nvPr/>
        </p:nvSpPr>
        <p:spPr bwMode="auto">
          <a:xfrm>
            <a:off x="10093960" y="2359819"/>
            <a:ext cx="121602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4</a:t>
            </a:r>
            <a:endParaRPr kumimoji="0" lang="en-US" altLang="zh-CN" sz="32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36" name="Text Box 148"/>
          <p:cNvSpPr txBox="1">
            <a:spLocks noChangeArrowheads="1"/>
          </p:cNvSpPr>
          <p:nvPr/>
        </p:nvSpPr>
        <p:spPr bwMode="auto">
          <a:xfrm>
            <a:off x="10342722" y="1135630"/>
            <a:ext cx="1171575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.</a:t>
            </a:r>
            <a:endParaRPr kumimoji="0" lang="en-US" altLang="zh-CN" sz="32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p:sp>
        <p:nvSpPr>
          <p:cNvPr id="12437" name="Text Box 149"/>
          <p:cNvSpPr txBox="1">
            <a:spLocks noChangeArrowheads="1"/>
          </p:cNvSpPr>
          <p:nvPr/>
        </p:nvSpPr>
        <p:spPr bwMode="auto">
          <a:xfrm>
            <a:off x="7644130" y="2548414"/>
            <a:ext cx="21621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1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=2.15cm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=2.58cm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=2.98cm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x</a:t>
            </a:r>
            <a:r>
              <a:rPr kumimoji="0" lang="en-US" altLang="zh-CN" sz="3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4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Arial" panose="020B0604020202020204"/>
              </a:rPr>
              <a:t>=3.34cm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4:artisticCrisscrossEtching id="{4C8B6FDA-04BE-40CE-8444-2F7CCE141B2E}"/>
                  </a:ext>
                </a:extLst>
              </p:cNvPr>
              <p:cNvSpPr txBox="1"/>
              <p:nvPr/>
            </p:nvSpPr>
            <p:spPr>
              <a:xfrm>
                <a:off x="1153001" y="3401442"/>
                <a:ext cx="4893628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BR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01" y="3401442"/>
                <a:ext cx="4893628" cy="735138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4:artisticCrisscrossEtching id="{392555B4-6A43-45B0-8DE1-7A6533716CC3}"/>
                  </a:ext>
                </a:extLst>
              </p:cNvPr>
              <p:cNvSpPr txBox="1"/>
              <p:nvPr/>
            </p:nvSpPr>
            <p:spPr>
              <a:xfrm>
                <a:off x="1153001" y="2500313"/>
                <a:ext cx="4893628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zh-C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BR" altLang="zh-CN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1" name="文本框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01" y="2500313"/>
                <a:ext cx="4893628" cy="7351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文本框 91">
                <a:extLst>
                  <a:ext uri="{FF2B5EF4-FFF2-40B4-BE49-F238E27FC236}">
                    <a14:artisticCrisscrossEtching id="{A921371C-4A25-40CB-8BD5-B0E73C7B0035}"/>
                  </a:ext>
                </a:extLst>
              </p:cNvPr>
              <p:cNvSpPr txBox="1"/>
              <p:nvPr/>
            </p:nvSpPr>
            <p:spPr>
              <a:xfrm>
                <a:off x="1460334" y="4461999"/>
                <a:ext cx="5469895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altLang="zh-C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92" name="文本框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34" y="4461999"/>
                <a:ext cx="5469895" cy="8178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2" grpId="0"/>
      <p:bldP spid="12433" grpId="0"/>
      <p:bldP spid="12434" grpId="0"/>
      <p:bldP spid="12435" grpId="0"/>
      <p:bldP spid="12436" grpId="0"/>
      <p:bldP spid="12437" grpId="0"/>
      <p:bldP spid="3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376555" y="2195830"/>
            <a:ext cx="114515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>
                <a:latin typeface="Arial" panose="020B0604020202020204" pitchFamily="34" charset="0"/>
              </a:rPr>
              <a:t>                                      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574546" y="1470055"/>
            <a:ext cx="120611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自由落体运动是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初速度为零</a:t>
            </a:r>
            <a:r>
              <a:rPr lang="zh-CN" altLang="en-US" sz="3200" b="1" dirty="0">
                <a:latin typeface="Arial" panose="020B0604020202020204" pitchFamily="34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方向竖直向下</a:t>
            </a:r>
            <a:r>
              <a:rPr lang="zh-CN" altLang="en-US" sz="3200" b="1" dirty="0">
                <a:latin typeface="Arial" panose="020B0604020202020204" pitchFamily="34" charset="0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匀加速</a:t>
            </a:r>
            <a:r>
              <a:rPr lang="zh-CN" altLang="en-US" sz="3200" b="1" dirty="0">
                <a:latin typeface="Arial" panose="020B0604020202020204" pitchFamily="34" charset="0"/>
              </a:rPr>
              <a:t>直线运动。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180340" y="815340"/>
            <a:ext cx="49002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、自由落体运动的性质：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180340" y="2195830"/>
            <a:ext cx="14067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、自由落体运动的加速度，</a:t>
            </a:r>
            <a:r>
              <a:rPr lang="zh-CN" altLang="en-US" sz="3200" b="1">
                <a:latin typeface="Arial" panose="020B0604020202020204" pitchFamily="34" charset="0"/>
                <a:sym typeface="+mn-ea"/>
              </a:rPr>
              <a:t>也叫做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重力加速度，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sym typeface="+mn-ea"/>
              </a:rPr>
              <a:t>通常用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sym typeface="+mn-ea"/>
              </a:rPr>
              <a:t>g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sym typeface="+mn-ea"/>
              </a:rPr>
              <a:t>表示。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2296" name="Group 8"/>
          <p:cNvGrpSpPr/>
          <p:nvPr/>
        </p:nvGrpSpPr>
        <p:grpSpPr>
          <a:xfrm>
            <a:off x="467043" y="3215323"/>
            <a:ext cx="7391446" cy="803275"/>
            <a:chOff x="385" y="3293"/>
            <a:chExt cx="4515" cy="506"/>
          </a:xfrm>
        </p:grpSpPr>
        <p:sp>
          <p:nvSpPr>
            <p:cNvPr id="9228" name="Text Box 9"/>
            <p:cNvSpPr txBox="1"/>
            <p:nvPr/>
          </p:nvSpPr>
          <p:spPr>
            <a:xfrm>
              <a:off x="385" y="3385"/>
              <a:ext cx="435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Arial" panose="020B0604020202020204" pitchFamily="34" charset="0"/>
                </a:rPr>
                <a:t>（</a:t>
              </a:r>
              <a:r>
                <a:rPr lang="en-US" altLang="zh-CN" sz="3200" b="1">
                  <a:latin typeface="Arial" panose="020B0604020202020204" pitchFamily="34" charset="0"/>
                </a:rPr>
                <a:t>1</a:t>
              </a:r>
              <a:r>
                <a:rPr lang="zh-CN" altLang="en-US" sz="3200" b="1">
                  <a:latin typeface="Arial" panose="020B0604020202020204" pitchFamily="34" charset="0"/>
                </a:rPr>
                <a:t>）计算中，                  或</a:t>
              </a:r>
              <a:endParaRPr lang="zh-CN" altLang="en-US" sz="3200" b="1">
                <a:latin typeface="Arial" panose="020B0604020202020204" pitchFamily="34" charset="0"/>
              </a:endParaRPr>
            </a:p>
          </p:txBody>
        </p:sp>
        <p:pic>
          <p:nvPicPr>
            <p:cNvPr id="9229" name="Picture 10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66" y="3293"/>
              <a:ext cx="1134" cy="5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11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7" y="3325"/>
              <a:ext cx="1089" cy="4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300" name="Text Box 12"/>
          <p:cNvSpPr txBox="1"/>
          <p:nvPr/>
        </p:nvSpPr>
        <p:spPr>
          <a:xfrm>
            <a:off x="467360" y="4091940"/>
            <a:ext cx="81775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</a:rPr>
              <a:t>（</a:t>
            </a:r>
            <a:r>
              <a:rPr lang="en-US" altLang="zh-CN" sz="3200" b="1">
                <a:latin typeface="Arial" panose="020B0604020202020204" pitchFamily="34" charset="0"/>
              </a:rPr>
              <a:t>2</a:t>
            </a:r>
            <a:r>
              <a:rPr lang="zh-CN" altLang="en-US" sz="3200" b="1">
                <a:latin typeface="Arial" panose="020B0604020202020204" pitchFamily="34" charset="0"/>
              </a:rPr>
              <a:t>）重力加速度</a:t>
            </a:r>
            <a:r>
              <a:rPr lang="en-US" altLang="zh-CN" sz="3200" b="1">
                <a:latin typeface="Arial" panose="020B0604020202020204" pitchFamily="34" charset="0"/>
              </a:rPr>
              <a:t>g</a:t>
            </a:r>
            <a:r>
              <a:rPr lang="zh-CN" altLang="en-US" sz="3200" b="1">
                <a:latin typeface="Arial" panose="020B0604020202020204" pitchFamily="34" charset="0"/>
              </a:rPr>
              <a:t>方向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始终竖直向下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1"/>
      <p:bldP spid="1230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79" name="Group 79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543560" y="252647"/>
          <a:ext cx="11229975" cy="5628640"/>
        </p:xfrm>
        <a:graphic>
          <a:graphicData uri="http://schemas.openxmlformats.org/drawingml/2006/table">
            <a:tbl>
              <a:tblPr/>
              <a:tblGrid>
                <a:gridCol w="2506345"/>
                <a:gridCol w="1927225"/>
                <a:gridCol w="2832735"/>
                <a:gridCol w="3963670"/>
              </a:tblGrid>
              <a:tr h="678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地 点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纬 度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重力加速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(m·s</a:t>
                      </a:r>
                      <a:r>
                        <a:rPr kumimoji="0" lang="en-US" altLang="zh-CN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 点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赤道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0°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9.780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广州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23°06′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9.788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武汉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30°33′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9.794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49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上海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31°12′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9.794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5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东京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35°43′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9.798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北京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39°56′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9.801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49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纽约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40°40′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9.803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5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莫斯科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55°45′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9.816 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49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北极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90°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9.832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13046" marR="1130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80" name="Line 80"/>
          <p:cNvSpPr>
            <a:spLocks noChangeShapeType="1"/>
          </p:cNvSpPr>
          <p:nvPr/>
        </p:nvSpPr>
        <p:spPr bwMode="auto">
          <a:xfrm flipH="1">
            <a:off x="4374015" y="1302068"/>
            <a:ext cx="0" cy="3976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3" name="Line 83"/>
          <p:cNvSpPr>
            <a:spLocks noChangeShapeType="1"/>
          </p:cNvSpPr>
          <p:nvPr/>
        </p:nvSpPr>
        <p:spPr bwMode="auto">
          <a:xfrm flipH="1">
            <a:off x="6911667" y="1383348"/>
            <a:ext cx="0" cy="3976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4" name="Text Box 84"/>
          <p:cNvSpPr txBox="1">
            <a:spLocks noChangeArrowheads="1"/>
          </p:cNvSpPr>
          <p:nvPr/>
        </p:nvSpPr>
        <p:spPr bwMode="auto">
          <a:xfrm>
            <a:off x="6558599" y="323850"/>
            <a:ext cx="1125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85" name="Text Box 85"/>
          <p:cNvSpPr txBox="1">
            <a:spLocks noChangeArrowheads="1"/>
          </p:cNvSpPr>
          <p:nvPr/>
        </p:nvSpPr>
        <p:spPr bwMode="auto">
          <a:xfrm>
            <a:off x="4159886" y="614680"/>
            <a:ext cx="1800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CC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最    小</a:t>
            </a:r>
            <a:endParaRPr lang="zh-CN" altLang="en-US" sz="3200">
              <a:solidFill>
                <a:srgbClr val="CC00FF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86" name="Text Box 86"/>
          <p:cNvSpPr txBox="1">
            <a:spLocks noChangeArrowheads="1"/>
          </p:cNvSpPr>
          <p:nvPr/>
        </p:nvSpPr>
        <p:spPr bwMode="auto">
          <a:xfrm>
            <a:off x="4159568" y="5365115"/>
            <a:ext cx="1709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CC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最      大</a:t>
            </a:r>
            <a:endParaRPr lang="zh-CN" altLang="en-US" sz="3200">
              <a:solidFill>
                <a:srgbClr val="CC00FF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87" name="Rectangle 87"/>
          <p:cNvSpPr>
            <a:spLocks noChangeArrowheads="1"/>
          </p:cNvSpPr>
          <p:nvPr/>
        </p:nvSpPr>
        <p:spPr bwMode="auto">
          <a:xfrm>
            <a:off x="4428491" y="1538606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纬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度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越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高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zh-CN" altLang="en-US" sz="2800" b="1" u="sng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288" name="Rectangle 88"/>
          <p:cNvSpPr>
            <a:spLocks noChangeArrowheads="1"/>
          </p:cNvSpPr>
          <p:nvPr/>
        </p:nvSpPr>
        <p:spPr bwMode="auto">
          <a:xfrm>
            <a:off x="6911663" y="1619886"/>
            <a:ext cx="67372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g </a:t>
            </a:r>
            <a:endParaRPr lang="en-US" altLang="zh-CN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值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越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大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98155" y="1776095"/>
            <a:ext cx="3326130" cy="284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zh-CN" altLang="en-US" sz="2800" b="1">
                <a:sym typeface="+mn-ea"/>
              </a:rPr>
              <a:t>重力加速度</a:t>
            </a:r>
            <a:r>
              <a:rPr lang="en-US" altLang="zh-CN" sz="2800" b="1">
                <a:sym typeface="+mn-ea"/>
              </a:rPr>
              <a:t>g</a:t>
            </a:r>
            <a:r>
              <a:rPr lang="zh-CN" altLang="en-US" sz="2800" b="1">
                <a:sym typeface="+mn-ea"/>
              </a:rPr>
              <a:t>，随纬度增加而增加</a:t>
            </a:r>
            <a:endParaRPr lang="zh-CN" altLang="en-US" sz="2800" b="1"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endParaRPr lang="zh-CN" altLang="en-US" sz="2800" b="1">
              <a:latin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Char char="•"/>
            </a:pPr>
            <a:r>
              <a:rPr lang="zh-CN" altLang="en-US" sz="2800" b="1">
                <a:sym typeface="+mn-ea"/>
              </a:rPr>
              <a:t>同一地点（同纬度同高度）重力加速度相同</a:t>
            </a:r>
            <a:endParaRPr lang="zh-CN" altLang="en-US" sz="2800" b="1"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7" grpId="0"/>
      <p:bldP spid="51288" grpId="1"/>
      <p:bldP spid="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6"/>
          <p:cNvSpPr/>
          <p:nvPr/>
        </p:nvSpPr>
        <p:spPr>
          <a:xfrm>
            <a:off x="661670" y="1399858"/>
            <a:ext cx="4975225" cy="45218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例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：关于自由落体运动和自由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落体加速度，下列说法正确的是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　　      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重力加速度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 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是标量，只有大小，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     没有方向，通常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 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取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9.8 m/s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en-US" altLang="zh-CN" sz="2400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B.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在地面上的不同地方，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的大小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     不同，但相差不是很大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C.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地球上的同一地点，一切物体做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     自由落体运动的加速度都相同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D.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自由落体运动的初速度为零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pic>
        <p:nvPicPr>
          <p:cNvPr id="1061" name="Picture 37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3198813"/>
            <a:ext cx="306388" cy="30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2" name="Picture 38" descr="20090204_845682aa92221a984601cPafxQxIgo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5" y="38862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3" name="Picture 39" descr="20090204_845682aa92221a984601cPafxQxIgo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" y="4746625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" name="Picture 40" descr="20090204_845682aa92221a984601cPafxQxIgo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33" y="559435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" name="Rectangle 41"/>
          <p:cNvSpPr/>
          <p:nvPr/>
        </p:nvSpPr>
        <p:spPr>
          <a:xfrm>
            <a:off x="6238875" y="1141095"/>
            <a:ext cx="3434715" cy="142049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重力加速度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 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是矢量，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方向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竖直向下，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大小：一般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9.8 m/s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66" name="Text Box 42"/>
          <p:cNvSpPr txBox="1"/>
          <p:nvPr/>
        </p:nvSpPr>
        <p:spPr>
          <a:xfrm>
            <a:off x="1025208" y="2416175"/>
            <a:ext cx="8096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BCD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7" name="Rectangle 43"/>
          <p:cNvSpPr/>
          <p:nvPr/>
        </p:nvSpPr>
        <p:spPr>
          <a:xfrm>
            <a:off x="5624195" y="4356418"/>
            <a:ext cx="3840480" cy="97726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自由落体运动的条件之一：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初速度为零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68" name="Rectangle 44"/>
          <p:cNvSpPr/>
          <p:nvPr/>
        </p:nvSpPr>
        <p:spPr>
          <a:xfrm>
            <a:off x="5597525" y="2940685"/>
            <a:ext cx="5396865" cy="97726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黑体" panose="02010600030101010101" pitchFamily="49" charset="-122"/>
                <a:ea typeface="黑体" panose="02010600030101010101" pitchFamily="49" charset="-122"/>
              </a:rPr>
              <a:t>重力加速度由位置决定，与物体无关</a:t>
            </a:r>
            <a:r>
              <a:rPr lang="en-US" altLang="zh-CN" sz="2400">
                <a:latin typeface="黑体" panose="02010600030101010101" pitchFamily="49" charset="-122"/>
                <a:ea typeface="黑体" panose="02010600030101010101" pitchFamily="49" charset="-122"/>
              </a:rPr>
              <a:t>,</a:t>
            </a:r>
            <a:r>
              <a:rPr lang="zh-CN" altLang="en-US" sz="2400">
                <a:latin typeface="黑体" panose="02010600030101010101" pitchFamily="49" charset="-122"/>
                <a:ea typeface="黑体" panose="02010600030101010101" pitchFamily="49" charset="-122"/>
              </a:rPr>
              <a:t>地面同一地点，重力加速度相同 </a:t>
            </a:r>
            <a:endParaRPr lang="zh-CN" altLang="en-US" sz="240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69" name="Line 45"/>
          <p:cNvSpPr/>
          <p:nvPr/>
        </p:nvSpPr>
        <p:spPr>
          <a:xfrm flipV="1">
            <a:off x="5227320" y="2209800"/>
            <a:ext cx="1066800" cy="7620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70" name="Line 46"/>
          <p:cNvSpPr/>
          <p:nvPr/>
        </p:nvSpPr>
        <p:spPr>
          <a:xfrm flipV="1">
            <a:off x="4465320" y="3962400"/>
            <a:ext cx="1066800" cy="685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71" name="Line 47"/>
          <p:cNvSpPr/>
          <p:nvPr/>
        </p:nvSpPr>
        <p:spPr>
          <a:xfrm flipV="1">
            <a:off x="4693920" y="5181600"/>
            <a:ext cx="838200" cy="3810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72" name="Oval 48"/>
          <p:cNvSpPr/>
          <p:nvPr/>
        </p:nvSpPr>
        <p:spPr>
          <a:xfrm>
            <a:off x="3093720" y="2819400"/>
            <a:ext cx="685800" cy="381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" grpId="0" animBg="1"/>
      <p:bldP spid="1066" grpId="1"/>
      <p:bldP spid="1067" grpId="2" animBg="1"/>
      <p:bldP spid="1068" grpId="3" animBg="1"/>
      <p:bldP spid="1072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/>
          <p:nvPr/>
        </p:nvSpPr>
        <p:spPr>
          <a:xfrm>
            <a:off x="3327400" y="1293813"/>
            <a:ext cx="3908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32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18" name="Group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9090" y="1185545"/>
          <a:ext cx="9082405" cy="2620645"/>
        </p:xfrm>
        <a:graphic>
          <a:graphicData uri="http://schemas.openxmlformats.org/drawingml/2006/table">
            <a:tbl>
              <a:tblPr/>
              <a:tblGrid>
                <a:gridCol w="2699385"/>
                <a:gridCol w="3219450"/>
                <a:gridCol w="3163570"/>
              </a:tblGrid>
              <a:tr h="570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匀变速直线运动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自由落体运动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速度公式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位移公式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位移速度关系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40" name="Object 28"/>
          <p:cNvGraphicFramePr>
            <a:graphicFrameLocks noChangeAspect="1"/>
          </p:cNvGraphicFramePr>
          <p:nvPr/>
        </p:nvGraphicFramePr>
        <p:xfrm>
          <a:off x="3447415" y="1829435"/>
          <a:ext cx="22320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" r:id="rId2" imgW="761365" imgH="228600" progId="Equation.3">
                  <p:embed/>
                </p:oleObj>
              </mc:Choice>
              <mc:Fallback>
                <p:oleObj name="" r:id="rId2" imgW="761365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7415" y="1829435"/>
                        <a:ext cx="2232025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29"/>
          <p:cNvGraphicFramePr>
            <a:graphicFrameLocks noChangeAspect="1"/>
          </p:cNvGraphicFramePr>
          <p:nvPr/>
        </p:nvGraphicFramePr>
        <p:xfrm>
          <a:off x="4771390" y="3174048"/>
          <a:ext cx="88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" r:id="rId4" imgW="88900" imgH="190500" progId="Equation.3">
                  <p:embed/>
                </p:oleObj>
              </mc:Choice>
              <mc:Fallback>
                <p:oleObj name="" r:id="rId4" imgW="88900" imgH="190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1390" y="3174048"/>
                        <a:ext cx="88900" cy="190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" name="Object 30"/>
          <p:cNvGraphicFramePr>
            <a:graphicFrameLocks noChangeAspect="1"/>
          </p:cNvGraphicFramePr>
          <p:nvPr/>
        </p:nvGraphicFramePr>
        <p:xfrm>
          <a:off x="4758690" y="316134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" r:id="rId6" imgW="114300" imgH="215900" progId="Equation.3">
                  <p:embed/>
                </p:oleObj>
              </mc:Choice>
              <mc:Fallback>
                <p:oleObj name="" r:id="rId6" imgW="114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8690" y="3161348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3447415" y="3197860"/>
          <a:ext cx="21605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" r:id="rId8" imgW="926465" imgH="254000" progId="Equation.3">
                  <p:embed/>
                </p:oleObj>
              </mc:Choice>
              <mc:Fallback>
                <p:oleObj name="" r:id="rId8" imgW="926465" imgH="254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7415" y="3197860"/>
                        <a:ext cx="2160588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4" name="Object 32"/>
          <p:cNvGraphicFramePr>
            <a:graphicFrameLocks noChangeAspect="1"/>
          </p:cNvGraphicFramePr>
          <p:nvPr/>
        </p:nvGraphicFramePr>
        <p:xfrm>
          <a:off x="3375978" y="2548573"/>
          <a:ext cx="2376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" r:id="rId10" imgW="862965" imgH="241300" progId="Equation.3">
                  <p:embed/>
                </p:oleObj>
              </mc:Choice>
              <mc:Fallback>
                <p:oleObj name="" r:id="rId10" imgW="862965" imgH="2413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5978" y="2548573"/>
                        <a:ext cx="2376487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5" name="Object 33"/>
          <p:cNvGraphicFramePr>
            <a:graphicFrameLocks noChangeAspect="1"/>
          </p:cNvGraphicFramePr>
          <p:nvPr/>
        </p:nvGraphicFramePr>
        <p:xfrm>
          <a:off x="6671311" y="1756410"/>
          <a:ext cx="118491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" r:id="rId12" imgW="469900" imgH="228600" progId="Equation.3">
                  <p:embed/>
                </p:oleObj>
              </mc:Choice>
              <mc:Fallback>
                <p:oleObj name="" r:id="rId12" imgW="4699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1311" y="1756410"/>
                        <a:ext cx="1184910" cy="62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6" name="Object 34"/>
          <p:cNvGraphicFramePr>
            <a:graphicFrameLocks noChangeAspect="1"/>
          </p:cNvGraphicFramePr>
          <p:nvPr/>
        </p:nvGraphicFramePr>
        <p:xfrm>
          <a:off x="6303646" y="2405698"/>
          <a:ext cx="228219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" r:id="rId14" imgW="584200" imgH="241300" progId="Equation.3">
                  <p:embed/>
                </p:oleObj>
              </mc:Choice>
              <mc:Fallback>
                <p:oleObj name="" r:id="rId14" imgW="584200" imgH="2413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3646" y="2405698"/>
                        <a:ext cx="228219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7" name="Object 35"/>
          <p:cNvGraphicFramePr>
            <a:graphicFrameLocks noChangeAspect="1"/>
          </p:cNvGraphicFramePr>
          <p:nvPr/>
        </p:nvGraphicFramePr>
        <p:xfrm>
          <a:off x="6380480" y="3197860"/>
          <a:ext cx="205549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" r:id="rId16" imgW="634365" imgH="241300" progId="Equation.3">
                  <p:embed/>
                </p:oleObj>
              </mc:Choice>
              <mc:Fallback>
                <p:oleObj name="" r:id="rId16" imgW="634365" imgH="2413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80480" y="3197860"/>
                        <a:ext cx="205549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6" name="Object 36"/>
          <p:cNvGraphicFramePr>
            <a:graphicFrameLocks noChangeAspect="1"/>
          </p:cNvGraphicFramePr>
          <p:nvPr/>
        </p:nvGraphicFramePr>
        <p:xfrm>
          <a:off x="4758690" y="316134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" r:id="rId18" imgW="114300" imgH="215900" progId="Equation.3">
                  <p:embed/>
                </p:oleObj>
              </mc:Choice>
              <mc:Fallback>
                <p:oleObj name="" r:id="rId18" imgW="114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8690" y="3161348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9" name="Text Box 37"/>
          <p:cNvSpPr txBox="1"/>
          <p:nvPr/>
        </p:nvSpPr>
        <p:spPr>
          <a:xfrm>
            <a:off x="3701098" y="1199833"/>
            <a:ext cx="43926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480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graphicFrame>
        <p:nvGraphicFramePr>
          <p:cNvPr id="10279" name="Object 3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8335" y="509746"/>
          <a:ext cx="2049145" cy="57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" r:id="rId19" imgW="812800" imgH="228600" progId="Equation.3">
                  <p:embed/>
                </p:oleObj>
              </mc:Choice>
              <mc:Fallback>
                <p:oleObj name="" r:id="rId19" imgW="8128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8335" y="509746"/>
                        <a:ext cx="2049145" cy="57594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0"/>
            <a:ext cx="4236720" cy="50990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3200"/>
              <a:t>四、自由落体运动公式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89865" y="5316855"/>
            <a:ext cx="1176591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注意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　若分析自由落体运动过程中的一段，则该过程是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初速度不为零的匀变速直线运动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，相应的速度公式和位移公式分别为</a:t>
            </a:r>
            <a:r>
              <a:rPr lang="en-US" altLang="zh-CN" sz="2800" i="1">
                <a:solidFill>
                  <a:schemeClr val="tx1"/>
                </a:solidFill>
                <a:latin typeface="Book Antiqua" panose="02040602050305030304" pitchFamily="18" charset="0"/>
                <a:ea typeface="黑体" panose="02010600030101010101" pitchFamily="49" charset="-122"/>
                <a:sym typeface="+mn-ea"/>
              </a:rPr>
              <a:t>v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=</a:t>
            </a:r>
            <a:r>
              <a:rPr lang="en-US" altLang="zh-CN" sz="2800">
                <a:solidFill>
                  <a:schemeClr val="tx1"/>
                </a:solidFill>
                <a:latin typeface="Book Antiqua" panose="02040602050305030304" pitchFamily="18" charset="0"/>
                <a:ea typeface="黑体" panose="02010600030101010101" pitchFamily="49" charset="-122"/>
                <a:sym typeface="+mn-ea"/>
              </a:rPr>
              <a:t> </a:t>
            </a:r>
            <a:r>
              <a:rPr lang="en-US" altLang="zh-CN" sz="2800" i="1">
                <a:solidFill>
                  <a:schemeClr val="tx1"/>
                </a:solidFill>
                <a:latin typeface="Book Antiqua" panose="02040602050305030304" pitchFamily="18" charset="0"/>
                <a:ea typeface="黑体" panose="02010600030101010101" pitchFamily="49" charset="-122"/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0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＋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gt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、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h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= </a:t>
            </a:r>
            <a:r>
              <a:rPr lang="en-US" altLang="zh-CN" sz="2800" i="1">
                <a:solidFill>
                  <a:schemeClr val="tx1"/>
                </a:solidFill>
                <a:latin typeface="Book Antiqua" panose="02040602050305030304" pitchFamily="18" charset="0"/>
                <a:ea typeface="黑体" panose="02010600030101010101" pitchFamily="49" charset="-122"/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0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t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＋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gt</a:t>
            </a:r>
            <a:r>
              <a:rPr lang="en-US" altLang="zh-CN" sz="2800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/2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黑体" panose="0201060003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800" y="3961130"/>
            <a:ext cx="1255776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匀变速直线运动的其他规律</a:t>
            </a:r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，如平均速度公式、位移差公式、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初速度为零的比例式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同样适用于自由落体运动</a:t>
            </a:r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  <a:sym typeface="+mn-ea"/>
              </a:rPr>
              <a:t>．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0"/>
          <p:cNvSpPr/>
          <p:nvPr/>
        </p:nvSpPr>
        <p:spPr>
          <a:xfrm>
            <a:off x="1644650" y="683578"/>
            <a:ext cx="4754880" cy="540829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1.(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自由落体运动和自由落体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   加速度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关于自由落体运动，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   下列说法正确的是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　　 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A.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自由落体运动是一种匀速直线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   运动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B.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物体刚下落时，速度和加速度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  都为零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C.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物体的质量越大，下落时加速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 度就越大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D.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当地重力加速度为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9.8 m/s</a:t>
            </a:r>
            <a:r>
              <a:rPr lang="en-US" altLang="zh-CN" sz="2400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，则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物体在该处自由下落的过程中，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     每秒速度都增加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9.8 m/s</a:t>
            </a:r>
            <a:endParaRPr lang="en-US" altLang="zh-CN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46169" name="Text Box 89"/>
          <p:cNvSpPr txBox="1">
            <a:spLocks noChangeArrowheads="1"/>
          </p:cNvSpPr>
          <p:nvPr/>
        </p:nvSpPr>
        <p:spPr bwMode="auto">
          <a:xfrm>
            <a:off x="6400800" y="838200"/>
            <a:ext cx="838200" cy="4603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24628" name="Text Box 52"/>
          <p:cNvSpPr txBox="1"/>
          <p:nvPr/>
        </p:nvSpPr>
        <p:spPr>
          <a:xfrm>
            <a:off x="4973638" y="1622425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629" name="Picture 53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3200400"/>
            <a:ext cx="306388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0" name="Picture 54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4265613"/>
            <a:ext cx="306388" cy="30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1" name="Picture 55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388" y="2438400"/>
            <a:ext cx="306387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2" name="Picture 56" descr="20090204_845682aa92221a984601cPafxQxIgo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48768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33" name="Rectangle 57"/>
          <p:cNvSpPr/>
          <p:nvPr/>
        </p:nvSpPr>
        <p:spPr>
          <a:xfrm>
            <a:off x="6400800" y="1624013"/>
            <a:ext cx="4145280" cy="4603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>
                <a:latin typeface="黑体" panose="02010600030101010101" pitchFamily="49" charset="-122"/>
                <a:ea typeface="黑体" panose="02010600030101010101" pitchFamily="49" charset="-122"/>
              </a:rPr>
              <a:t>初速度为零的匀加速直线运动 </a:t>
            </a:r>
            <a:endParaRPr lang="zh-CN" altLang="en-US" sz="240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634" name="Rectangle 58"/>
          <p:cNvSpPr/>
          <p:nvPr/>
        </p:nvSpPr>
        <p:spPr>
          <a:xfrm>
            <a:off x="6400800" y="2289493"/>
            <a:ext cx="3383280" cy="97726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初速度为零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加速度为重力加速度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，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4635" name="Rectangle 59"/>
          <p:cNvSpPr/>
          <p:nvPr/>
        </p:nvSpPr>
        <p:spPr>
          <a:xfrm>
            <a:off x="6313488" y="3444875"/>
            <a:ext cx="4297680" cy="4603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>
                <a:latin typeface="黑体" panose="02010600030101010101" pitchFamily="49" charset="-122"/>
                <a:ea typeface="黑体" panose="02010600030101010101" pitchFamily="49" charset="-122"/>
              </a:rPr>
              <a:t>重力加速度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400" i="1"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r>
              <a:rPr lang="zh-CN" altLang="en-US" sz="2400">
                <a:latin typeface="黑体" panose="02010600030101010101" pitchFamily="49" charset="-122"/>
                <a:ea typeface="黑体" panose="02010600030101010101" pitchFamily="49" charset="-122"/>
              </a:rPr>
              <a:t>与物体质量无关 </a:t>
            </a:r>
            <a:endParaRPr lang="zh-CN" altLang="en-US" sz="240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636" name="Rectangle 60"/>
          <p:cNvSpPr/>
          <p:nvPr/>
        </p:nvSpPr>
        <p:spPr>
          <a:xfrm>
            <a:off x="6400800" y="4245293"/>
            <a:ext cx="4145280" cy="97726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加速度等于单位时间内速度的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变化量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4637" name="Line 61"/>
          <p:cNvSpPr/>
          <p:nvPr/>
        </p:nvSpPr>
        <p:spPr>
          <a:xfrm flipV="1">
            <a:off x="6019800" y="1905000"/>
            <a:ext cx="381000" cy="304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4638" name="Line 62"/>
          <p:cNvSpPr/>
          <p:nvPr/>
        </p:nvSpPr>
        <p:spPr>
          <a:xfrm flipV="1">
            <a:off x="6019800" y="2743200"/>
            <a:ext cx="381000" cy="304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4639" name="Line 63"/>
          <p:cNvSpPr/>
          <p:nvPr/>
        </p:nvSpPr>
        <p:spPr>
          <a:xfrm flipV="1">
            <a:off x="5954713" y="3733800"/>
            <a:ext cx="304800" cy="2286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aphicFrame>
        <p:nvGraphicFramePr>
          <p:cNvPr id="24640" name="Object 64"/>
          <p:cNvGraphicFramePr>
            <a:graphicFrameLocks noChangeAspect="1"/>
          </p:cNvGraphicFramePr>
          <p:nvPr/>
        </p:nvGraphicFramePr>
        <p:xfrm>
          <a:off x="6324600" y="5241925"/>
          <a:ext cx="9794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" r:id="rId3" imgW="495300" imgH="393700" progId="Equation.3">
                  <p:embed/>
                </p:oleObj>
              </mc:Choice>
              <mc:Fallback>
                <p:oleObj name="" r:id="rId3" imgW="4953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600" y="5241925"/>
                        <a:ext cx="979488" cy="77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41" name="Object 65"/>
          <p:cNvGraphicFramePr>
            <a:graphicFrameLocks noChangeAspect="1"/>
          </p:cNvGraphicFramePr>
          <p:nvPr/>
        </p:nvGraphicFramePr>
        <p:xfrm>
          <a:off x="7304088" y="5468938"/>
          <a:ext cx="22209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" r:id="rId5" imgW="1053465" imgH="215900" progId="Equation.3">
                  <p:embed/>
                </p:oleObj>
              </mc:Choice>
              <mc:Fallback>
                <p:oleObj name="" r:id="rId5" imgW="10534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4088" y="5468938"/>
                        <a:ext cx="2220912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42" name="Oval 66"/>
          <p:cNvSpPr/>
          <p:nvPr/>
        </p:nvSpPr>
        <p:spPr>
          <a:xfrm>
            <a:off x="4484688" y="4746625"/>
            <a:ext cx="1066800" cy="381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4643" name="Oval 67"/>
          <p:cNvSpPr/>
          <p:nvPr/>
        </p:nvSpPr>
        <p:spPr>
          <a:xfrm>
            <a:off x="2079625" y="5607050"/>
            <a:ext cx="685800" cy="381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8" grpId="0"/>
      <p:bldP spid="24633" grpId="1" animBg="1"/>
      <p:bldP spid="24634" grpId="2" animBg="1"/>
      <p:bldP spid="24635" grpId="3" animBg="1"/>
      <p:bldP spid="24636" grpId="4" animBg="1"/>
      <p:bldP spid="24642" grpId="5" animBg="1"/>
      <p:bldP spid="24643" grpId="6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/>
          <p:nvPr/>
        </p:nvSpPr>
        <p:spPr>
          <a:xfrm>
            <a:off x="513080" y="258445"/>
            <a:ext cx="1116520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、为测出井口到水面的距离，让一个小石块从井口自由落下，经过</a:t>
            </a:r>
            <a:r>
              <a:rPr lang="en-US" altLang="zh-CN" sz="3600" b="1" dirty="0">
                <a:latin typeface="Arial" panose="020B0604020202020204" pitchFamily="34" charset="0"/>
              </a:rPr>
              <a:t>2s</a:t>
            </a:r>
            <a:r>
              <a:rPr lang="zh-CN" altLang="en-US" sz="3600" b="1" dirty="0">
                <a:latin typeface="Arial" panose="020B0604020202020204" pitchFamily="34" charset="0"/>
              </a:rPr>
              <a:t>后听到石块击水的声音，估算井口到水面的距离。考虑声音在空气中传播需要一定的时间，估算结果是偏大还是偏小？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2187575" y="5357813"/>
            <a:ext cx="309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4000">
              <a:latin typeface="Arial" panose="020B0604020202020204" pitchFamily="34" charset="0"/>
            </a:endParaRPr>
          </a:p>
        </p:txBody>
      </p:sp>
      <p:graphicFrame>
        <p:nvGraphicFramePr>
          <p:cNvPr id="1434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412750" y="3314065"/>
          <a:ext cx="5038725" cy="164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" r:id="rId1" imgW="2056765" imgH="635000" progId="Equation.3">
                  <p:embed/>
                </p:oleObj>
              </mc:Choice>
              <mc:Fallback>
                <p:oleObj name="" r:id="rId1" imgW="2056765" imgH="635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2750" y="3314065"/>
                        <a:ext cx="5038725" cy="164338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/>
          <p:nvPr/>
        </p:nvSpPr>
        <p:spPr>
          <a:xfrm>
            <a:off x="7588250" y="5141913"/>
            <a:ext cx="309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4000">
              <a:latin typeface="Arial" panose="020B0604020202020204" pitchFamily="34" charset="0"/>
            </a:endParaRPr>
          </a:p>
        </p:txBody>
      </p:sp>
      <p:graphicFrame>
        <p:nvGraphicFramePr>
          <p:cNvPr id="1434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561455" y="3314065"/>
          <a:ext cx="4857750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" r:id="rId3" imgW="1828165" imgH="482600" progId="Equation.3">
                  <p:embed/>
                </p:oleObj>
              </mc:Choice>
              <mc:Fallback>
                <p:oleObj name="" r:id="rId3" imgW="1828165" imgH="482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1455" y="3314065"/>
                        <a:ext cx="4857750" cy="128143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0481"/>
          <p:cNvSpPr>
            <a:spLocks noGrp="1"/>
          </p:cNvSpPr>
          <p:nvPr/>
        </p:nvSpPr>
        <p:spPr>
          <a:xfrm>
            <a:off x="327025" y="335280"/>
            <a:ext cx="6753860" cy="102425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90000"/>
              </a:lnSpc>
            </a:pPr>
            <a:r>
              <a:rPr lang="zh-CN" altLang="en-US" sz="3300" dirty="0">
                <a:latin typeface="Calibri Light" panose="020F0302020204030204"/>
                <a:ea typeface="黑体" panose="02010600030101010101" pitchFamily="49" charset="-122"/>
              </a:rPr>
              <a:t>学习目标：</a:t>
            </a:r>
            <a:endParaRPr lang="zh-CN" altLang="en-US" sz="3300" dirty="0">
              <a:latin typeface="Calibri Light" panose="020F0302020204030204"/>
              <a:ea typeface="黑体" panose="02010600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2080" y="1645920"/>
            <a:ext cx="9133840" cy="444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1.</a:t>
            </a:r>
            <a:r>
              <a:rPr lang="zh-CN" altLang="en-US" sz="3200" dirty="0"/>
              <a:t>了解什么是自由落体运动，知道物体做自由落体运动的条件</a:t>
            </a:r>
            <a:r>
              <a:rPr lang="en-US" altLang="zh-CN" sz="3200" dirty="0"/>
              <a:t>;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2.</a:t>
            </a:r>
            <a:r>
              <a:rPr lang="zh-CN" altLang="en-US" sz="3200" dirty="0"/>
              <a:t> 探究自由落体运动的性质，建立重力加速度的概念</a:t>
            </a:r>
            <a:r>
              <a:rPr lang="en-US" altLang="zh-CN" sz="3200" dirty="0"/>
              <a:t>;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3.</a:t>
            </a:r>
            <a:r>
              <a:rPr lang="zh-CN" altLang="en-US" sz="3200" dirty="0"/>
              <a:t>掌握自由落体运动的规律，并能解决相关实际问题</a:t>
            </a:r>
            <a:r>
              <a:rPr lang="en-US" altLang="zh-CN" sz="3200" dirty="0"/>
              <a:t>;</a:t>
            </a:r>
            <a:endParaRPr lang="zh-CN" altLang="en-US" sz="32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52888" y="988666"/>
            <a:ext cx="8464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物体 </a:t>
            </a:r>
            <a:r>
              <a:rPr kumimoji="1" lang="zh-CN" altLang="en-US" sz="3600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只</a:t>
            </a:r>
            <a:r>
              <a:rPr kumimoji="1" lang="zh-CN" altLang="en-US" sz="28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在重力作用</a:t>
            </a:r>
            <a:r>
              <a:rPr kumimoji="1"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下 从 </a:t>
            </a:r>
            <a:r>
              <a:rPr kumimoji="1" lang="zh-CN" altLang="en-US" sz="28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静止</a:t>
            </a:r>
            <a:r>
              <a:rPr kumimoji="1"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开始下落的运动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77524" y="1072998"/>
            <a:ext cx="3791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（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一）自由落体运动：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7509" y="2856410"/>
            <a:ext cx="2348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（三）性质：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743510" y="2812467"/>
            <a:ext cx="7722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自由落体运动是初速度为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零</a:t>
            </a:r>
            <a:r>
              <a:rPr kumimoji="1"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的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匀加速</a:t>
            </a:r>
            <a:r>
              <a:rPr kumimoji="1"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直线运动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07509" y="4052374"/>
            <a:ext cx="526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（四）自由落体加速度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268947" y="4076368"/>
            <a:ext cx="2208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重力加速度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8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033713" y="4710113"/>
            <a:ext cx="4006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方向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:   </a:t>
            </a:r>
            <a:r>
              <a:rPr lang="en-US" altLang="zh-CN" sz="2800" b="1" u="sng">
                <a:latin typeface="Times New Roman" panose="02020603050405020304" pitchFamily="18" charset="0"/>
                <a:ea typeface="黑体" panose="02010600030101010101" pitchFamily="49" charset="-122"/>
              </a:rPr>
              <a:t>                       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。</a:t>
            </a:r>
            <a:endParaRPr lang="zh-CN" altLang="en-US" sz="2800" b="1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489451" y="4665663"/>
            <a:ext cx="2955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竖直向下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035300" y="5454651"/>
            <a:ext cx="1017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大小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pitchFamily="49" charset="-122"/>
              </a:rPr>
              <a:t>: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127501" y="543083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=9.8m/s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或</a:t>
            </a:r>
            <a:r>
              <a:rPr lang="en-US" altLang="zh-CN" sz="2800" b="1" i="1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=10m/s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zh-CN" altLang="en-US" sz="2800" b="1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70351" y="601503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u="sng">
                <a:latin typeface="Times New Roman" panose="02020603050405020304" pitchFamily="18" charset="0"/>
                <a:ea typeface="黑体" panose="02010600030101010101" pitchFamily="49" charset="-122"/>
              </a:rPr>
              <a:t>纬度越高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zh-CN" altLang="en-US" sz="2800" b="1" u="sng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870576" y="6038851"/>
            <a:ext cx="1725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i="1" u="sng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en-US" altLang="zh-CN" sz="2800" u="sng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0030101010101" pitchFamily="49" charset="-122"/>
              </a:rPr>
              <a:t>值越大</a:t>
            </a:r>
            <a:endParaRPr lang="zh-CN" altLang="en-US" sz="2800" u="sng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07509" y="1986667"/>
            <a:ext cx="45127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（二）自由落体运动特点：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14" name="AutoShape 18"/>
          <p:cNvSpPr/>
          <p:nvPr/>
        </p:nvSpPr>
        <p:spPr bwMode="auto">
          <a:xfrm>
            <a:off x="5084865" y="1719263"/>
            <a:ext cx="134937" cy="946150"/>
          </a:xfrm>
          <a:prstGeom prst="leftBracket">
            <a:avLst>
              <a:gd name="adj" fmla="val 58432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214029" y="2235201"/>
            <a:ext cx="1935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只受重力</a:t>
            </a:r>
            <a:endParaRPr lang="zh-CN" altLang="en-US" sz="28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399190" y="1673226"/>
            <a:ext cx="869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黑体" panose="02010600030101010101" pitchFamily="49" charset="-122"/>
              </a:rPr>
              <a:t>v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0030101010101" pitchFamily="49" charset="-122"/>
              </a:rPr>
              <a:t>0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=0</a:t>
            </a:r>
            <a:endParaRPr lang="en-US" altLang="zh-CN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-7064"/>
            <a:ext cx="10515600" cy="822325"/>
          </a:xfrm>
        </p:spPr>
        <p:txBody>
          <a:bodyPr/>
          <a:lstStyle/>
          <a:p>
            <a:r>
              <a:rPr lang="zh-CN" altLang="en-US"/>
              <a:t>六、本课小结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1"/>
      <p:bldP spid="29703" grpId="2"/>
      <p:bldP spid="29704" grpId="3"/>
      <p:bldP spid="29705" grpId="4"/>
      <p:bldP spid="29706" grpId="5"/>
      <p:bldP spid="29707" grpId="6"/>
      <p:bldP spid="29708" grpId="7"/>
      <p:bldP spid="29709" grpId="8"/>
      <p:bldP spid="29710" grpId="9"/>
      <p:bldP spid="29711" grpId="10"/>
      <p:bldP spid="29712" grpId="11"/>
      <p:bldP spid="29713" grpId="12"/>
      <p:bldP spid="29714" grpId="13" animBg="1"/>
      <p:bldP spid="29715" grpId="14"/>
      <p:bldP spid="29716" grpId="1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76413" y="1341439"/>
            <a:ext cx="494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0030101010101" pitchFamily="49" charset="-122"/>
              </a:rPr>
              <a:t>（五）</a:t>
            </a:r>
            <a:r>
              <a:rPr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自由落体运动规律</a:t>
            </a:r>
            <a:endParaRPr lang="zh-CN" altLang="en-US" sz="32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六、本课小结</a:t>
            </a:r>
            <a:endParaRPr lang="zh-CN" altLang="en-US"/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3586498" y="2065304"/>
            <a:ext cx="29702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i="1">
                <a:latin typeface="+mj-lt"/>
                <a:ea typeface="黑体" panose="02010600030101010101" pitchFamily="49" charset="-122"/>
              </a:rPr>
              <a:t>v= </a:t>
            </a:r>
            <a:r>
              <a:rPr lang="en-US" altLang="zh-CN" sz="4400" i="1" err="1">
                <a:latin typeface="+mj-lt"/>
                <a:ea typeface="黑体" panose="02010600030101010101" pitchFamily="49" charset="-122"/>
              </a:rPr>
              <a:t>gt</a:t>
            </a:r>
            <a:endParaRPr lang="en-US" altLang="zh-CN" sz="4400" i="1" err="1">
              <a:latin typeface="+mj-lt"/>
              <a:ea typeface="黑体" panose="02010600030101010101" pitchFamily="49" charset="-122"/>
            </a:endParaRPr>
          </a:p>
        </p:txBody>
      </p:sp>
      <p:grpSp>
        <p:nvGrpSpPr>
          <p:cNvPr id="16" name="Group 60"/>
          <p:cNvGrpSpPr/>
          <p:nvPr/>
        </p:nvGrpSpPr>
        <p:grpSpPr>
          <a:xfrm>
            <a:off x="3586499" y="4113179"/>
            <a:ext cx="2651125" cy="919162"/>
            <a:chOff x="3391" y="2785"/>
            <a:chExt cx="1670" cy="579"/>
          </a:xfrm>
        </p:grpSpPr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3391" y="2884"/>
              <a:ext cx="16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i="1">
                  <a:latin typeface="+mj-lt"/>
                  <a:ea typeface="黑体" panose="02010600030101010101" pitchFamily="49" charset="-122"/>
                </a:rPr>
                <a:t>v</a:t>
              </a:r>
              <a:r>
                <a:rPr lang="en-US" altLang="zh-CN" sz="4400" i="1" baseline="-25000">
                  <a:latin typeface="+mj-lt"/>
                  <a:ea typeface="黑体" panose="02010600030101010101" pitchFamily="49" charset="-122"/>
                </a:rPr>
                <a:t>   </a:t>
              </a:r>
              <a:r>
                <a:rPr lang="en-US" altLang="zh-CN" sz="4400" i="1">
                  <a:latin typeface="+mj-lt"/>
                  <a:ea typeface="黑体" panose="02010600030101010101" pitchFamily="49" charset="-122"/>
                </a:rPr>
                <a:t>= </a:t>
              </a:r>
              <a:r>
                <a:rPr lang="en-US" altLang="zh-CN" sz="4400">
                  <a:latin typeface="+mj-lt"/>
                  <a:ea typeface="黑体" panose="02010600030101010101" pitchFamily="49" charset="-122"/>
                </a:rPr>
                <a:t>2</a:t>
              </a:r>
              <a:r>
                <a:rPr lang="en-US" altLang="zh-CN" sz="4400" i="1">
                  <a:latin typeface="+mj-lt"/>
                  <a:ea typeface="黑体" panose="02010600030101010101" pitchFamily="49" charset="-122"/>
                </a:rPr>
                <a:t>gx</a:t>
              </a:r>
              <a:endParaRPr lang="en-US" altLang="zh-CN" sz="4400" i="1">
                <a:latin typeface="+mj-lt"/>
                <a:ea typeface="黑体" panose="02010600030101010101" pitchFamily="49" charset="-122"/>
              </a:endParaRPr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3646" y="2785"/>
              <a:ext cx="22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+mj-lt"/>
                  <a:ea typeface="黑体" panose="02010600030101010101" pitchFamily="49" charset="-122"/>
                </a:rPr>
                <a:t>2</a:t>
              </a:r>
              <a:endParaRPr lang="zh-CN" altLang="en-US" sz="2800" b="1">
                <a:latin typeface="+mj-lt"/>
                <a:ea typeface="黑体" panose="02010600030101010101" pitchFamily="49" charset="-122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3586498" y="3003516"/>
            <a:ext cx="3554412" cy="1136651"/>
            <a:chOff x="3391" y="2090"/>
            <a:chExt cx="2239" cy="716"/>
          </a:xfrm>
        </p:grpSpPr>
        <p:sp>
          <p:nvSpPr>
            <p:cNvPr id="20" name="Text Box 54"/>
            <p:cNvSpPr txBox="1">
              <a:spLocks noChangeArrowheads="1"/>
            </p:cNvSpPr>
            <p:nvPr/>
          </p:nvSpPr>
          <p:spPr bwMode="auto">
            <a:xfrm>
              <a:off x="3391" y="2204"/>
              <a:ext cx="223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i="1">
                  <a:latin typeface="+mj-lt"/>
                  <a:ea typeface="黑体" panose="02010600030101010101" pitchFamily="49" charset="-122"/>
                </a:rPr>
                <a:t>x</a:t>
              </a:r>
              <a:r>
                <a:rPr lang="en-US" altLang="zh-CN" sz="4400">
                  <a:latin typeface="+mj-lt"/>
                  <a:ea typeface="黑体" panose="02010600030101010101" pitchFamily="49" charset="-122"/>
                </a:rPr>
                <a:t>=     </a:t>
              </a:r>
              <a:r>
                <a:rPr lang="en-US" altLang="zh-CN" sz="4400" i="1" err="1">
                  <a:latin typeface="+mj-lt"/>
                  <a:ea typeface="黑体" panose="02010600030101010101" pitchFamily="49" charset="-122"/>
                </a:rPr>
                <a:t>gt</a:t>
              </a:r>
              <a:endParaRPr lang="en-US" altLang="zh-CN" sz="4400" i="1" baseline="40000">
                <a:latin typeface="+mj-lt"/>
                <a:ea typeface="黑体" panose="02010600030101010101" pitchFamily="49" charset="-122"/>
              </a:endParaRPr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4468" y="2103"/>
              <a:ext cx="22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+mj-lt"/>
                  <a:ea typeface="黑体" panose="02010600030101010101" pitchFamily="49" charset="-122"/>
                </a:rPr>
                <a:t>2</a:t>
              </a:r>
              <a:endParaRPr lang="zh-CN" altLang="en-US" sz="2800" b="1">
                <a:latin typeface="+mj-lt"/>
                <a:ea typeface="黑体" panose="02010600030101010101" pitchFamily="49" charset="-122"/>
              </a:endParaRPr>
            </a:p>
          </p:txBody>
        </p:sp>
        <p:sp>
          <p:nvSpPr>
            <p:cNvPr id="22" name="Line 56"/>
            <p:cNvSpPr>
              <a:spLocks noChangeShapeType="1"/>
            </p:cNvSpPr>
            <p:nvPr/>
          </p:nvSpPr>
          <p:spPr bwMode="auto">
            <a:xfrm>
              <a:off x="3931" y="2459"/>
              <a:ext cx="2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3" name="Text Box 57"/>
            <p:cNvSpPr txBox="1">
              <a:spLocks noChangeArrowheads="1"/>
            </p:cNvSpPr>
            <p:nvPr/>
          </p:nvSpPr>
          <p:spPr bwMode="auto">
            <a:xfrm>
              <a:off x="3929" y="2402"/>
              <a:ext cx="2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+mj-lt"/>
                  <a:ea typeface="黑体" panose="02010600030101010101" pitchFamily="49" charset="-122"/>
                </a:rPr>
                <a:t>2</a:t>
              </a:r>
              <a:endParaRPr lang="en-US" altLang="zh-CN" sz="3600" b="1">
                <a:latin typeface="+mj-lt"/>
                <a:ea typeface="黑体" panose="02010600030101010101" pitchFamily="49" charset="-122"/>
              </a:endParaRPr>
            </a:p>
          </p:txBody>
        </p:sp>
        <p:sp>
          <p:nvSpPr>
            <p:cNvPr id="24" name="Text Box 58"/>
            <p:cNvSpPr txBox="1">
              <a:spLocks noChangeArrowheads="1"/>
            </p:cNvSpPr>
            <p:nvPr/>
          </p:nvSpPr>
          <p:spPr bwMode="auto">
            <a:xfrm>
              <a:off x="3929" y="2090"/>
              <a:ext cx="2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+mj-lt"/>
                  <a:ea typeface="黑体" panose="02010600030101010101" pitchFamily="49" charset="-122"/>
                </a:rPr>
                <a:t>1</a:t>
              </a:r>
              <a:endParaRPr lang="en-US" altLang="zh-CN" sz="3600" b="1">
                <a:latin typeface="+mj-lt"/>
                <a:ea typeface="黑体" panose="02010600030101010101" pitchFamily="49" charset="-122"/>
              </a:endParaRPr>
            </a:p>
          </p:txBody>
        </p:sp>
      </p:grp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1202"/>
          <p:cNvSpPr txBox="1"/>
          <p:nvPr/>
        </p:nvSpPr>
        <p:spPr>
          <a:xfrm>
            <a:off x="1878013" y="219075"/>
            <a:ext cx="775017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测一测！！！</a:t>
            </a:r>
            <a:endParaRPr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51204" name="云形标注 51203"/>
          <p:cNvSpPr/>
          <p:nvPr/>
        </p:nvSpPr>
        <p:spPr>
          <a:xfrm>
            <a:off x="6226175" y="193675"/>
            <a:ext cx="2438400" cy="1600200"/>
          </a:xfrm>
          <a:prstGeom prst="cloudCallout">
            <a:avLst>
              <a:gd name="adj1" fmla="val -26694"/>
              <a:gd name="adj2" fmla="val 87005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rgbClr val="FFF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buClrTx/>
            </a:pPr>
            <a:r>
              <a:rPr lang="zh-CN" altLang="en-US" sz="3600" b="1" strike="noStrike" noProof="1">
                <a:solidFill>
                  <a:srgbClr val="D00404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测反应时间</a:t>
            </a:r>
            <a:endParaRPr lang="zh-CN" altLang="en-US" sz="3600" b="1" strike="noStrike" noProof="1">
              <a:solidFill>
                <a:srgbClr val="D00404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21508" name="对象 51204"/>
          <p:cNvGraphicFramePr>
            <a:graphicFrameLocks noChangeAspect="1"/>
          </p:cNvGraphicFramePr>
          <p:nvPr/>
        </p:nvGraphicFramePr>
        <p:xfrm>
          <a:off x="2413000" y="1371600"/>
          <a:ext cx="17684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" r:id="rId1" imgW="558800" imgH="241300" progId="Equation.DSMT4">
                  <p:embed/>
                </p:oleObj>
              </mc:Choice>
              <mc:Fallback>
                <p:oleObj name="" r:id="rId1" imgW="5588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3000" y="1371600"/>
                        <a:ext cx="1768475" cy="763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ap="sq" cmpd="sng">
                        <a:solidFill>
                          <a:srgbClr val="FF00FF"/>
                        </a:solidFill>
                        <a:prstDash val="solid"/>
                        <a:miter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下箭头 51205"/>
          <p:cNvSpPr/>
          <p:nvPr/>
        </p:nvSpPr>
        <p:spPr>
          <a:xfrm>
            <a:off x="3041650" y="2133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12700" cap="sq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1510" name="对象 51206"/>
          <p:cNvGraphicFramePr>
            <a:graphicFrameLocks noChangeAspect="1"/>
          </p:cNvGraphicFramePr>
          <p:nvPr/>
        </p:nvGraphicFramePr>
        <p:xfrm>
          <a:off x="2408238" y="2895600"/>
          <a:ext cx="162877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" r:id="rId3" imgW="546100" imgH="469900" progId="Equation.DSMT4">
                  <p:embed/>
                </p:oleObj>
              </mc:Choice>
              <mc:Fallback>
                <p:oleObj name="" r:id="rId3" imgW="5461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238" y="2895600"/>
                        <a:ext cx="1628775" cy="1403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ap="sq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图片 51207" descr="zylt004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EFE"/>
              </a:clrFrom>
              <a:clrTo>
                <a:srgbClr val="E8E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963" y="1504950"/>
            <a:ext cx="3617912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矩形 51208"/>
          <p:cNvSpPr/>
          <p:nvPr/>
        </p:nvSpPr>
        <p:spPr>
          <a:xfrm>
            <a:off x="2514600" y="5029200"/>
            <a:ext cx="6477000" cy="13093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人从发现情况到做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出反应所需的时间叫反应时间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9" name="Text Box 89"/>
          <p:cNvSpPr txBox="1">
            <a:spLocks noChangeArrowheads="1"/>
          </p:cNvSpPr>
          <p:nvPr/>
        </p:nvSpPr>
        <p:spPr bwMode="auto">
          <a:xfrm>
            <a:off x="7200900" y="838200"/>
            <a:ext cx="838200" cy="4603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29699" name="Rectangle 42"/>
          <p:cNvSpPr/>
          <p:nvPr/>
        </p:nvSpPr>
        <p:spPr>
          <a:xfrm>
            <a:off x="176530" y="809625"/>
            <a:ext cx="8738235" cy="53676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1.(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伽利略对自由落体运动的研究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关于伽利略对自由落体运动的研究，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下列说法中正确的是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　　     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运用“归谬法”否定了亚里士多德的“重 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的物体下落快、轻的物体下落慢”的论断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B.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提出“自由落体”是一种最简单的直线运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动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—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匀速直线运动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C.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通过斜面上物体的匀加速运动外推出：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斜面倾角为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90°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时，物体做自由落体运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动，且加速度的大小跟物体的质量无关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D.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总体的思维过程是：对现象观察研究→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提出假说→逻辑推理→实验检验→对假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  说进行修正和推广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pic>
        <p:nvPicPr>
          <p:cNvPr id="25644" name="Picture 44" descr="20090204_845682aa92221a984601cPafxQxIgou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395224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5" name="Picture 45" descr="20090204_845682aa92221a984601cPafxQxIgou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5104765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Text Box 46"/>
          <p:cNvSpPr txBox="1"/>
          <p:nvPr/>
        </p:nvSpPr>
        <p:spPr>
          <a:xfrm>
            <a:off x="3173413" y="1648460"/>
            <a:ext cx="82677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ACD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47" name="Rectangle 47"/>
          <p:cNvSpPr/>
          <p:nvPr/>
        </p:nvSpPr>
        <p:spPr>
          <a:xfrm>
            <a:off x="7555230" y="3354070"/>
            <a:ext cx="2316480" cy="4603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>
                <a:latin typeface="黑体" panose="02010600030101010101" pitchFamily="49" charset="-122"/>
                <a:ea typeface="黑体" panose="02010600030101010101" pitchFamily="49" charset="-122"/>
              </a:rPr>
              <a:t>匀变速直线运动 </a:t>
            </a:r>
            <a:endParaRPr lang="zh-CN" altLang="en-US" sz="240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5648" name="Rectangle 48"/>
          <p:cNvSpPr/>
          <p:nvPr/>
        </p:nvSpPr>
        <p:spPr>
          <a:xfrm>
            <a:off x="1261110" y="2944495"/>
            <a:ext cx="1602740" cy="33655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5649" name="Line 49"/>
          <p:cNvSpPr/>
          <p:nvPr/>
        </p:nvSpPr>
        <p:spPr>
          <a:xfrm>
            <a:off x="2791460" y="3281045"/>
            <a:ext cx="4643755" cy="15113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5650" name="Text Box 50"/>
          <p:cNvSpPr txBox="1"/>
          <p:nvPr/>
        </p:nvSpPr>
        <p:spPr>
          <a:xfrm>
            <a:off x="6286500" y="1648460"/>
            <a:ext cx="3756660" cy="97726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根据伽利略对自由落体运动的研究过程来判断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pic>
        <p:nvPicPr>
          <p:cNvPr id="25626" name="Picture 26" descr="20090204_845682aa92221a984601cPafxQxIgou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203" y="216789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8" name="Picture 28" descr="20090204_1e54d7448d02811bc9149qm7EO6243y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" y="3047365"/>
            <a:ext cx="306388" cy="306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5647" grpId="1" animBg="1"/>
      <p:bldP spid="25648" grpId="2" animBg="1"/>
      <p:bldP spid="25650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6"/>
          <p:cNvSpPr/>
          <p:nvPr/>
        </p:nvSpPr>
        <p:spPr>
          <a:xfrm>
            <a:off x="1676400" y="926465"/>
            <a:ext cx="9199880" cy="23063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例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某同学用如图甲所示装置测量自由落体加速度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，得到如图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乙所示的一段纸带，他每两个点取一个计数点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已知交流电频率为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50 Hz)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，测得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0030101010101" pitchFamily="49" charset="-122"/>
              </a:rPr>
              <a:t>AB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= 7.65 cm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0030101010101" pitchFamily="49" charset="-122"/>
              </a:rPr>
              <a:t>BC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= 9.17 cm.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则打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点时重物的瞬时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速度为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______ m/s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，测得的自由落体加速度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0030101010101" pitchFamily="49" charset="-122"/>
              </a:rPr>
              <a:t>g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= _____ m/s</a:t>
            </a:r>
            <a:r>
              <a:rPr lang="en-US" altLang="zh-CN" sz="2400" baseline="30000" dirty="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，它比</a:t>
            </a:r>
            <a:endParaRPr lang="zh-CN" altLang="en-US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真实值偏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______(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选填“大” 或“小”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结果均保留两位有效数字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pic>
        <p:nvPicPr>
          <p:cNvPr id="25604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4175" y="3559175"/>
            <a:ext cx="2054225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581400"/>
            <a:ext cx="2667000" cy="71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1905000" y="3495675"/>
            <a:ext cx="838200" cy="4603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2090" name="Text Box 42"/>
          <p:cNvSpPr txBox="1"/>
          <p:nvPr/>
        </p:nvSpPr>
        <p:spPr>
          <a:xfrm>
            <a:off x="2895600" y="2286000"/>
            <a:ext cx="563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2.1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1" name="Text Box 43"/>
          <p:cNvSpPr txBox="1"/>
          <p:nvPr/>
        </p:nvSpPr>
        <p:spPr>
          <a:xfrm>
            <a:off x="8121650" y="2286000"/>
            <a:ext cx="563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9.5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2" name="Text Box 44"/>
          <p:cNvSpPr txBox="1"/>
          <p:nvPr/>
        </p:nvSpPr>
        <p:spPr>
          <a:xfrm>
            <a:off x="3265488" y="2720975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小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093" name="Rectangle 45"/>
          <p:cNvSpPr/>
          <p:nvPr/>
        </p:nvSpPr>
        <p:spPr>
          <a:xfrm>
            <a:off x="4495800" y="1447800"/>
            <a:ext cx="3352800" cy="457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094" name="Line 46"/>
          <p:cNvSpPr/>
          <p:nvPr/>
        </p:nvSpPr>
        <p:spPr>
          <a:xfrm flipV="1">
            <a:off x="5943600" y="892175"/>
            <a:ext cx="762000" cy="5334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2095" name="Text Box 47"/>
          <p:cNvSpPr txBox="1"/>
          <p:nvPr/>
        </p:nvSpPr>
        <p:spPr>
          <a:xfrm>
            <a:off x="6716713" y="620713"/>
            <a:ext cx="1176655" cy="4603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T</a:t>
            </a:r>
            <a:r>
              <a:rPr lang="en-US" altLang="zh-CN" sz="2400">
                <a:latin typeface="Times New Roman" panose="02020603050405020304" pitchFamily="18" charset="0"/>
              </a:rPr>
              <a:t>=0.04s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4213225" y="4284663"/>
          <a:ext cx="2873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3" imgW="1228090" imgH="385445" progId="Word.Document.8">
                  <p:embed/>
                </p:oleObj>
              </mc:Choice>
              <mc:Fallback>
                <p:oleObj name="" r:id="rId3" imgW="1228090" imgH="3854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3225" y="4284663"/>
                        <a:ext cx="2873375" cy="890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7" name="Object 49"/>
          <p:cNvGraphicFramePr>
            <a:graphicFrameLocks noChangeAspect="1"/>
          </p:cNvGraphicFramePr>
          <p:nvPr/>
        </p:nvGraphicFramePr>
        <p:xfrm>
          <a:off x="4037013" y="5473700"/>
          <a:ext cx="48021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5" imgW="2098040" imgH="259715" progId="Word.Document.8">
                  <p:embed/>
                </p:oleObj>
              </mc:Choice>
              <mc:Fallback>
                <p:oleObj name="" r:id="rId5" imgW="2098040" imgH="2597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7013" y="5473700"/>
                        <a:ext cx="4802187" cy="579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8" name="Text Box 50"/>
          <p:cNvSpPr txBox="1"/>
          <p:nvPr/>
        </p:nvSpPr>
        <p:spPr>
          <a:xfrm>
            <a:off x="2160588" y="4321175"/>
            <a:ext cx="1706880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B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是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A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和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C </a:t>
            </a:r>
            <a:endParaRPr lang="en-US" altLang="zh-CN" sz="2400" i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的时间中点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099" name="Text Box 51"/>
          <p:cNvSpPr txBox="1"/>
          <p:nvPr/>
        </p:nvSpPr>
        <p:spPr>
          <a:xfrm>
            <a:off x="2263775" y="5257800"/>
            <a:ext cx="1402080" cy="82994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逐差法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求加速度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100" name="Rectangle 52"/>
          <p:cNvSpPr/>
          <p:nvPr/>
        </p:nvSpPr>
        <p:spPr>
          <a:xfrm>
            <a:off x="8305800" y="2797175"/>
            <a:ext cx="1752600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" grpId="0"/>
      <p:bldP spid="2091" grpId="1"/>
      <p:bldP spid="2092" grpId="2"/>
      <p:bldP spid="2093" grpId="3" animBg="1"/>
      <p:bldP spid="2095" grpId="4" animBg="1"/>
      <p:bldP spid="2098" grpId="5" animBg="1"/>
      <p:bldP spid="2099" grpId="6" animBg="1"/>
      <p:bldP spid="2100" grpId="7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/>
          <p:nvPr/>
        </p:nvSpPr>
        <p:spPr>
          <a:xfrm>
            <a:off x="1524000" y="-1587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6628" name="Rectangle 40"/>
          <p:cNvSpPr/>
          <p:nvPr/>
        </p:nvSpPr>
        <p:spPr>
          <a:xfrm>
            <a:off x="2057400" y="965200"/>
            <a:ext cx="8293735" cy="1863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：从离地面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500 m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的空中自由落下一个小球，取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 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= 10 m/s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求小球：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落到地面所用的时间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自开始下落计时，在第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1 s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内的位移、最后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1 s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内的位移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aphicFrame>
        <p:nvGraphicFramePr>
          <p:cNvPr id="21545" name="Object 41"/>
          <p:cNvGraphicFramePr>
            <a:graphicFrameLocks noChangeAspect="1"/>
          </p:cNvGraphicFramePr>
          <p:nvPr/>
        </p:nvGraphicFramePr>
        <p:xfrm>
          <a:off x="1752600" y="4187825"/>
          <a:ext cx="41910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" r:id="rId1" imgW="2343150" imgH="861060" progId="Word.Document.8">
                  <p:embed/>
                </p:oleObj>
              </mc:Choice>
              <mc:Fallback>
                <p:oleObj name="" r:id="rId1" imgW="2343150" imgH="8610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4187825"/>
                        <a:ext cx="4191000" cy="152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1905000" y="3495675"/>
            <a:ext cx="838200" cy="4603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21547" name="Line 43"/>
          <p:cNvSpPr/>
          <p:nvPr/>
        </p:nvSpPr>
        <p:spPr>
          <a:xfrm>
            <a:off x="3222625" y="1447800"/>
            <a:ext cx="2416175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1548" name="Rectangle 44"/>
          <p:cNvSpPr/>
          <p:nvPr/>
        </p:nvSpPr>
        <p:spPr>
          <a:xfrm>
            <a:off x="5257800" y="2362200"/>
            <a:ext cx="990600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1551" name="Object 47"/>
          <p:cNvGraphicFramePr>
            <a:graphicFrameLocks noChangeAspect="1"/>
          </p:cNvGraphicFramePr>
          <p:nvPr/>
        </p:nvGraphicFramePr>
        <p:xfrm>
          <a:off x="6205855" y="3200400"/>
          <a:ext cx="3764280" cy="110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" r:id="rId3" imgW="1889760" imgH="554990" progId="Word.Document.8">
                  <p:embed/>
                </p:oleObj>
              </mc:Choice>
              <mc:Fallback>
                <p:oleObj name="" r:id="rId3" imgW="1889760" imgH="5549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5855" y="3200400"/>
                        <a:ext cx="3764280" cy="1109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3" name="Rectangle 49"/>
          <p:cNvSpPr/>
          <p:nvPr/>
        </p:nvSpPr>
        <p:spPr>
          <a:xfrm>
            <a:off x="7391400" y="2362200"/>
            <a:ext cx="1295400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1554" name="AutoShape 50"/>
          <p:cNvSpPr/>
          <p:nvPr/>
        </p:nvSpPr>
        <p:spPr>
          <a:xfrm>
            <a:off x="8534400" y="2895600"/>
            <a:ext cx="1295400" cy="457200"/>
          </a:xfrm>
          <a:prstGeom prst="wedgeRoundRectCallout">
            <a:avLst>
              <a:gd name="adj1" fmla="val -35296"/>
              <a:gd name="adj2" fmla="val -76042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第</a:t>
            </a:r>
            <a:r>
              <a:rPr lang="en-US" altLang="zh-CN" sz="2400">
                <a:latin typeface="Times New Roman" panose="02020603050405020304" pitchFamily="18" charset="0"/>
              </a:rPr>
              <a:t>10 s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graphicFrame>
        <p:nvGraphicFramePr>
          <p:cNvPr id="21555" name="Object 51"/>
          <p:cNvGraphicFramePr>
            <a:graphicFrameLocks noChangeAspect="1"/>
          </p:cNvGraphicFramePr>
          <p:nvPr/>
        </p:nvGraphicFramePr>
        <p:xfrm>
          <a:off x="6172200" y="4191000"/>
          <a:ext cx="3581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" r:id="rId5" imgW="2071370" imgH="553085" progId="Word.Document.8">
                  <p:embed/>
                </p:oleObj>
              </mc:Choice>
              <mc:Fallback>
                <p:oleObj name="" r:id="rId5" imgW="2071370" imgH="5530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0" y="4191000"/>
                        <a:ext cx="3581400" cy="963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56" name="Object 52"/>
          <p:cNvGraphicFramePr>
            <a:graphicFrameLocks noChangeAspect="1"/>
          </p:cNvGraphicFramePr>
          <p:nvPr/>
        </p:nvGraphicFramePr>
        <p:xfrm>
          <a:off x="6172200" y="5286375"/>
          <a:ext cx="3886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" r:id="rId7" imgW="2082165" imgH="440690" progId="Word.Document.8">
                  <p:embed/>
                </p:oleObj>
              </mc:Choice>
              <mc:Fallback>
                <p:oleObj name="" r:id="rId7" imgW="2082165" imgH="440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2200" y="5286375"/>
                        <a:ext cx="3886200" cy="809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8" grpId="0" animBg="1"/>
      <p:bldP spid="21553" grpId="1" animBg="1"/>
      <p:bldP spid="2155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1"/>
          <p:cNvGrpSpPr/>
          <p:nvPr/>
        </p:nvGrpSpPr>
        <p:grpSpPr>
          <a:xfrm>
            <a:off x="1676400" y="685800"/>
            <a:ext cx="4495800" cy="5257800"/>
            <a:chOff x="40" y="391"/>
            <a:chExt cx="2608" cy="3810"/>
          </a:xfrm>
        </p:grpSpPr>
        <p:sp>
          <p:nvSpPr>
            <p:cNvPr id="27691" name="AutoShape 72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27692" name="AutoShape 73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7651" name="Rectangle 15"/>
          <p:cNvSpPr/>
          <p:nvPr/>
        </p:nvSpPr>
        <p:spPr>
          <a:xfrm>
            <a:off x="1524000" y="29210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7652" name="Rectangle 10"/>
          <p:cNvSpPr/>
          <p:nvPr/>
        </p:nvSpPr>
        <p:spPr>
          <a:xfrm>
            <a:off x="1752600" y="582930"/>
            <a:ext cx="4277995" cy="49650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一观察者发现，每隔一定时间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就有一个水滴自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8 m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高处的屋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檐落下，而且当看到第五滴水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刚要离开屋檐时，第一滴水正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好落到地面，那么这时第二滴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水离地面的高度是 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取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10 m/s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			（        ）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2 m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　　  　  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2.5 m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　　   　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2.9 m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　　    　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3.5 m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33132" name="Text Box 12"/>
          <p:cNvSpPr txBox="1"/>
          <p:nvPr/>
        </p:nvSpPr>
        <p:spPr>
          <a:xfrm>
            <a:off x="5027613" y="3289300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33" name="Picture 13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4876800"/>
            <a:ext cx="306388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34" name="Picture 14" descr="20090204_845682aa92221a984601cPafxQxIgo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183188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35" name="Picture 15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4419600"/>
            <a:ext cx="306388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36" name="Picture 16" descr="20090204_1e54d7448d02811bc9149qm7EO6243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3962400"/>
            <a:ext cx="306388" cy="306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37" name="Oval 17"/>
          <p:cNvSpPr/>
          <p:nvPr/>
        </p:nvSpPr>
        <p:spPr>
          <a:xfrm>
            <a:off x="6654800" y="1378492"/>
            <a:ext cx="354516" cy="443416"/>
          </a:xfrm>
          <a:prstGeom prst="ellipse">
            <a:avLst/>
          </a:prstGeom>
          <a:noFill/>
          <a:ln w="254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38" name="Oval 18"/>
          <p:cNvSpPr/>
          <p:nvPr/>
        </p:nvSpPr>
        <p:spPr>
          <a:xfrm>
            <a:off x="6654800" y="1962692"/>
            <a:ext cx="354516" cy="443416"/>
          </a:xfrm>
          <a:prstGeom prst="ellipse">
            <a:avLst/>
          </a:prstGeom>
          <a:noFill/>
          <a:ln w="254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39" name="Oval 19"/>
          <p:cNvSpPr/>
          <p:nvPr/>
        </p:nvSpPr>
        <p:spPr>
          <a:xfrm>
            <a:off x="6654800" y="2953292"/>
            <a:ext cx="354516" cy="443416"/>
          </a:xfrm>
          <a:prstGeom prst="ellipse">
            <a:avLst/>
          </a:prstGeom>
          <a:noFill/>
          <a:ln w="254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40" name="Oval 20"/>
          <p:cNvSpPr/>
          <p:nvPr/>
        </p:nvSpPr>
        <p:spPr>
          <a:xfrm>
            <a:off x="6654800" y="4172492"/>
            <a:ext cx="354516" cy="443416"/>
          </a:xfrm>
          <a:prstGeom prst="ellipse">
            <a:avLst/>
          </a:prstGeom>
          <a:noFill/>
          <a:ln w="254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41" name="Oval 21"/>
          <p:cNvSpPr/>
          <p:nvPr/>
        </p:nvSpPr>
        <p:spPr>
          <a:xfrm>
            <a:off x="6654800" y="5467892"/>
            <a:ext cx="354516" cy="443416"/>
          </a:xfrm>
          <a:prstGeom prst="ellipse">
            <a:avLst/>
          </a:prstGeom>
          <a:noFill/>
          <a:ln w="254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42" name="Line 22"/>
          <p:cNvSpPr/>
          <p:nvPr/>
        </p:nvSpPr>
        <p:spPr>
          <a:xfrm>
            <a:off x="6400800" y="5765800"/>
            <a:ext cx="17526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33143" name="Line 23"/>
          <p:cNvSpPr/>
          <p:nvPr/>
        </p:nvSpPr>
        <p:spPr>
          <a:xfrm>
            <a:off x="6400800" y="1498600"/>
            <a:ext cx="17526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aphicFrame>
        <p:nvGraphicFramePr>
          <p:cNvPr id="133144" name="Object 24"/>
          <p:cNvGraphicFramePr>
            <a:graphicFrameLocks noChangeAspect="1"/>
          </p:cNvGraphicFramePr>
          <p:nvPr/>
        </p:nvGraphicFramePr>
        <p:xfrm>
          <a:off x="6734810" y="4241800"/>
          <a:ext cx="2365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" r:id="rId3" imgW="127000" imgH="165100" progId="Equation.3">
                  <p:embed/>
                </p:oleObj>
              </mc:Choice>
              <mc:Fallback>
                <p:oleObj name="" r:id="rId3" imgW="1270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4810" y="4241800"/>
                        <a:ext cx="236538" cy="30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5" name="Object 25"/>
          <p:cNvGraphicFramePr>
            <a:graphicFrameLocks noChangeAspect="1"/>
          </p:cNvGraphicFramePr>
          <p:nvPr/>
        </p:nvGraphicFramePr>
        <p:xfrm>
          <a:off x="6755765" y="5524500"/>
          <a:ext cx="17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" name="" r:id="rId5" imgW="88900" imgH="164465" progId="Equation.3">
                  <p:embed/>
                </p:oleObj>
              </mc:Choice>
              <mc:Fallback>
                <p:oleObj name="" r:id="rId5" imgW="88900" imgH="1644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5765" y="5524500"/>
                        <a:ext cx="1778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6" name="Object 26"/>
          <p:cNvGraphicFramePr>
            <a:graphicFrameLocks noChangeAspect="1"/>
          </p:cNvGraphicFramePr>
          <p:nvPr/>
        </p:nvGraphicFramePr>
        <p:xfrm>
          <a:off x="6717665" y="2019300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" name="" r:id="rId7" imgW="127000" imgH="165100" progId="Equation.3">
                  <p:embed/>
                </p:oleObj>
              </mc:Choice>
              <mc:Fallback>
                <p:oleObj name="" r:id="rId7" imgW="1270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7665" y="2019300"/>
                        <a:ext cx="2540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7" name="Object 27"/>
          <p:cNvGraphicFramePr>
            <a:graphicFrameLocks noChangeAspect="1"/>
          </p:cNvGraphicFramePr>
          <p:nvPr/>
        </p:nvGraphicFramePr>
        <p:xfrm>
          <a:off x="6717665" y="2953385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" name="" r:id="rId9" imgW="114300" imgH="177800" progId="Equation.3">
                  <p:embed/>
                </p:oleObj>
              </mc:Choice>
              <mc:Fallback>
                <p:oleObj name="" r:id="rId9" imgW="1143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7665" y="2953385"/>
                        <a:ext cx="228600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8" name="Object 28"/>
          <p:cNvGraphicFramePr>
            <a:graphicFrameLocks noChangeAspect="1"/>
          </p:cNvGraphicFramePr>
          <p:nvPr/>
        </p:nvGraphicFramePr>
        <p:xfrm>
          <a:off x="6717665" y="1422400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" r:id="rId11" imgW="114300" imgH="177800" progId="Equation.3">
                  <p:embed/>
                </p:oleObj>
              </mc:Choice>
              <mc:Fallback>
                <p:oleObj name="" r:id="rId11" imgW="1143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17665" y="1422400"/>
                        <a:ext cx="228600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9" name="Line 29"/>
          <p:cNvSpPr/>
          <p:nvPr/>
        </p:nvSpPr>
        <p:spPr>
          <a:xfrm flipH="1">
            <a:off x="6477000" y="4241800"/>
            <a:ext cx="0" cy="1447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133150" name="Line 30"/>
          <p:cNvSpPr/>
          <p:nvPr/>
        </p:nvSpPr>
        <p:spPr>
          <a:xfrm flipH="1" flipV="1">
            <a:off x="6477000" y="1498600"/>
            <a:ext cx="0" cy="1828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133151" name="Text Box 31"/>
          <p:cNvSpPr txBox="1"/>
          <p:nvPr/>
        </p:nvSpPr>
        <p:spPr>
          <a:xfrm>
            <a:off x="6103938" y="3462338"/>
            <a:ext cx="89662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h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=8m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33152" name="AutoShape 32"/>
          <p:cNvSpPr/>
          <p:nvPr/>
        </p:nvSpPr>
        <p:spPr>
          <a:xfrm>
            <a:off x="7264400" y="1589132"/>
            <a:ext cx="76200" cy="428536"/>
          </a:xfrm>
          <a:prstGeom prst="rightBrace">
            <a:avLst>
              <a:gd name="adj1" fmla="val 66666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53" name="AutoShape 33"/>
          <p:cNvSpPr/>
          <p:nvPr/>
        </p:nvSpPr>
        <p:spPr>
          <a:xfrm>
            <a:off x="7264400" y="4887093"/>
            <a:ext cx="76200" cy="462014"/>
          </a:xfrm>
          <a:prstGeom prst="rightBrace">
            <a:avLst>
              <a:gd name="adj1" fmla="val 141666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54" name="AutoShape 34"/>
          <p:cNvSpPr/>
          <p:nvPr/>
        </p:nvSpPr>
        <p:spPr>
          <a:xfrm>
            <a:off x="7264400" y="3615097"/>
            <a:ext cx="76200" cy="454576"/>
          </a:xfrm>
          <a:prstGeom prst="rightBrace">
            <a:avLst>
              <a:gd name="adj1" fmla="val 12500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33155" name="AutoShape 35"/>
          <p:cNvSpPr/>
          <p:nvPr/>
        </p:nvSpPr>
        <p:spPr>
          <a:xfrm>
            <a:off x="7264400" y="2456132"/>
            <a:ext cx="76200" cy="447136"/>
          </a:xfrm>
          <a:prstGeom prst="rightBrace">
            <a:avLst>
              <a:gd name="adj1" fmla="val 108333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33156" name="Object 36"/>
          <p:cNvGraphicFramePr>
            <a:graphicFrameLocks noChangeAspect="1"/>
          </p:cNvGraphicFramePr>
          <p:nvPr/>
        </p:nvGraphicFramePr>
        <p:xfrm>
          <a:off x="7416800" y="3546475"/>
          <a:ext cx="4349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" r:id="rId13" imgW="165100" imgH="228600" progId="Equation.3">
                  <p:embed/>
                </p:oleObj>
              </mc:Choice>
              <mc:Fallback>
                <p:oleObj name="" r:id="rId13" imgW="1651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16800" y="3546475"/>
                        <a:ext cx="434975" cy="601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7" name="Object 37"/>
          <p:cNvGraphicFramePr>
            <a:graphicFrameLocks noChangeAspect="1"/>
          </p:cNvGraphicFramePr>
          <p:nvPr/>
        </p:nvGraphicFramePr>
        <p:xfrm>
          <a:off x="7416800" y="1522413"/>
          <a:ext cx="4000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" r:id="rId15" imgW="152400" imgH="215900" progId="Equation.3">
                  <p:embed/>
                </p:oleObj>
              </mc:Choice>
              <mc:Fallback>
                <p:oleObj name="" r:id="rId15" imgW="1524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16800" y="1522413"/>
                        <a:ext cx="400050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8" name="Object 38"/>
          <p:cNvGraphicFramePr>
            <a:graphicFrameLocks noChangeAspect="1"/>
          </p:cNvGraphicFramePr>
          <p:nvPr/>
        </p:nvGraphicFramePr>
        <p:xfrm>
          <a:off x="7416800" y="2411413"/>
          <a:ext cx="4667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" name="" r:id="rId17" imgW="177800" imgH="215900" progId="Equation.3">
                  <p:embed/>
                </p:oleObj>
              </mc:Choice>
              <mc:Fallback>
                <p:oleObj name="" r:id="rId17" imgW="1778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16800" y="2411413"/>
                        <a:ext cx="466725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9" name="Object 39"/>
          <p:cNvGraphicFramePr>
            <a:graphicFrameLocks noChangeAspect="1"/>
          </p:cNvGraphicFramePr>
          <p:nvPr/>
        </p:nvGraphicFramePr>
        <p:xfrm>
          <a:off x="7416800" y="4800600"/>
          <a:ext cx="4667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" name="" r:id="rId19" imgW="177800" imgH="215900" progId="Equation.3">
                  <p:embed/>
                </p:oleObj>
              </mc:Choice>
              <mc:Fallback>
                <p:oleObj name="" r:id="rId19" imgW="1778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16800" y="4800600"/>
                        <a:ext cx="466725" cy="56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0" name="Object 40"/>
          <p:cNvGraphicFramePr>
            <a:graphicFrameLocks noChangeAspect="1"/>
          </p:cNvGraphicFramePr>
          <p:nvPr/>
        </p:nvGraphicFramePr>
        <p:xfrm>
          <a:off x="8077200" y="1770063"/>
          <a:ext cx="1905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" name="" r:id="rId21" imgW="889000" imgH="228600" progId="Equation.3">
                  <p:embed/>
                </p:oleObj>
              </mc:Choice>
              <mc:Fallback>
                <p:oleObj name="" r:id="rId21" imgW="8890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77200" y="1770063"/>
                        <a:ext cx="1905000" cy="490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1" name="Object 41"/>
          <p:cNvGraphicFramePr>
            <a:graphicFrameLocks noChangeAspect="1"/>
          </p:cNvGraphicFramePr>
          <p:nvPr/>
        </p:nvGraphicFramePr>
        <p:xfrm>
          <a:off x="8534400" y="2308225"/>
          <a:ext cx="1411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" r:id="rId23" imgW="723265" imgH="177800" progId="Equation.3">
                  <p:embed/>
                </p:oleObj>
              </mc:Choice>
              <mc:Fallback>
                <p:oleObj name="" r:id="rId23" imgW="723265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34400" y="2308225"/>
                        <a:ext cx="1411288" cy="34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2" name="Object 42"/>
          <p:cNvGraphicFramePr>
            <a:graphicFrameLocks noChangeAspect="1"/>
          </p:cNvGraphicFramePr>
          <p:nvPr/>
        </p:nvGraphicFramePr>
        <p:xfrm>
          <a:off x="8077200" y="2808288"/>
          <a:ext cx="19939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" r:id="rId25" imgW="1028700" imgH="228600" progId="Equation.3">
                  <p:embed/>
                </p:oleObj>
              </mc:Choice>
              <mc:Fallback>
                <p:oleObj name="" r:id="rId25" imgW="10287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77200" y="2808288"/>
                        <a:ext cx="1993900" cy="44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3" name="Object 43"/>
          <p:cNvGraphicFramePr>
            <a:graphicFrameLocks noChangeAspect="1"/>
          </p:cNvGraphicFramePr>
          <p:nvPr/>
        </p:nvGraphicFramePr>
        <p:xfrm>
          <a:off x="8610600" y="3338513"/>
          <a:ext cx="8286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" name="" r:id="rId27" imgW="393065" imgH="177800" progId="Equation.DSMT4">
                  <p:embed/>
                </p:oleObj>
              </mc:Choice>
              <mc:Fallback>
                <p:oleObj name="" r:id="rId27" imgW="3930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610600" y="3338513"/>
                        <a:ext cx="828675" cy="373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5" name="AutoShape 45"/>
          <p:cNvSpPr/>
          <p:nvPr/>
        </p:nvSpPr>
        <p:spPr>
          <a:xfrm>
            <a:off x="8991600" y="3937636"/>
            <a:ext cx="424179" cy="455929"/>
          </a:xfrm>
          <a:prstGeom prst="downArrow">
            <a:avLst>
              <a:gd name="adj1" fmla="val 50000"/>
              <a:gd name="adj2" fmla="val 50000"/>
            </a:avLst>
          </a:prstGeom>
          <a:noFill/>
          <a:ln w="222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33166" name="Object 46"/>
          <p:cNvGraphicFramePr>
            <a:graphicFrameLocks noChangeAspect="1"/>
          </p:cNvGraphicFramePr>
          <p:nvPr/>
        </p:nvGraphicFramePr>
        <p:xfrm>
          <a:off x="8153400" y="4414838"/>
          <a:ext cx="1981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" name="" r:id="rId29" imgW="1091565" imgH="393700" progId="Equation.DSMT4">
                  <p:embed/>
                </p:oleObj>
              </mc:Choice>
              <mc:Fallback>
                <p:oleObj name="" r:id="rId29" imgW="1091565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153400" y="4414838"/>
                        <a:ext cx="1981200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6477000" y="863600"/>
            <a:ext cx="838200" cy="39878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2000" kern="1200" cap="none" spc="0" normalizeH="0" baseline="0" noProof="0">
                <a:solidFill>
                  <a:srgbClr val="CC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000" kern="1200" cap="none" spc="0" normalizeH="0" baseline="0" noProof="0">
              <a:solidFill>
                <a:srgbClr val="CC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33168" name="Rectangle 48"/>
          <p:cNvSpPr/>
          <p:nvPr/>
        </p:nvSpPr>
        <p:spPr>
          <a:xfrm>
            <a:off x="1752600" y="2897188"/>
            <a:ext cx="2590800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33169" name="AutoShape 49"/>
          <p:cNvSpPr/>
          <p:nvPr/>
        </p:nvSpPr>
        <p:spPr>
          <a:xfrm>
            <a:off x="3962400" y="3430588"/>
            <a:ext cx="533400" cy="533400"/>
          </a:xfrm>
          <a:prstGeom prst="wedgeRoundRectCallout">
            <a:avLst>
              <a:gd name="adj1" fmla="val -47620"/>
              <a:gd name="adj2" fmla="val -71727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altLang="zh-CN" sz="2400" i="1">
                <a:latin typeface="Times New Roman" panose="02020603050405020304" pitchFamily="18" charset="0"/>
              </a:rPr>
              <a:t>x</a:t>
            </a:r>
            <a:r>
              <a:rPr lang="en-US" altLang="zh-CN" sz="2400" baseline="-25000">
                <a:latin typeface="Times New Roman" panose="02020603050405020304" pitchFamily="18" charset="0"/>
              </a:rPr>
              <a:t>4</a:t>
            </a:r>
            <a:endParaRPr lang="en-US" altLang="zh-CN" sz="2400" baseline="-25000">
              <a:latin typeface="Times New Roman" panose="02020603050405020304" pitchFamily="18" charset="0"/>
            </a:endParaRPr>
          </a:p>
        </p:txBody>
      </p:sp>
      <p:sp>
        <p:nvSpPr>
          <p:cNvPr id="2" name="Rectangle 48"/>
          <p:cNvSpPr/>
          <p:nvPr/>
        </p:nvSpPr>
        <p:spPr>
          <a:xfrm>
            <a:off x="4875213" y="2505075"/>
            <a:ext cx="1066800" cy="38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2" grpId="0"/>
      <p:bldP spid="133137" grpId="1" animBg="1"/>
      <p:bldP spid="133138" grpId="2" animBg="1"/>
      <p:bldP spid="133139" grpId="3" animBg="1"/>
      <p:bldP spid="133140" grpId="4" animBg="1"/>
      <p:bldP spid="133141" grpId="5" animBg="1"/>
      <p:bldP spid="133151" grpId="6"/>
      <p:bldP spid="133152" grpId="7" animBg="1"/>
      <p:bldP spid="133153" grpId="8" animBg="1"/>
      <p:bldP spid="133154" grpId="9" animBg="1"/>
      <p:bldP spid="133155" grpId="10" animBg="1"/>
      <p:bldP spid="133165" grpId="11" animBg="1"/>
      <p:bldP spid="133168" grpId="12" animBg="1"/>
      <p:bldP spid="133169" grpId="13" animBg="1"/>
      <p:bldP spid="2" grpId="14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50"/>
          <p:cNvGraphicFramePr>
            <a:graphicFrameLocks noChangeAspect="1"/>
          </p:cNvGraphicFramePr>
          <p:nvPr/>
        </p:nvGraphicFramePr>
        <p:xfrm>
          <a:off x="1917700" y="2570163"/>
          <a:ext cx="11604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" r:id="rId1" imgW="605155" imgH="1286510" progId="Word.Document.8">
                  <p:embed/>
                </p:oleObj>
              </mc:Choice>
              <mc:Fallback>
                <p:oleObj name="" r:id="rId1" imgW="605155" imgH="12865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17700" y="2570163"/>
                        <a:ext cx="1160463" cy="247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51"/>
          <p:cNvSpPr/>
          <p:nvPr/>
        </p:nvSpPr>
        <p:spPr>
          <a:xfrm>
            <a:off x="1730375" y="715963"/>
            <a:ext cx="4703445" cy="1863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自由落体运动的规律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一物体从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H 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高处自由下落，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经时间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t 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落地，则当它下落</a:t>
            </a:r>
            <a:r>
              <a:rPr lang="en-US" altLang="zh-CN" sz="2400" i="1">
                <a:latin typeface="Times New Roman" panose="02020603050405020304" pitchFamily="18" charset="0"/>
                <a:ea typeface="黑体" panose="02010600030101010101" pitchFamily="49" charset="-122"/>
              </a:rPr>
              <a:t>t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/2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时，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离地的高度为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　　  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3604" name="Text Box 52"/>
          <p:cNvSpPr txBox="1"/>
          <p:nvPr/>
        </p:nvSpPr>
        <p:spPr>
          <a:xfrm>
            <a:off x="3938588" y="2079625"/>
            <a:ext cx="38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605" name="Picture 53" descr="20090204_1e54d7448d02811bc9149qm7EO6243y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13" y="3482975"/>
            <a:ext cx="306387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06" name="Picture 54" descr="20090204_1e54d7448d02811bc9149qm7EO6243y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627563"/>
            <a:ext cx="306388" cy="30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07" name="Picture 55" descr="20090204_1e54d7448d02811bc9149qm7EO6243y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13" y="2873375"/>
            <a:ext cx="306387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08" name="Picture 56" descr="20090204_845682aa92221a984601cPafxQxIgo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3941763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69" name="Text Box 89"/>
          <p:cNvSpPr txBox="1">
            <a:spLocks noChangeArrowheads="1"/>
          </p:cNvSpPr>
          <p:nvPr/>
        </p:nvSpPr>
        <p:spPr bwMode="auto">
          <a:xfrm>
            <a:off x="6400800" y="914400"/>
            <a:ext cx="838200" cy="4603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graphicFrame>
        <p:nvGraphicFramePr>
          <p:cNvPr id="23610" name="Object 58"/>
          <p:cNvGraphicFramePr>
            <a:graphicFrameLocks noChangeAspect="1"/>
          </p:cNvGraphicFramePr>
          <p:nvPr/>
        </p:nvGraphicFramePr>
        <p:xfrm>
          <a:off x="6324600" y="1608138"/>
          <a:ext cx="13922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" r:id="rId5" imgW="660400" imgH="393700" progId="Equation.3">
                  <p:embed/>
                </p:oleObj>
              </mc:Choice>
              <mc:Fallback>
                <p:oleObj name="" r:id="rId5" imgW="6604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600" y="1608138"/>
                        <a:ext cx="1392238" cy="830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11" name="Object 59"/>
          <p:cNvGraphicFramePr>
            <a:graphicFrameLocks noChangeAspect="1"/>
          </p:cNvGraphicFramePr>
          <p:nvPr/>
        </p:nvGraphicFramePr>
        <p:xfrm>
          <a:off x="6096000" y="2370138"/>
          <a:ext cx="16335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" r:id="rId7" imgW="774065" imgH="393700" progId="Equation.3">
                  <p:embed/>
                </p:oleObj>
              </mc:Choice>
              <mc:Fallback>
                <p:oleObj name="" r:id="rId7" imgW="7740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2370138"/>
                        <a:ext cx="1633538" cy="830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12" name="AutoShape 60"/>
          <p:cNvSpPr/>
          <p:nvPr/>
        </p:nvSpPr>
        <p:spPr>
          <a:xfrm>
            <a:off x="7696200" y="2084388"/>
            <a:ext cx="76200" cy="887412"/>
          </a:xfrm>
          <a:prstGeom prst="rightBrace">
            <a:avLst>
              <a:gd name="adj1" fmla="val 9704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3613" name="AutoShape 61"/>
          <p:cNvSpPr/>
          <p:nvPr/>
        </p:nvSpPr>
        <p:spPr>
          <a:xfrm>
            <a:off x="8001000" y="231298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3614" name="Object 62"/>
          <p:cNvGraphicFramePr>
            <a:graphicFrameLocks noChangeAspect="1"/>
          </p:cNvGraphicFramePr>
          <p:nvPr/>
        </p:nvGraphicFramePr>
        <p:xfrm>
          <a:off x="8305800" y="1912938"/>
          <a:ext cx="9906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" r:id="rId9" imgW="469900" imgH="393700" progId="Equation.3">
                  <p:embed/>
                </p:oleObj>
              </mc:Choice>
              <mc:Fallback>
                <p:oleObj name="" r:id="rId9" imgW="4699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05800" y="1912938"/>
                        <a:ext cx="990600" cy="830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15" name="Text Box 63"/>
          <p:cNvSpPr txBox="1"/>
          <p:nvPr/>
        </p:nvSpPr>
        <p:spPr>
          <a:xfrm>
            <a:off x="6613525" y="3273425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离地高度：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aphicFrame>
        <p:nvGraphicFramePr>
          <p:cNvPr id="23617" name="Object 65"/>
          <p:cNvGraphicFramePr>
            <a:graphicFrameLocks noChangeAspect="1"/>
          </p:cNvGraphicFramePr>
          <p:nvPr/>
        </p:nvGraphicFramePr>
        <p:xfrm>
          <a:off x="8077200" y="3162300"/>
          <a:ext cx="1676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" r:id="rId11" imgW="825500" imgH="393700" progId="Equation.3">
                  <p:embed/>
                </p:oleObj>
              </mc:Choice>
              <mc:Fallback>
                <p:oleObj name="" r:id="rId11" imgW="8255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77200" y="3162300"/>
                        <a:ext cx="1676400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18" name="Oval 66"/>
          <p:cNvSpPr/>
          <p:nvPr/>
        </p:nvSpPr>
        <p:spPr>
          <a:xfrm>
            <a:off x="4495800" y="3048000"/>
            <a:ext cx="152400" cy="152400"/>
          </a:xfrm>
          <a:prstGeom prst="ellipse">
            <a:avLst/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3619" name="Line 67"/>
          <p:cNvSpPr/>
          <p:nvPr/>
        </p:nvSpPr>
        <p:spPr>
          <a:xfrm>
            <a:off x="3886200" y="5334000"/>
            <a:ext cx="15240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3620" name="Line 68"/>
          <p:cNvSpPr/>
          <p:nvPr/>
        </p:nvSpPr>
        <p:spPr>
          <a:xfrm flipH="1" flipV="1">
            <a:off x="4572000" y="3200400"/>
            <a:ext cx="0" cy="838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23621" name="Line 69"/>
          <p:cNvSpPr/>
          <p:nvPr/>
        </p:nvSpPr>
        <p:spPr>
          <a:xfrm flipH="1">
            <a:off x="4572000" y="4572000"/>
            <a:ext cx="0" cy="685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23622" name="Text Box 70"/>
          <p:cNvSpPr txBox="1"/>
          <p:nvPr/>
        </p:nvSpPr>
        <p:spPr>
          <a:xfrm>
            <a:off x="4343400" y="4114800"/>
            <a:ext cx="36639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latin typeface="Times New Roman" panose="02020603050405020304" pitchFamily="18" charset="0"/>
              </a:rPr>
              <a:t>H</a:t>
            </a:r>
            <a:endParaRPr lang="en-US" altLang="zh-CN" sz="2000" i="1">
              <a:latin typeface="Times New Roman" panose="02020603050405020304" pitchFamily="18" charset="0"/>
            </a:endParaRPr>
          </a:p>
        </p:txBody>
      </p:sp>
      <p:sp>
        <p:nvSpPr>
          <p:cNvPr id="23623" name="Line 71"/>
          <p:cNvSpPr/>
          <p:nvPr/>
        </p:nvSpPr>
        <p:spPr>
          <a:xfrm flipH="1">
            <a:off x="4876800" y="3733800"/>
            <a:ext cx="0" cy="22860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23624" name="Line 72"/>
          <p:cNvSpPr/>
          <p:nvPr/>
        </p:nvSpPr>
        <p:spPr>
          <a:xfrm flipH="1" flipV="1">
            <a:off x="4876800" y="3200400"/>
            <a:ext cx="0" cy="22860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23625" name="Line 73"/>
          <p:cNvSpPr/>
          <p:nvPr/>
        </p:nvSpPr>
        <p:spPr>
          <a:xfrm>
            <a:off x="4648200" y="3200400"/>
            <a:ext cx="5334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3626" name="Line 74"/>
          <p:cNvSpPr/>
          <p:nvPr/>
        </p:nvSpPr>
        <p:spPr>
          <a:xfrm>
            <a:off x="4648200" y="3962400"/>
            <a:ext cx="5334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3627" name="Text Box 75"/>
          <p:cNvSpPr txBox="1"/>
          <p:nvPr/>
        </p:nvSpPr>
        <p:spPr>
          <a:xfrm>
            <a:off x="4703763" y="3352800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altLang="zh-CN" sz="20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28" name="AutoShape 76"/>
          <p:cNvSpPr/>
          <p:nvPr/>
        </p:nvSpPr>
        <p:spPr>
          <a:xfrm>
            <a:off x="5257800" y="3200400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3629" name="AutoShape 77"/>
          <p:cNvSpPr/>
          <p:nvPr/>
        </p:nvSpPr>
        <p:spPr>
          <a:xfrm>
            <a:off x="4292600" y="3200400"/>
            <a:ext cx="76200" cy="1981200"/>
          </a:xfrm>
          <a:prstGeom prst="leftBrace">
            <a:avLst>
              <a:gd name="adj1" fmla="val 21666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3630" name="Object 78"/>
          <p:cNvGraphicFramePr>
            <a:graphicFrameLocks noChangeAspect="1"/>
          </p:cNvGraphicFramePr>
          <p:nvPr/>
        </p:nvGraphicFramePr>
        <p:xfrm>
          <a:off x="3962400" y="40386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" r:id="rId13" imgW="88900" imgH="152400" progId="Equation.3">
                  <p:embed/>
                </p:oleObj>
              </mc:Choice>
              <mc:Fallback>
                <p:oleObj name="" r:id="rId13" imgW="889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2400" y="4038600"/>
                        <a:ext cx="1778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1" name="Object 79"/>
          <p:cNvGraphicFramePr>
            <a:graphicFrameLocks noChangeAspect="1"/>
          </p:cNvGraphicFramePr>
          <p:nvPr/>
        </p:nvGraphicFramePr>
        <p:xfrm>
          <a:off x="5410200" y="3276600"/>
          <a:ext cx="2174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" r:id="rId15" imgW="127000" imgH="353060" progId="Equation.3">
                  <p:embed/>
                </p:oleObj>
              </mc:Choice>
              <mc:Fallback>
                <p:oleObj name="" r:id="rId15" imgW="127000" imgH="35306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410200" y="3276600"/>
                        <a:ext cx="217488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32" name="AutoShape 80"/>
          <p:cNvSpPr/>
          <p:nvPr/>
        </p:nvSpPr>
        <p:spPr>
          <a:xfrm>
            <a:off x="5257800" y="4038600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3633" name="Text Box 81"/>
          <p:cNvSpPr txBox="1"/>
          <p:nvPr/>
        </p:nvSpPr>
        <p:spPr>
          <a:xfrm>
            <a:off x="5394325" y="4370388"/>
            <a:ext cx="18789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离地高度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=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？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4" grpId="0"/>
      <p:bldP spid="23612" grpId="1" animBg="1"/>
      <p:bldP spid="23613" grpId="2" animBg="1"/>
      <p:bldP spid="23615" grpId="3"/>
      <p:bldP spid="23618" grpId="4" animBg="1"/>
      <p:bldP spid="23622" grpId="5"/>
      <p:bldP spid="23627" grpId="6"/>
      <p:bldP spid="23628" grpId="7" animBg="1"/>
      <p:bldP spid="23629" grpId="8" animBg="1"/>
      <p:bldP spid="23632" grpId="9" animBg="1"/>
      <p:bldP spid="23633" grpId="1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/>
          <p:nvPr/>
        </p:nvSpPr>
        <p:spPr>
          <a:xfrm>
            <a:off x="1643063" y="601028"/>
            <a:ext cx="8976995" cy="23063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自由落体加速度的测量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登上月球的宇航员利用频闪仪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频率为每秒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20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次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给自由下落的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小球拍照，所拍的闪光照片如图所示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图上所标数据为小球到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达各位置时总的下落高度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，则月球表面的重力加速度为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_____ m/s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0030101010101" pitchFamily="49" charset="-122"/>
              </a:rPr>
              <a:t>2</a:t>
            </a:r>
            <a:endParaRPr lang="en-US" altLang="zh-CN" sz="2400" baseline="3000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保留两位有效数字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pitchFamily="49" charset="-12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pic>
        <p:nvPicPr>
          <p:cNvPr id="32771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3135313"/>
            <a:ext cx="868363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53" name="Rectangle 17"/>
          <p:cNvSpPr/>
          <p:nvPr/>
        </p:nvSpPr>
        <p:spPr>
          <a:xfrm>
            <a:off x="5791200" y="1219200"/>
            <a:ext cx="2209800" cy="304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6169" name="Text Box 89"/>
          <p:cNvSpPr txBox="1">
            <a:spLocks noChangeArrowheads="1"/>
          </p:cNvSpPr>
          <p:nvPr/>
        </p:nvSpPr>
        <p:spPr bwMode="auto">
          <a:xfrm>
            <a:off x="1882775" y="3632200"/>
            <a:ext cx="838200" cy="460375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解析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16755" name="AutoShape 19"/>
          <p:cNvSpPr/>
          <p:nvPr/>
        </p:nvSpPr>
        <p:spPr>
          <a:xfrm>
            <a:off x="7086600" y="641350"/>
            <a:ext cx="1524000" cy="457200"/>
          </a:xfrm>
          <a:prstGeom prst="wedgeRoundRectCallout">
            <a:avLst>
              <a:gd name="adj1" fmla="val -45625"/>
              <a:gd name="adj2" fmla="val 66667"/>
              <a:gd name="adj3" fmla="val 16667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altLang="zh-CN" sz="2400" i="1">
                <a:latin typeface="Times New Roman" panose="02020603050405020304" pitchFamily="18" charset="0"/>
              </a:rPr>
              <a:t>T</a:t>
            </a:r>
            <a:r>
              <a:rPr lang="en-US" altLang="zh-CN" sz="2400">
                <a:latin typeface="Times New Roman" panose="02020603050405020304" pitchFamily="18" charset="0"/>
              </a:rPr>
              <a:t>=0.05s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graphicFrame>
        <p:nvGraphicFramePr>
          <p:cNvPr id="116756" name="Object 20"/>
          <p:cNvGraphicFramePr>
            <a:graphicFrameLocks noChangeAspect="1"/>
          </p:cNvGraphicFramePr>
          <p:nvPr/>
        </p:nvGraphicFramePr>
        <p:xfrm>
          <a:off x="8780463" y="3262313"/>
          <a:ext cx="10493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" r:id="rId2" imgW="711200" imgH="215900" progId="Equation.3">
                  <p:embed/>
                </p:oleObj>
              </mc:Choice>
              <mc:Fallback>
                <p:oleObj name="" r:id="rId2" imgW="7112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80463" y="3262313"/>
                        <a:ext cx="1049337" cy="31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7" name="Object 21"/>
          <p:cNvGraphicFramePr>
            <a:graphicFrameLocks noChangeAspect="1"/>
          </p:cNvGraphicFramePr>
          <p:nvPr/>
        </p:nvGraphicFramePr>
        <p:xfrm>
          <a:off x="8780463" y="3484563"/>
          <a:ext cx="112553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" r:id="rId4" imgW="735965" imgH="215900" progId="Equation.3">
                  <p:embed/>
                </p:oleObj>
              </mc:Choice>
              <mc:Fallback>
                <p:oleObj name="" r:id="rId4" imgW="735965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80463" y="3484563"/>
                        <a:ext cx="1125537" cy="328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8" name="Object 22"/>
          <p:cNvGraphicFramePr>
            <a:graphicFrameLocks noChangeAspect="1"/>
          </p:cNvGraphicFramePr>
          <p:nvPr/>
        </p:nvGraphicFramePr>
        <p:xfrm>
          <a:off x="8780463" y="3744913"/>
          <a:ext cx="11255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" r:id="rId6" imgW="711200" imgH="228600" progId="Equation.3">
                  <p:embed/>
                </p:oleObj>
              </mc:Choice>
              <mc:Fallback>
                <p:oleObj name="" r:id="rId6" imgW="7112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0463" y="3744913"/>
                        <a:ext cx="1125537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9" name="Object 23"/>
          <p:cNvGraphicFramePr>
            <a:graphicFrameLocks noChangeAspect="1"/>
          </p:cNvGraphicFramePr>
          <p:nvPr/>
        </p:nvGraphicFramePr>
        <p:xfrm>
          <a:off x="8780463" y="4202113"/>
          <a:ext cx="11049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" r:id="rId8" imgW="723900" imgH="215900" progId="Equation.3">
                  <p:embed/>
                </p:oleObj>
              </mc:Choice>
              <mc:Fallback>
                <p:oleObj name="" r:id="rId8" imgW="7239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80463" y="4202113"/>
                        <a:ext cx="1104900" cy="328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60" name="Object 24"/>
          <p:cNvGraphicFramePr>
            <a:graphicFrameLocks noChangeAspect="1"/>
          </p:cNvGraphicFramePr>
          <p:nvPr/>
        </p:nvGraphicFramePr>
        <p:xfrm>
          <a:off x="8780463" y="4735513"/>
          <a:ext cx="10842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" r:id="rId10" imgW="711200" imgH="228600" progId="Equation.3">
                  <p:embed/>
                </p:oleObj>
              </mc:Choice>
              <mc:Fallback>
                <p:oleObj name="" r:id="rId10" imgW="7112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80463" y="4735513"/>
                        <a:ext cx="1084262" cy="34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61" name="Object 25"/>
          <p:cNvGraphicFramePr>
            <a:graphicFrameLocks noChangeAspect="1"/>
          </p:cNvGraphicFramePr>
          <p:nvPr/>
        </p:nvGraphicFramePr>
        <p:xfrm>
          <a:off x="8780463" y="5497513"/>
          <a:ext cx="11255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" r:id="rId12" imgW="736600" imgH="228600" progId="Equation.3">
                  <p:embed/>
                </p:oleObj>
              </mc:Choice>
              <mc:Fallback>
                <p:oleObj name="" r:id="rId12" imgW="7366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80463" y="5497513"/>
                        <a:ext cx="1125537" cy="347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62" name="Text Box 26"/>
          <p:cNvSpPr txBox="1"/>
          <p:nvPr/>
        </p:nvSpPr>
        <p:spPr>
          <a:xfrm>
            <a:off x="3025775" y="3657600"/>
            <a:ext cx="2316480" cy="4603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逐差法求加速度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graphicFrame>
        <p:nvGraphicFramePr>
          <p:cNvPr id="116763" name="Object 27"/>
          <p:cNvGraphicFramePr>
            <a:graphicFrameLocks noChangeAspect="1"/>
          </p:cNvGraphicFramePr>
          <p:nvPr/>
        </p:nvGraphicFramePr>
        <p:xfrm>
          <a:off x="2895600" y="4146550"/>
          <a:ext cx="4724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" r:id="rId14" imgW="1972945" imgH="400685" progId="Word.Document.8">
                  <p:embed/>
                </p:oleObj>
              </mc:Choice>
              <mc:Fallback>
                <p:oleObj name="" r:id="rId14" imgW="1972945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95600" y="4146550"/>
                        <a:ext cx="4724400" cy="963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65" name="Object 29"/>
          <p:cNvGraphicFramePr>
            <a:graphicFrameLocks noChangeAspect="1"/>
          </p:cNvGraphicFramePr>
          <p:nvPr/>
        </p:nvGraphicFramePr>
        <p:xfrm>
          <a:off x="4800600" y="5329238"/>
          <a:ext cx="2057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" r:id="rId16" imgW="897255" imgH="200660" progId="Word.Document.8">
                  <p:embed/>
                </p:oleObj>
              </mc:Choice>
              <mc:Fallback>
                <p:oleObj name="" r:id="rId16" imgW="897255" imgH="2006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0600" y="5329238"/>
                        <a:ext cx="2057400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66" name="Text Box 30"/>
          <p:cNvSpPr txBox="1"/>
          <p:nvPr/>
        </p:nvSpPr>
        <p:spPr>
          <a:xfrm>
            <a:off x="9296400" y="1965325"/>
            <a:ext cx="563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1.6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68" name="Line 32"/>
          <p:cNvSpPr/>
          <p:nvPr/>
        </p:nvSpPr>
        <p:spPr>
          <a:xfrm>
            <a:off x="1752600" y="2819400"/>
            <a:ext cx="25146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6769" name="Text Box 33"/>
          <p:cNvSpPr txBox="1"/>
          <p:nvPr/>
        </p:nvSpPr>
        <p:spPr>
          <a:xfrm>
            <a:off x="2416175" y="5334000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0030101010101" pitchFamily="49" charset="-122"/>
              </a:rPr>
              <a:t>代入数据，解得：</a:t>
            </a:r>
            <a:endParaRPr lang="zh-CN" altLang="en-US" sz="24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5" grpId="1" animBg="1"/>
      <p:bldP spid="116762" grpId="2" animBg="1"/>
      <p:bldP spid="116766" grpId="3"/>
      <p:bldP spid="11676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20481"/>
          <p:cNvSpPr>
            <a:spLocks noGrp="1"/>
          </p:cNvSpPr>
          <p:nvPr/>
        </p:nvSpPr>
        <p:spPr>
          <a:xfrm>
            <a:off x="327025" y="0"/>
            <a:ext cx="6753860" cy="102425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90000"/>
              </a:lnSpc>
            </a:pPr>
            <a:r>
              <a:rPr lang="zh-CN" altLang="en-US" sz="3300">
                <a:latin typeface="Calibri Light" panose="020F0302020204030204"/>
                <a:ea typeface="黑体" panose="02010600030101010101" pitchFamily="49" charset="-122"/>
              </a:rPr>
              <a:t>物体下落的运动是一种常见的运动。</a:t>
            </a:r>
            <a:endParaRPr lang="zh-CN" altLang="en-US" sz="3300">
              <a:latin typeface="Calibri Light" panose="020F0302020204030204"/>
              <a:ea typeface="黑体" panose="02010600030101010101" pitchFamily="49" charset="-122"/>
            </a:endParaRPr>
          </a:p>
        </p:txBody>
      </p:sp>
      <p:pic>
        <p:nvPicPr>
          <p:cNvPr id="6148" name="图片 20485" descr="W0200908035654530130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9245" y="1103630"/>
            <a:ext cx="2654300" cy="4424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矩形 20488"/>
          <p:cNvSpPr/>
          <p:nvPr/>
        </p:nvSpPr>
        <p:spPr>
          <a:xfrm>
            <a:off x="2543175" y="5211763"/>
            <a:ext cx="96838" cy="904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文本框 20491"/>
          <p:cNvSpPr txBox="1"/>
          <p:nvPr/>
        </p:nvSpPr>
        <p:spPr>
          <a:xfrm>
            <a:off x="1669733" y="456057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雨滴的下落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文本框 20499"/>
          <p:cNvSpPr txBox="1"/>
          <p:nvPr/>
        </p:nvSpPr>
        <p:spPr>
          <a:xfrm>
            <a:off x="6024563" y="448691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树叶的飘落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文本框 20500"/>
          <p:cNvSpPr txBox="1"/>
          <p:nvPr/>
        </p:nvSpPr>
        <p:spPr>
          <a:xfrm>
            <a:off x="9669780" y="456057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伞兵的下落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3" name="内容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1103630"/>
            <a:ext cx="4250690" cy="3383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90" y="1103630"/>
            <a:ext cx="3864610" cy="3258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矩形 4"/>
          <p:cNvSpPr/>
          <p:nvPr/>
        </p:nvSpPr>
        <p:spPr>
          <a:xfrm>
            <a:off x="3130550" y="770255"/>
            <a:ext cx="8856345" cy="2505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719455">
              <a:lnSpc>
                <a:spcPct val="150000"/>
              </a:lnSpc>
            </a:pPr>
            <a:r>
              <a:rPr lang="zh-CN" altLang="en-US" sz="3600" b="1">
                <a:latin typeface="宋体" panose="02010600030101010101" pitchFamily="2" charset="-122"/>
                <a:ea typeface="楷体" panose="02010609060101010101" pitchFamily="49" charset="-122"/>
              </a:rPr>
              <a:t>二千多年前，古希腊哲学家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亚里士多德</a:t>
            </a:r>
            <a:r>
              <a:rPr lang="zh-CN" altLang="en-US" sz="3600" b="1">
                <a:latin typeface="宋体" panose="02010600030101010101" pitchFamily="2" charset="-122"/>
                <a:ea typeface="楷体" panose="02010609060101010101" pitchFamily="49" charset="-122"/>
              </a:rPr>
              <a:t>认为物体下落的快慢跟它的轻重有关，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</a:rPr>
              <a:t>重的物体下落得快</a:t>
            </a:r>
            <a:r>
              <a:rPr lang="zh-CN" altLang="en-US" sz="3600" b="1">
                <a:latin typeface="宋体" panose="02010600030101010101" pitchFamily="2" charset="-122"/>
                <a:ea typeface="楷体" panose="02010609060101010101" pitchFamily="49" charset="-122"/>
              </a:rPr>
              <a:t>。</a:t>
            </a:r>
            <a:endParaRPr lang="zh-CN" altLang="en-US" sz="3600" b="1"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2075" name="矩形 1"/>
          <p:cNvSpPr/>
          <p:nvPr/>
        </p:nvSpPr>
        <p:spPr>
          <a:xfrm>
            <a:off x="416560" y="3689350"/>
            <a:ext cx="11223625" cy="203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719455">
              <a:lnSpc>
                <a:spcPct val="150000"/>
              </a:lnSpc>
            </a:pPr>
            <a:r>
              <a:rPr lang="zh-CN" altLang="en-US" sz="3600" b="1">
                <a:latin typeface="宋体" panose="02010600030101010101" pitchFamily="2" charset="-122"/>
                <a:ea typeface="楷体" panose="02010609060101010101" pitchFamily="49" charset="-122"/>
              </a:rPr>
              <a:t>他的这一论断符合人们的常识，以至于其后两千年的时间里，大家都奉为经典，这一结论正确吗？</a:t>
            </a:r>
            <a:endParaRPr lang="zh-CN" altLang="en-US" sz="3600" b="1"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pic>
        <p:nvPicPr>
          <p:cNvPr id="2076" name="Picture 7" descr="0862c35454921e11d0090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455" y="285750"/>
            <a:ext cx="2715895" cy="3330575"/>
          </a:xfrm>
          <a:prstGeom prst="rect">
            <a:avLst/>
          </a:prstGeom>
          <a:noFill/>
          <a:ln w="9525">
            <a:noFill/>
          </a:ln>
          <a:effectLst>
            <a:outerShdw dist="139700" dir="2699999" algn="tl" rotWithShape="0">
              <a:srgbClr val="333333">
                <a:alpha val="64998"/>
              </a:srgbClr>
            </a:outerShdw>
          </a:effectLst>
        </p:spPr>
      </p:pic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" descr="NA0017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800735"/>
            <a:ext cx="762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0" name="Picture 4" descr="NA0017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938" y="1184910"/>
            <a:ext cx="304800" cy="2651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081" name="Line 5"/>
          <p:cNvCxnSpPr/>
          <p:nvPr/>
        </p:nvCxnSpPr>
        <p:spPr>
          <a:xfrm>
            <a:off x="539750" y="1448435"/>
            <a:ext cx="518477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082" name="Group 6"/>
          <p:cNvGrpSpPr/>
          <p:nvPr/>
        </p:nvGrpSpPr>
        <p:grpSpPr>
          <a:xfrm>
            <a:off x="4283075" y="230823"/>
            <a:ext cx="762000" cy="1217612"/>
            <a:chOff x="0" y="0"/>
            <a:chExt cx="480" cy="767"/>
          </a:xfrm>
        </p:grpSpPr>
        <p:cxnSp>
          <p:nvCxnSpPr>
            <p:cNvPr id="2083" name="Line 7"/>
            <p:cNvCxnSpPr/>
            <p:nvPr/>
          </p:nvCxnSpPr>
          <p:spPr>
            <a:xfrm flipH="1">
              <a:off x="227" y="121"/>
              <a:ext cx="0" cy="272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pic>
          <p:nvPicPr>
            <p:cNvPr id="2084" name="Picture 8" descr="NA00178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48"/>
              <a:ext cx="480" cy="4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85" name="Picture 9" descr="NA00178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6" y="0"/>
              <a:ext cx="192" cy="1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86" name="Group 10"/>
          <p:cNvGrpSpPr/>
          <p:nvPr/>
        </p:nvGrpSpPr>
        <p:grpSpPr>
          <a:xfrm>
            <a:off x="1187450" y="1448435"/>
            <a:ext cx="1079500" cy="2236788"/>
            <a:chOff x="0" y="0"/>
            <a:chExt cx="680" cy="1409"/>
          </a:xfrm>
        </p:grpSpPr>
        <p:cxnSp>
          <p:nvCxnSpPr>
            <p:cNvPr id="2087" name="Line 11"/>
            <p:cNvCxnSpPr/>
            <p:nvPr/>
          </p:nvCxnSpPr>
          <p:spPr>
            <a:xfrm flipH="1">
              <a:off x="0" y="0"/>
              <a:ext cx="0" cy="118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088" name="Text Box 12"/>
            <p:cNvSpPr/>
            <p:nvPr/>
          </p:nvSpPr>
          <p:spPr>
            <a:xfrm>
              <a:off x="45" y="1044"/>
              <a:ext cx="63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v</a:t>
              </a:r>
              <a:r>
                <a:rPr lang="en-US" altLang="zh-CN" baseline="-25000"/>
                <a:t>1</a:t>
              </a:r>
              <a:r>
                <a:rPr lang="en-US" altLang="zh-CN"/>
                <a:t>=8</a:t>
              </a:r>
              <a:endParaRPr lang="en-US" altLang="zh-CN"/>
            </a:p>
          </p:txBody>
        </p:sp>
      </p:grpSp>
      <p:grpSp>
        <p:nvGrpSpPr>
          <p:cNvPr id="2089" name="Group 13"/>
          <p:cNvGrpSpPr/>
          <p:nvPr/>
        </p:nvGrpSpPr>
        <p:grpSpPr>
          <a:xfrm>
            <a:off x="2700338" y="1448435"/>
            <a:ext cx="1152525" cy="1084263"/>
            <a:chOff x="0" y="0"/>
            <a:chExt cx="726" cy="683"/>
          </a:xfrm>
        </p:grpSpPr>
        <p:cxnSp>
          <p:nvCxnSpPr>
            <p:cNvPr id="2090" name="Line 14"/>
            <p:cNvCxnSpPr/>
            <p:nvPr/>
          </p:nvCxnSpPr>
          <p:spPr>
            <a:xfrm flipH="1">
              <a:off x="0" y="0"/>
              <a:ext cx="0" cy="499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091" name="Text Box 15"/>
            <p:cNvSpPr/>
            <p:nvPr/>
          </p:nvSpPr>
          <p:spPr>
            <a:xfrm>
              <a:off x="45" y="318"/>
              <a:ext cx="68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v</a:t>
              </a:r>
              <a:r>
                <a:rPr lang="en-US" altLang="zh-CN" baseline="-25000"/>
                <a:t>2</a:t>
              </a:r>
              <a:r>
                <a:rPr lang="en-US" altLang="zh-CN"/>
                <a:t>=4</a:t>
              </a:r>
              <a:endParaRPr lang="en-US" altLang="zh-CN"/>
            </a:p>
          </p:txBody>
        </p:sp>
      </p:grpSp>
      <p:grpSp>
        <p:nvGrpSpPr>
          <p:cNvPr id="2092" name="Group 16"/>
          <p:cNvGrpSpPr/>
          <p:nvPr/>
        </p:nvGrpSpPr>
        <p:grpSpPr>
          <a:xfrm>
            <a:off x="4427538" y="1448435"/>
            <a:ext cx="1211262" cy="2625725"/>
            <a:chOff x="0" y="0"/>
            <a:chExt cx="763" cy="1996"/>
          </a:xfrm>
        </p:grpSpPr>
        <p:cxnSp>
          <p:nvCxnSpPr>
            <p:cNvPr id="2093" name="Line 17"/>
            <p:cNvCxnSpPr/>
            <p:nvPr/>
          </p:nvCxnSpPr>
          <p:spPr>
            <a:xfrm flipH="1">
              <a:off x="0" y="0"/>
              <a:ext cx="0" cy="1906"/>
            </a:xfrm>
            <a:prstGeom prst="line">
              <a:avLst/>
            </a:prstGeom>
            <a:ln w="5715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094" name="Rectangle 18"/>
            <p:cNvSpPr/>
            <p:nvPr/>
          </p:nvSpPr>
          <p:spPr>
            <a:xfrm>
              <a:off x="91" y="1631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/>
            <a:lstStyle/>
            <a:p>
              <a:r>
                <a:rPr lang="en-US" altLang="zh-CN" b="1" i="1">
                  <a:solidFill>
                    <a:schemeClr val="folHlink"/>
                  </a:solidFill>
                  <a:ea typeface="华文新魏" panose="02010800040101010101" pitchFamily="2" charset="-122"/>
                </a:rPr>
                <a:t>v</a:t>
              </a:r>
              <a:r>
                <a:rPr lang="en-US" altLang="zh-CN" b="1" baseline="-25000">
                  <a:solidFill>
                    <a:schemeClr val="folHlink"/>
                  </a:solidFill>
                  <a:ea typeface="华文新魏" panose="02010800040101010101" pitchFamily="2" charset="-122"/>
                </a:rPr>
                <a:t>12</a:t>
              </a:r>
              <a:r>
                <a:rPr lang="en-US" altLang="zh-CN" b="1">
                  <a:solidFill>
                    <a:schemeClr val="folHlink"/>
                  </a:solidFill>
                  <a:ea typeface="华文新魏" panose="02010800040101010101" pitchFamily="2" charset="-122"/>
                </a:rPr>
                <a:t>&gt;8</a:t>
              </a:r>
              <a:endParaRPr lang="en-US" altLang="zh-CN" b="1">
                <a:solidFill>
                  <a:schemeClr val="folHlink"/>
                </a:solidFill>
                <a:ea typeface="华文新魏" panose="02010800040101010101" pitchFamily="2" charset="-122"/>
              </a:endParaRPr>
            </a:p>
          </p:txBody>
        </p:sp>
      </p:grpSp>
      <p:grpSp>
        <p:nvGrpSpPr>
          <p:cNvPr id="2095" name="Group 19"/>
          <p:cNvGrpSpPr/>
          <p:nvPr/>
        </p:nvGrpSpPr>
        <p:grpSpPr>
          <a:xfrm>
            <a:off x="4787900" y="1448435"/>
            <a:ext cx="1646238" cy="1731963"/>
            <a:chOff x="0" y="0"/>
            <a:chExt cx="1037" cy="1091"/>
          </a:xfrm>
        </p:grpSpPr>
        <p:cxnSp>
          <p:nvCxnSpPr>
            <p:cNvPr id="2096" name="Line 20"/>
            <p:cNvCxnSpPr/>
            <p:nvPr/>
          </p:nvCxnSpPr>
          <p:spPr>
            <a:xfrm flipH="1">
              <a:off x="0" y="0"/>
              <a:ext cx="0" cy="953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097" name="Rectangle 21"/>
            <p:cNvSpPr/>
            <p:nvPr/>
          </p:nvSpPr>
          <p:spPr>
            <a:xfrm>
              <a:off x="91" y="726"/>
              <a:ext cx="94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/>
            <a:lstStyle/>
            <a:p>
              <a:r>
                <a:rPr lang="en-US" altLang="zh-CN" b="1">
                  <a:solidFill>
                    <a:srgbClr val="FF0000"/>
                  </a:solidFill>
                  <a:ea typeface="华文新魏" panose="02010800040101010101" pitchFamily="2" charset="-122"/>
                </a:rPr>
                <a:t>4&lt;</a:t>
              </a:r>
              <a:r>
                <a:rPr lang="en-US" altLang="zh-CN" b="1" i="1">
                  <a:solidFill>
                    <a:srgbClr val="FF0000"/>
                  </a:solidFill>
                  <a:ea typeface="华文新魏" panose="02010800040101010101" pitchFamily="2" charset="-122"/>
                </a:rPr>
                <a:t>v</a:t>
              </a:r>
              <a:r>
                <a:rPr lang="en-US" altLang="zh-CN" b="1" baseline="-25000">
                  <a:solidFill>
                    <a:srgbClr val="FF0000"/>
                  </a:solidFill>
                  <a:ea typeface="华文新魏" panose="02010800040101010101" pitchFamily="2" charset="-122"/>
                </a:rPr>
                <a:t>12</a:t>
              </a:r>
              <a:r>
                <a:rPr lang="en-US" altLang="zh-CN" b="1">
                  <a:solidFill>
                    <a:srgbClr val="FF0000"/>
                  </a:solidFill>
                  <a:ea typeface="华文新魏" panose="02010800040101010101" pitchFamily="2" charset="-122"/>
                </a:rPr>
                <a:t>&lt;8</a:t>
              </a:r>
              <a:endParaRPr lang="en-US" altLang="zh-CN" b="1">
                <a:solidFill>
                  <a:srgbClr val="FF0000"/>
                </a:solidFill>
                <a:ea typeface="华文新魏" panose="02010800040101010101" pitchFamily="2" charset="-122"/>
              </a:endParaRPr>
            </a:p>
          </p:txBody>
        </p:sp>
      </p:grpSp>
      <p:pic>
        <p:nvPicPr>
          <p:cNvPr id="2098" name="Picture 5" descr="jn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420" y="472440"/>
            <a:ext cx="3245485" cy="3320415"/>
          </a:xfrm>
          <a:prstGeom prst="rect">
            <a:avLst/>
          </a:prstGeom>
          <a:effectLst>
            <a:outerShdw dist="139700" dir="2699999" algn="tl" rotWithShape="0">
              <a:srgbClr val="333333">
                <a:alpha val="64998"/>
              </a:srgbClr>
            </a:outerShdw>
          </a:effectLst>
        </p:spPr>
      </p:pic>
      <p:sp>
        <p:nvSpPr>
          <p:cNvPr id="2099" name="TextBox 1"/>
          <p:cNvSpPr/>
          <p:nvPr/>
        </p:nvSpPr>
        <p:spPr>
          <a:xfrm>
            <a:off x="312420" y="4419600"/>
            <a:ext cx="11373485" cy="14776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伽利略否定了亚里士多德“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</a:rPr>
              <a:t>重快轻慢</a:t>
            </a:r>
            <a:r>
              <a:rPr lang="zh-CN" altLang="en-US" sz="3200" b="1" dirty="0"/>
              <a:t>”的论断，伽利略认为：</a:t>
            </a:r>
            <a:r>
              <a:rPr lang="zh-CN" altLang="en-US" sz="3200" b="1" dirty="0">
                <a:solidFill>
                  <a:srgbClr val="FF0000"/>
                </a:solidFill>
              </a:rPr>
              <a:t>重的物体与轻的物体应该下落得同样快</a:t>
            </a:r>
            <a:r>
              <a:rPr lang="zh-CN" altLang="en-US" sz="3200" b="1" dirty="0"/>
              <a:t>。</a:t>
            </a:r>
            <a:endParaRPr lang="zh-CN" altLang="en-US" sz="3200" b="1" dirty="0"/>
          </a:p>
          <a:p>
            <a:endParaRPr lang="zh-CN" altLang="en-US" sz="3200" b="1" dirty="0"/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内容占位符 8196"/>
          <p:cNvGraphicFramePr>
            <a:graphicFrameLocks noGrp="1"/>
          </p:cNvGraphicFramePr>
          <p:nvPr>
            <p:ph idx="4294967295"/>
          </p:nvPr>
        </p:nvGraphicFramePr>
        <p:xfrm>
          <a:off x="8418830" y="1219200"/>
          <a:ext cx="2966085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" r:id="rId1" imgW="2159000" imgH="2959100" progId="PI3.Image">
                  <p:embed/>
                </p:oleObj>
              </mc:Choice>
              <mc:Fallback>
                <p:oleObj name="" r:id="rId1" imgW="2159000" imgH="2959100" progId="PI3.Imag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18830" y="1219200"/>
                        <a:ext cx="2966085" cy="37941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9" name="组合 8208"/>
          <p:cNvGrpSpPr/>
          <p:nvPr/>
        </p:nvGrpSpPr>
        <p:grpSpPr>
          <a:xfrm>
            <a:off x="4566285" y="1025525"/>
            <a:ext cx="2552589" cy="1607185"/>
            <a:chOff x="2290" y="938"/>
            <a:chExt cx="1226" cy="768"/>
          </a:xfrm>
        </p:grpSpPr>
        <p:sp>
          <p:nvSpPr>
            <p:cNvPr id="8199" name="云形标注 8198"/>
            <p:cNvSpPr/>
            <p:nvPr/>
          </p:nvSpPr>
          <p:spPr>
            <a:xfrm>
              <a:off x="2290" y="938"/>
              <a:ext cx="1008" cy="768"/>
            </a:xfrm>
            <a:prstGeom prst="cloudCallout">
              <a:avLst>
                <a:gd name="adj1" fmla="val -74602"/>
                <a:gd name="adj2" fmla="val 77472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8200" name="文本框 8199"/>
            <p:cNvSpPr txBox="1"/>
            <p:nvPr/>
          </p:nvSpPr>
          <p:spPr>
            <a:xfrm>
              <a:off x="2420" y="1197"/>
              <a:ext cx="1096" cy="2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重的快！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04" name="组合 8203"/>
          <p:cNvGrpSpPr/>
          <p:nvPr/>
        </p:nvGrpSpPr>
        <p:grpSpPr>
          <a:xfrm>
            <a:off x="5736590" y="3814445"/>
            <a:ext cx="2430761" cy="1802765"/>
            <a:chOff x="2789" y="2024"/>
            <a:chExt cx="1180" cy="864"/>
          </a:xfrm>
        </p:grpSpPr>
        <p:sp>
          <p:nvSpPr>
            <p:cNvPr id="8201" name="云形标注 8200"/>
            <p:cNvSpPr/>
            <p:nvPr/>
          </p:nvSpPr>
          <p:spPr>
            <a:xfrm flipH="1" flipV="1">
              <a:off x="2789" y="2024"/>
              <a:ext cx="1008" cy="864"/>
            </a:xfrm>
            <a:prstGeom prst="cloudCallout">
              <a:avLst>
                <a:gd name="adj1" fmla="val -76194"/>
                <a:gd name="adj2" fmla="val 7488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algn="ctr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8202" name="文本框 8201"/>
            <p:cNvSpPr txBox="1"/>
            <p:nvPr/>
          </p:nvSpPr>
          <p:spPr>
            <a:xfrm>
              <a:off x="2953" y="2349"/>
              <a:ext cx="101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latin typeface="Times New Roman" panose="02020603050405020304" pitchFamily="18" charset="0"/>
                </a:rPr>
                <a:t>一样快！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8205" name="文本框 8204"/>
          <p:cNvSpPr txBox="1"/>
          <p:nvPr/>
        </p:nvSpPr>
        <p:spPr>
          <a:xfrm>
            <a:off x="2782888" y="260350"/>
            <a:ext cx="69834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跨越时空的对话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grpSp>
        <p:nvGrpSpPr>
          <p:cNvPr id="8210" name="组合 8209"/>
          <p:cNvGrpSpPr/>
          <p:nvPr/>
        </p:nvGrpSpPr>
        <p:grpSpPr>
          <a:xfrm>
            <a:off x="586105" y="1372235"/>
            <a:ext cx="3437890" cy="4759404"/>
            <a:chOff x="340" y="1252"/>
            <a:chExt cx="1724" cy="2607"/>
          </a:xfrm>
        </p:grpSpPr>
        <p:pic>
          <p:nvPicPr>
            <p:cNvPr id="8196" name="图片 8195" descr="alisiduod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" y="1252"/>
              <a:ext cx="1670" cy="20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6" name="文本框 8205"/>
            <p:cNvSpPr txBox="1"/>
            <p:nvPr/>
          </p:nvSpPr>
          <p:spPr>
            <a:xfrm>
              <a:off x="340" y="3430"/>
              <a:ext cx="1724" cy="4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latin typeface="Times New Roman" panose="02020603050405020304" pitchFamily="18" charset="0"/>
                </a:rPr>
                <a:t>亚里士多德</a:t>
              </a:r>
              <a:endParaRPr lang="zh-CN" altLang="en-US" b="1"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(Aristotle</a:t>
              </a:r>
              <a:r>
                <a:rPr lang="zh-CN" altLang="en-US" b="1">
                  <a:latin typeface="Times New Roman" panose="02020603050405020304" pitchFamily="18" charset="0"/>
                </a:rPr>
                <a:t>，前</a:t>
              </a:r>
              <a:r>
                <a:rPr lang="en-US" altLang="zh-CN" b="1">
                  <a:latin typeface="Times New Roman" panose="02020603050405020304" pitchFamily="18" charset="0"/>
                </a:rPr>
                <a:t>384—322)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8207" name="文本框 8206"/>
          <p:cNvSpPr txBox="1"/>
          <p:nvPr/>
        </p:nvSpPr>
        <p:spPr>
          <a:xfrm>
            <a:off x="8317865" y="5181918"/>
            <a:ext cx="316865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</a:rPr>
              <a:t>伽利略</a:t>
            </a:r>
            <a:endParaRPr lang="zh-CN" altLang="en-US" b="1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b="1" err="1">
                <a:latin typeface="Times New Roman" panose="02020603050405020304" pitchFamily="18" charset="0"/>
              </a:rPr>
              <a:t>(GalileoGalilei</a:t>
            </a:r>
            <a:r>
              <a:rPr lang="zh-CN" altLang="en-US" b="1">
                <a:latin typeface="Times New Roman" panose="02020603050405020304" pitchFamily="18" charset="0"/>
              </a:rPr>
              <a:t>，</a:t>
            </a:r>
            <a:r>
              <a:rPr lang="en-US" altLang="zh-CN" b="1">
                <a:latin typeface="Times New Roman" panose="02020603050405020304" pitchFamily="18" charset="0"/>
              </a:rPr>
              <a:t>1564—1642)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3"/>
          <p:cNvGrpSpPr/>
          <p:nvPr/>
        </p:nvGrpSpPr>
        <p:grpSpPr>
          <a:xfrm>
            <a:off x="635" y="854710"/>
            <a:ext cx="12200255" cy="3107055"/>
            <a:chOff x="96" y="464"/>
            <a:chExt cx="5568" cy="1744"/>
          </a:xfrm>
        </p:grpSpPr>
        <p:sp>
          <p:nvSpPr>
            <p:cNvPr id="16397" name="AutoShape 72"/>
            <p:cNvSpPr/>
            <p:nvPr/>
          </p:nvSpPr>
          <p:spPr>
            <a:xfrm>
              <a:off x="96" y="464"/>
              <a:ext cx="5568" cy="1744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buClr>
                  <a:schemeClr val="folHlink"/>
                </a:buClr>
                <a:buFont typeface="Wingdings" panose="05000000000000000000" pitchFamily="2" charset="2"/>
              </a:pPr>
              <a:endParaRPr lang="zh-CN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6398" name="AutoShape 73"/>
            <p:cNvSpPr/>
            <p:nvPr/>
          </p:nvSpPr>
          <p:spPr>
            <a:xfrm>
              <a:off x="144" y="494"/>
              <a:ext cx="5461" cy="1698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algn="ctr">
                <a:buClr>
                  <a:schemeClr val="folHlink"/>
                </a:buClr>
                <a:buFont typeface="Wingdings" panose="05000000000000000000" pitchFamily="2" charset="2"/>
              </a:pPr>
              <a:endParaRPr lang="zh-CN" altLang="en-US" sz="2600">
                <a:latin typeface="Arial" panose="020B0604020202020204" pitchFamily="34" charset="0"/>
              </a:endParaRPr>
            </a:p>
          </p:txBody>
        </p:sp>
      </p:grpSp>
      <p:sp>
        <p:nvSpPr>
          <p:cNvPr id="16387" name="Text Box 72"/>
          <p:cNvSpPr txBox="1"/>
          <p:nvPr/>
        </p:nvSpPr>
        <p:spPr>
          <a:xfrm>
            <a:off x="285115" y="157480"/>
            <a:ext cx="4502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0030101010101" pitchFamily="49" charset="-122"/>
              </a:rPr>
              <a:t>一</a:t>
            </a:r>
            <a:r>
              <a:rPr lang="en-US" altLang="zh-CN" sz="3600" b="1">
                <a:latin typeface="Times New Roman" panose="02020603050405020304" pitchFamily="18" charset="0"/>
                <a:ea typeface="黑体" panose="02010600030101010101" pitchFamily="49" charset="-122"/>
              </a:rPr>
              <a:t>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0030101010101" pitchFamily="49" charset="-122"/>
              </a:rPr>
              <a:t>自由落体运动</a:t>
            </a:r>
            <a:endParaRPr lang="zh-CN" altLang="en-US" sz="36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690563" y="4062413"/>
            <a:ext cx="1143000" cy="49149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50000">
                <a:schemeClr val="bg1"/>
              </a:gs>
              <a:gs pos="100000">
                <a:srgbClr val="3333CC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0030101010101" pitchFamily="49" charset="-122"/>
                <a:cs typeface="+mn-cs"/>
              </a:rPr>
              <a:t>答案</a:t>
            </a: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16389" name="Rectangle 15"/>
          <p:cNvSpPr/>
          <p:nvPr/>
        </p:nvSpPr>
        <p:spPr>
          <a:xfrm>
            <a:off x="284798" y="854710"/>
            <a:ext cx="2430780" cy="5708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en-US" altLang="zh-CN" sz="2600">
                <a:solidFill>
                  <a:srgbClr val="0000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问题设计</a:t>
            </a:r>
            <a:r>
              <a:rPr lang="en-US" altLang="zh-CN" sz="2600">
                <a:solidFill>
                  <a:srgbClr val="0000FF"/>
                </a:solidFill>
                <a:latin typeface="宋体" panose="02010600030101010101" pitchFamily="2" charset="-122"/>
              </a:rPr>
              <a:t>】</a:t>
            </a:r>
            <a:endParaRPr lang="en-US" altLang="zh-CN" sz="26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4361" name="Rectangle 25"/>
          <p:cNvSpPr/>
          <p:nvPr/>
        </p:nvSpPr>
        <p:spPr>
          <a:xfrm>
            <a:off x="419100" y="1508125"/>
            <a:ext cx="1136332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0030101010101" pitchFamily="49" charset="-122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0030101010101" pitchFamily="49" charset="-122"/>
              </a:rPr>
              <a:t>．在空气中，将一张纸片和一石块从同一高度同时释放，哪个下落得快？</a:t>
            </a:r>
            <a:endParaRPr lang="zh-CN" altLang="en-US" sz="32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0030101010101" pitchFamily="49" charset="-122"/>
              </a:rPr>
              <a:t>若把这张纸片团紧成一团，再与石块从同一高度释放，情况会怎样？</a:t>
            </a:r>
            <a:endParaRPr lang="zh-CN" altLang="en-US" sz="32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4362" name="Rectangle 26"/>
          <p:cNvSpPr/>
          <p:nvPr/>
        </p:nvSpPr>
        <p:spPr>
          <a:xfrm>
            <a:off x="2597150" y="4135120"/>
            <a:ext cx="4191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3200">
                <a:latin typeface="Times New Roman" panose="02020603050405020304" pitchFamily="18" charset="0"/>
                <a:ea typeface="黑体" panose="02010600030101010101" pitchFamily="49" charset="-122"/>
              </a:rPr>
              <a:t>石块下落得快</a:t>
            </a:r>
            <a:endParaRPr lang="zh-CN" altLang="en-US" sz="320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4363" name="Rectangle 27"/>
          <p:cNvSpPr/>
          <p:nvPr/>
        </p:nvSpPr>
        <p:spPr>
          <a:xfrm>
            <a:off x="2435225" y="4822825"/>
            <a:ext cx="77431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黑体" panose="02010600030101010101" pitchFamily="49" charset="-122"/>
              </a:rPr>
              <a:t>纸团下落速度加快和石块几乎同时着地</a:t>
            </a:r>
            <a:endParaRPr lang="zh-CN" altLang="en-US" sz="32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79396" y="5452140"/>
            <a:ext cx="144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原因</a:t>
            </a:r>
            <a:r>
              <a:rPr lang="en-US" altLang="zh-CN" sz="32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endParaRPr lang="zh-CN" altLang="en-US" sz="2800" b="1" u="sng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013585" y="5452110"/>
            <a:ext cx="655002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空气阻力对运动快慢有影响</a:t>
            </a:r>
            <a:endParaRPr lang="zh-CN" altLang="en-US" sz="3600" b="1" u="sng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1524000" y="2810193"/>
            <a:ext cx="3098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2600">
              <a:latin typeface="Times New Roman" panose="02020603050405020304" pitchFamily="18" charset="0"/>
            </a:endParaRPr>
          </a:p>
        </p:txBody>
      </p:sp>
      <p:sp>
        <p:nvSpPr>
          <p:cNvPr id="18" name="Line 28"/>
          <p:cNvSpPr/>
          <p:nvPr/>
        </p:nvSpPr>
        <p:spPr>
          <a:xfrm>
            <a:off x="1438910" y="3302000"/>
            <a:ext cx="3538855" cy="63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9" name="Line 29"/>
          <p:cNvSpPr/>
          <p:nvPr/>
        </p:nvSpPr>
        <p:spPr>
          <a:xfrm>
            <a:off x="4400550" y="3428365"/>
            <a:ext cx="7620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/>
        </p:txBody>
      </p:sp>
      <p:sp>
        <p:nvSpPr>
          <p:cNvPr id="20" name="Text Box 30"/>
          <p:cNvSpPr txBox="1"/>
          <p:nvPr/>
        </p:nvSpPr>
        <p:spPr>
          <a:xfrm>
            <a:off x="5096193" y="3470275"/>
            <a:ext cx="2164080" cy="49149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600" dirty="0">
                <a:latin typeface="Times New Roman" panose="02020603050405020304" pitchFamily="18" charset="0"/>
                <a:ea typeface="黑体" panose="02010600030101010101" pitchFamily="49" charset="-122"/>
              </a:rPr>
              <a:t>减小空气阻力</a:t>
            </a:r>
            <a:endParaRPr lang="zh-CN" altLang="en-US" sz="2600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/>
      <p:bldP spid="14363" grpId="3"/>
      <p:bldP spid="5131" grpId="4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10377" y="2157664"/>
            <a:ext cx="1404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牛顿管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922587" y="3346041"/>
            <a:ext cx="6346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抽气后，就排除了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0030101010101" pitchFamily="49" charset="-122"/>
              </a:rPr>
              <a:t>          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的影响      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095999" y="3269840"/>
            <a:ext cx="1435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空气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9356725" y="13589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915" y="0"/>
            <a:ext cx="4506595" cy="822960"/>
          </a:xfrm>
        </p:spPr>
        <p:txBody>
          <a:bodyPr/>
          <a:lstStyle/>
          <a:p>
            <a:pPr algn="l"/>
            <a:r>
              <a:rPr lang="zh-CN" altLang="en-US"/>
              <a:t>二、自由落体运动</a:t>
            </a:r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768599" y="4328959"/>
            <a:ext cx="650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注意：观察实验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0030101010101" pitchFamily="49" charset="-122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得出结论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pic>
        <p:nvPicPr>
          <p:cNvPr id="1025" name="图片 1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0" y="1943100"/>
            <a:ext cx="6426200" cy="104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62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二、自由落体运动</a:t>
            </a:r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8276" y="1742171"/>
            <a:ext cx="1894690" cy="4396289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4689" y="1742171"/>
            <a:ext cx="1780673" cy="43962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79216" y="6138460"/>
            <a:ext cx="147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  <a:ea typeface="黑体" panose="02010600030101010101" pitchFamily="49" charset="-122"/>
              </a:rPr>
              <a:t> 有空气    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0030101010101" pitchFamily="49" charset="-122"/>
              </a:rPr>
              <a:t>        </a:t>
            </a:r>
            <a:endParaRPr lang="zh-CN" altLang="en-US" sz="20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97269" y="6205837"/>
            <a:ext cx="147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  <a:ea typeface="黑体" panose="02010600030101010101" pitchFamily="49" charset="-122"/>
              </a:rPr>
              <a:t> 真空</a:t>
            </a:r>
            <a:endParaRPr lang="zh-CN" altLang="en-US" sz="20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07833" y="1023158"/>
            <a:ext cx="2439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黑体" panose="02010600030101010101" pitchFamily="49" charset="-122"/>
              </a:rPr>
              <a:t>牛顿管实验</a:t>
            </a:r>
            <a:endParaRPr lang="zh-CN" altLang="en-US" sz="2800" b="1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404995" y="2733675"/>
            <a:ext cx="7303135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现象：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0030101010101" pitchFamily="49" charset="-122"/>
              </a:rPr>
              <a:t>                           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结论：</a:t>
            </a:r>
            <a:r>
              <a:rPr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0030101010101" pitchFamily="49" charset="-122"/>
              </a:rPr>
              <a:t>               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613852" y="2733408"/>
            <a:ext cx="5890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在真空中不同物体同时落地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400675" y="3771078"/>
            <a:ext cx="69030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在不受空气阻力影响的情况下，物体下落快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慢与物体的质量无关</a:t>
            </a:r>
            <a:endParaRPr lang="zh-CN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77475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11" grpId="2"/>
      <p:bldP spid="12" grpId="3"/>
    </p:bldLst>
  </p:timing>
</p:sld>
</file>

<file path=ppt/tags/tag1.xml><?xml version="1.0" encoding="utf-8"?>
<p:tagLst xmlns:p="http://schemas.openxmlformats.org/presentationml/2006/main">
  <p:tag name="KSO_WM_UNIT_TABLE_BEAUTIFY" val="smartTable{01708240-74a0-4911-aa78-7385b9b3bd95}"/>
</p:tagLst>
</file>

<file path=ppt/tags/tag2.xml><?xml version="1.0" encoding="utf-8"?>
<p:tagLst xmlns:p="http://schemas.openxmlformats.org/presentationml/2006/main">
  <p:tag name="KSO_WM_UNIT_TABLE_BEAUTIFY" val="smartTable{e96e83d7-36c0-4d05-ad95-7c3b994bf196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Default Design">
  <a:themeElements>
    <a:clrScheme name="11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11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1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">
      <a:majorFont>
        <a:latin typeface="Maiandra GD"/>
        <a:ea typeface="Arial"/>
        <a:cs typeface="Arial"/>
      </a:majorFont>
      <a:minorFont>
        <a:latin typeface="Cambria"/>
        <a:ea typeface="Arial"/>
        <a:cs typeface="Arial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/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Default Design">
  <a:themeElements>
    <a:clrScheme name="10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10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0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8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8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8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5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5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5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fault Design">
  <a:themeElements>
    <a:clrScheme name="6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6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6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Default Design">
  <a:themeElements>
    <a:clrScheme name="9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9_Default Design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9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4291</Words>
  <Application>WPS 演示</Application>
  <PresentationFormat>宽屏</PresentationFormat>
  <Paragraphs>566</Paragraphs>
  <Slides>28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11</vt:i4>
      </vt:variant>
      <vt:variant>
        <vt:lpstr>嵌入 OLE 服务器</vt:lpstr>
      </vt:variant>
      <vt:variant>
        <vt:i4>52</vt:i4>
      </vt:variant>
      <vt:variant>
        <vt:lpstr>幻灯片标题</vt:lpstr>
      </vt:variant>
      <vt:variant>
        <vt:i4>28</vt:i4>
      </vt:variant>
    </vt:vector>
  </HeadingPairs>
  <TitlesOfParts>
    <vt:vector size="111" baseType="lpstr">
      <vt:lpstr>Arial</vt:lpstr>
      <vt:lpstr>宋体</vt:lpstr>
      <vt:lpstr>Wingdings</vt:lpstr>
      <vt:lpstr>Times New Roman</vt:lpstr>
      <vt:lpstr>黑体</vt:lpstr>
      <vt:lpstr>楷体</vt:lpstr>
      <vt:lpstr>Cambria</vt:lpstr>
      <vt:lpstr>华文楷体</vt:lpstr>
      <vt:lpstr>Maiandra GD</vt:lpstr>
      <vt:lpstr>Wingdings 2</vt:lpstr>
      <vt:lpstr>Calibri</vt:lpstr>
      <vt:lpstr>Calibri Light</vt:lpstr>
      <vt:lpstr>华文新魏</vt:lpstr>
      <vt:lpstr>微软雅黑</vt:lpstr>
      <vt:lpstr>Arial Unicode MS</vt:lpstr>
      <vt:lpstr>Arial</vt:lpstr>
      <vt:lpstr>华文细黑</vt:lpstr>
      <vt:lpstr>Book Antiqua</vt:lpstr>
      <vt:lpstr>华文行楷</vt:lpstr>
      <vt:lpstr>隶书</vt:lpstr>
      <vt:lpstr>Office 主题</vt:lpstr>
      <vt:lpstr>2_空白设计模板</vt:lpstr>
      <vt:lpstr>13_龙腾四海</vt:lpstr>
      <vt:lpstr>1_空白设计模板</vt:lpstr>
      <vt:lpstr>10_Default Design</vt:lpstr>
      <vt:lpstr>1_Default Design</vt:lpstr>
      <vt:lpstr>2_Default Design</vt:lpstr>
      <vt:lpstr>3_Default Design</vt:lpstr>
      <vt:lpstr>4_Default Design</vt:lpstr>
      <vt:lpstr>5_Default Design</vt:lpstr>
      <vt:lpstr>默认设计模板</vt:lpstr>
      <vt:lpstr>PI3.Image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Word.Document.8</vt:lpstr>
      <vt:lpstr>Word.Document.8</vt:lpstr>
      <vt:lpstr>Equation.3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第五节  自由落体运动                                     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二、自由落体运动</vt:lpstr>
      <vt:lpstr>二、自由落体运动</vt:lpstr>
      <vt:lpstr>二、自由落体运动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四、自由落体运动公式</vt:lpstr>
      <vt:lpstr>PowerPoint 演示文稿</vt:lpstr>
      <vt:lpstr>PowerPoint 演示文稿</vt:lpstr>
      <vt:lpstr>六、本课小结</vt:lpstr>
      <vt:lpstr>六、本课小结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第四节  自由落体运动                                                                      </dc:title>
  <dc:creator>rbm.xkw.com</dc:creator>
  <cp:lastModifiedBy>郑鑫</cp:lastModifiedBy>
  <cp:revision>26</cp:revision>
  <cp:lastPrinted>2020-10-15T20:58:00Z</cp:lastPrinted>
  <dcterms:created xsi:type="dcterms:W3CDTF">2020-10-15T20:58:00Z</dcterms:created>
  <dcterms:modified xsi:type="dcterms:W3CDTF">2022-10-10T03:15:38Z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2052-11.1.0.7693</vt:lpwstr>
  </property>
</Properties>
</file>