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813" r:id="rId3"/>
    <p:sldId id="1714" r:id="rId4"/>
    <p:sldId id="1631" r:id="rId5"/>
    <p:sldId id="1632" r:id="rId6"/>
    <p:sldId id="1635" r:id="rId7"/>
    <p:sldId id="1814" r:id="rId8"/>
    <p:sldId id="1766" r:id="rId9"/>
    <p:sldId id="1815" r:id="rId10"/>
    <p:sldId id="1816" r:id="rId11"/>
    <p:sldId id="1809" r:id="rId12"/>
    <p:sldId id="1772" r:id="rId13"/>
    <p:sldId id="1817" r:id="rId14"/>
    <p:sldId id="1774" r:id="rId15"/>
    <p:sldId id="1818" r:id="rId16"/>
    <p:sldId id="1819" r:id="rId17"/>
    <p:sldId id="1822" r:id="rId18"/>
    <p:sldId id="1820" r:id="rId19"/>
    <p:sldId id="1823" r:id="rId20"/>
    <p:sldId id="1826" r:id="rId21"/>
    <p:sldId id="1827" r:id="rId22"/>
    <p:sldId id="1775" r:id="rId23"/>
    <p:sldId id="1778" r:id="rId24"/>
    <p:sldId id="1810" r:id="rId25"/>
    <p:sldId id="1780" r:id="rId26"/>
    <p:sldId id="1828" r:id="rId27"/>
    <p:sldId id="1829" r:id="rId28"/>
    <p:sldId id="1830" r:id="rId29"/>
    <p:sldId id="1831" r:id="rId30"/>
  </p:sldIdLst>
  <p:sldSz cx="12190095" cy="685927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1E2"/>
    <a:srgbClr val="0000FF"/>
    <a:srgbClr val="044491"/>
    <a:srgbClr val="EAE8ED"/>
    <a:srgbClr val="FFFFFF"/>
    <a:srgbClr val="00CCFF"/>
    <a:srgbClr val="FFD966"/>
    <a:srgbClr val="EEEFF3"/>
    <a:srgbClr val="9DC3E6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2" autoAdjust="0"/>
    <p:restoredTop sz="95107" autoAdjust="0"/>
  </p:normalViewPr>
  <p:slideViewPr>
    <p:cSldViewPr>
      <p:cViewPr varScale="1">
        <p:scale>
          <a:sx n="64" d="100"/>
          <a:sy n="64" d="100"/>
        </p:scale>
        <p:origin x="212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  <p:sp>
        <p:nvSpPr>
          <p:cNvPr id="2" name="矩形 1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269554"/>
            <a:ext cx="12190413" cy="55900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9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731170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1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slide" Target="slide27.xml"/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slide" Target="slide27.xml"/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2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24.xml"/><Relationship Id="rId2" Type="http://schemas.openxmlformats.org/officeDocument/2006/relationships/image" Target="../media/image16.emf"/><Relationship Id="rId1" Type="http://schemas.openxmlformats.org/officeDocument/2006/relationships/package" Target="../embeddings/Document1.docx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" Target="slide27.xml"/><Relationship Id="rId8" Type="http://schemas.openxmlformats.org/officeDocument/2006/relationships/slide" Target="slide26.xml"/><Relationship Id="rId7" Type="http://schemas.openxmlformats.org/officeDocument/2006/relationships/slide" Target="slide25.xml"/><Relationship Id="rId6" Type="http://schemas.openxmlformats.org/officeDocument/2006/relationships/slide" Target="slide24.xml"/><Relationship Id="rId5" Type="http://schemas.openxmlformats.org/officeDocument/2006/relationships/image" Target="../media/image1.tiff"/><Relationship Id="rId4" Type="http://schemas.openxmlformats.org/officeDocument/2006/relationships/slide" Target="slide3.xml"/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2.xml"/><Relationship Id="rId1" Type="http://schemas.openxmlformats.org/officeDocument/2006/relationships/package" Target="../embeddings/Document2.docx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slide" Target="slide23.xml"/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1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629073" y="764704"/>
            <a:ext cx="1371583" cy="83527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任意多边形 2"/>
          <p:cNvSpPr/>
          <p:nvPr/>
        </p:nvSpPr>
        <p:spPr>
          <a:xfrm rot="5400000" flipV="1">
            <a:off x="724693" y="-405898"/>
            <a:ext cx="2892155" cy="3672407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  <a:gd name="connsiteX0-1" fmla="*/ 0 w 3538922"/>
              <a:gd name="connsiteY0-2" fmla="*/ 0 h 4343400"/>
              <a:gd name="connsiteX1-3" fmla="*/ 3538922 w 3538922"/>
              <a:gd name="connsiteY1-4" fmla="*/ 3543442 h 4343400"/>
              <a:gd name="connsiteX2-5" fmla="*/ 3486149 w 3538922"/>
              <a:gd name="connsiteY2-6" fmla="*/ 4343400 h 4343400"/>
              <a:gd name="connsiteX3-7" fmla="*/ 0 w 3538922"/>
              <a:gd name="connsiteY3-8" fmla="*/ 857251 h 4343400"/>
              <a:gd name="connsiteX4-9" fmla="*/ 0 w 3538922"/>
              <a:gd name="connsiteY4-10" fmla="*/ 0 h 434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38922" h="4343400">
                <a:moveTo>
                  <a:pt x="0" y="0"/>
                </a:moveTo>
                <a:lnTo>
                  <a:pt x="3538922" y="3543442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00347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17" name="直角三角形 16"/>
          <p:cNvSpPr/>
          <p:nvPr/>
        </p:nvSpPr>
        <p:spPr>
          <a:xfrm>
            <a:off x="0" y="-73198"/>
            <a:ext cx="6880485" cy="6932785"/>
          </a:xfrm>
          <a:prstGeom prst="rtTriangle">
            <a:avLst/>
          </a:prstGeom>
          <a:blipFill dpi="0" rotWithShape="1">
            <a:blip r:embed="rId1">
              <a:alphaModFix amt="60000"/>
            </a:blip>
            <a:srcRect/>
            <a:stretch>
              <a:fillRect l="-50700" t="1000" r="-2286" b="-5200"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59102" y="2772451"/>
            <a:ext cx="67304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2250440" algn="l"/>
              </a:tabLst>
            </a:pPr>
            <a:r>
              <a:rPr lang="en-US" altLang="zh-CN" sz="3600" b="1" dirty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3600" b="1" dirty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　曲线运动</a:t>
            </a:r>
            <a:endParaRPr lang="zh-CN" altLang="zh-CN" sz="3600" b="1" dirty="0">
              <a:solidFill>
                <a:srgbClr val="04449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59102" y="2205658"/>
            <a:ext cx="6624735" cy="464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8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第五章　抛体运动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25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/>
        </p:nvSpPr>
        <p:spPr>
          <a:xfrm>
            <a:off x="4748712" y="3081059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2"/>
          <p:cNvSpPr/>
          <p:nvPr/>
        </p:nvSpPr>
        <p:spPr>
          <a:xfrm>
            <a:off x="693580" y="2172756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33"/>
          <p:cNvSpPr txBox="1"/>
          <p:nvPr/>
        </p:nvSpPr>
        <p:spPr>
          <a:xfrm>
            <a:off x="3717916" y="2513479"/>
            <a:ext cx="4093935" cy="6117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37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探究重点　提升素养</a:t>
            </a:r>
            <a:endParaRPr lang="zh-CN" altLang="en-US" sz="337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0"/>
          <p:cNvCxnSpPr/>
          <p:nvPr/>
        </p:nvCxnSpPr>
        <p:spPr>
          <a:xfrm>
            <a:off x="3831181" y="3205384"/>
            <a:ext cx="38482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8128127" y="3125185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66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 29"/>
          <p:cNvCxnSpPr/>
          <p:nvPr/>
        </p:nvCxnSpPr>
        <p:spPr>
          <a:xfrm flipH="1">
            <a:off x="8743039" y="794313"/>
            <a:ext cx="978603" cy="1856172"/>
          </a:xfrm>
          <a:prstGeom prst="line">
            <a:avLst/>
          </a:prstGeom>
          <a:ln>
            <a:solidFill>
              <a:srgbClr val="262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0"/>
          <p:cNvCxnSpPr/>
          <p:nvPr/>
        </p:nvCxnSpPr>
        <p:spPr>
          <a:xfrm flipH="1">
            <a:off x="9047534" y="2277666"/>
            <a:ext cx="1930331" cy="3661370"/>
          </a:xfrm>
          <a:prstGeom prst="line">
            <a:avLst/>
          </a:prstGeom>
          <a:ln>
            <a:solidFill>
              <a:srgbClr val="0444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25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>
                <a:solidFill>
                  <a:prstClr val="black"/>
                </a:solidFill>
              </a:rPr>
              <a:t>曲线运动的速度方向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5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>
                <a:solidFill>
                  <a:schemeClr val="bg1"/>
                </a:solidFill>
              </a:rPr>
              <a:t>一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5943" y="1015777"/>
            <a:ext cx="11296938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导学探究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为砂轮打磨下来的炽热微粒飞离砂轮时的情形，微粒离开砂轮的时刻不同，飞离时的速度方向也不一样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微粒离开砂轮瞬间速度方向如何？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沿砂轮的切线方向</a:t>
            </a:r>
            <a:endParaRPr lang="en-US" altLang="zh-CN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微粒在离开砂轮前速度是否变化？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endParaRPr lang="en-US" altLang="zh-CN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微粒做曲线运动时，加速度可以是零吗？为什么？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不为零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因为速度的方向在变化，即速度在变化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79874" name="Picture 2" descr="5-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635" y="2203896"/>
            <a:ext cx="3099208" cy="282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9804272" y="5056361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737" y="1262728"/>
            <a:ext cx="11296938" cy="2239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知识深化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曲线运动中，质点在某一点的速度方向，沿曲线在这一点的切线方向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曲线运动中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，质点的速度方向时刻改变，所以曲线运动一定是变速运动，加速度一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定不为零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40476" y="261442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所示，物体沿曲线由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点运动至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点，关于物体在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</a:rPr>
              <a:t>ab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段的运动，下列说法正确的是</a:t>
            </a:r>
            <a:endParaRPr lang="en-US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物体的速度可能不变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物体的加速度可能为零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点的速度方向由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指向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段的位移大小一定小于路程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0476" y="3861842"/>
            <a:ext cx="11457851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做曲线运动的物体的速度方向时刻改变，即使速度大小不变，速度方向也在不断发生变化，故速度一直在变，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项错误；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做曲线运动的物体速度在变化，加速度必定不为零，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项错误；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点的速度方向沿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点的切线方向，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项错误；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做曲线运动的物体的位移大小必小于路程，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8442" name="Picture 74" descr="5-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971" y="1062651"/>
            <a:ext cx="2083489" cy="152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592748" y="2661047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endParaRPr lang="zh-CN" altLang="en-US" dirty="0"/>
          </a:p>
        </p:txBody>
      </p:sp>
      <p:sp>
        <p:nvSpPr>
          <p:cNvPr id="10" name="TextBox 14"/>
          <p:cNvSpPr txBox="1"/>
          <p:nvPr/>
        </p:nvSpPr>
        <p:spPr>
          <a:xfrm>
            <a:off x="183902" y="2986209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>
                <a:solidFill>
                  <a:prstClr val="black"/>
                </a:solidFill>
              </a:rPr>
              <a:t>物体做曲线运动的条件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5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en-US" sz="2800" b="1">
                <a:solidFill>
                  <a:schemeClr val="bg1"/>
                </a:solidFill>
              </a:rPr>
              <a:t>二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5943" y="909514"/>
            <a:ext cx="11296938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导学探究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甲为抛出的石子在空中运动的轨迹，图乙是水平面上一小钢球在磁铁作用下的部分轨迹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请画出物体在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四点的受力方向和速度方向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49644" y="4954899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endParaRPr lang="zh-CN" altLang="en-US" dirty="0"/>
          </a:p>
        </p:txBody>
      </p:sp>
      <p:pic>
        <p:nvPicPr>
          <p:cNvPr id="80898" name="Picture 2" descr="5-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58" y="2553240"/>
            <a:ext cx="4220506" cy="221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45943" y="2550493"/>
            <a:ext cx="11296938" cy="5808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各点受力方向和速度方向如图所示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80899" name="Picture 3" descr="5-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73" y="3232820"/>
            <a:ext cx="4232859" cy="220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45943" y="5437613"/>
            <a:ext cx="11296938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物体做曲线运动的条件是什么？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物体所受合力的方向与它的速度方向不在同一直线上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737" y="459021"/>
            <a:ext cx="11296938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知识深化</a:t>
            </a:r>
            <a:endParaRPr lang="zh-CN" altLang="zh-CN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+mj-ea"/>
                <a:ea typeface="+mj-ea"/>
                <a:cs typeface="Courier New" panose="02070309020205020404" pitchFamily="49" charset="0"/>
              </a:rPr>
              <a:t>1.</a:t>
            </a:r>
            <a:r>
              <a:rPr lang="zh-CN" altLang="zh-CN" b="1" kern="100" dirty="0">
                <a:latin typeface="+mj-ea"/>
                <a:ea typeface="+mj-ea"/>
                <a:cs typeface="Courier New" panose="02070309020205020404" pitchFamily="49" charset="0"/>
              </a:rPr>
              <a:t>物体做曲线运动的条件</a:t>
            </a:r>
            <a:endParaRPr lang="zh-CN" altLang="zh-CN" b="1" kern="1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动力学条件：合力方向与物体的速度方向不在同一直线上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运动学条件：加速度方向与物体的速度方向不在同一直线上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说明：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物体做曲线运动时，所受合力可能变化，也可能不发生变化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+mj-ea"/>
                <a:ea typeface="+mj-ea"/>
                <a:cs typeface="Courier New" panose="02070309020205020404" pitchFamily="49" charset="0"/>
              </a:rPr>
              <a:t>2.</a:t>
            </a:r>
            <a:r>
              <a:rPr lang="zh-CN" altLang="zh-CN" b="1" kern="100" dirty="0">
                <a:latin typeface="+mj-ea"/>
                <a:ea typeface="+mj-ea"/>
                <a:cs typeface="Courier New" panose="02070309020205020404" pitchFamily="49" charset="0"/>
              </a:rPr>
              <a:t>物体运动性质的判断</a:t>
            </a:r>
            <a:endParaRPr lang="zh-CN" altLang="zh-CN" b="1" kern="1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直线或曲线的判断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看合力方向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或加速度的方向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和速度方向是否在同一直线上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匀变速或非匀变速的判断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合力为恒力，物体做匀变速运动；合力为变力，物体做非匀变速运动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7632" y="393951"/>
            <a:ext cx="11296938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变速运动的几种类型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46737" y="1133081"/>
          <a:ext cx="7559040" cy="4744985"/>
        </p:xfrm>
        <a:graphic>
          <a:graphicData uri="http://schemas.openxmlformats.org/drawingml/2006/table">
            <a:tbl>
              <a:tblPr/>
              <a:tblGrid>
                <a:gridCol w="1508760"/>
                <a:gridCol w="1508760"/>
                <a:gridCol w="1813560"/>
                <a:gridCol w="2727960"/>
              </a:tblGrid>
              <a:tr h="2033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轨迹特点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加速度与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速度方向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的关系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加速度特点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运动性质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85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直线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共线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加速度不变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匀变速直线运动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85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加速度变化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非匀变速直线运动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85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曲线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不共线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加速度不变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匀变速曲线运动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85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加速度变化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非匀变速曲线运动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40476" y="261442"/>
            <a:ext cx="11412000" cy="337782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曲线运动是自然界中普遍存在的运动形式，下面关于曲线运动的说法中，正确的是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物体只要受到变力的作用，就会做曲线运动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物体在恒定的合力作用下一定会做直线运动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物体做曲线运动时，合力方向可能发生变化，也可能不变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物体在大小不变的合力作用下必做匀变速曲线运动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0476" y="3808884"/>
            <a:ext cx="11457851" cy="27922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当物体所受合力的方向与它的速度方向不在同一直线上时，物体做曲线运动，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物体做曲线运动时，其所受合力的方向与速度方向不在同一条直线上，合外力的方向可能发生变化，也可能不变，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做匀变速曲线运动的物体所受的合力恒定不变，而不只是合力大小不变，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209600" y="243872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>
                <a:solidFill>
                  <a:prstClr val="black"/>
                </a:solidFill>
              </a:rPr>
              <a:t>曲线运动中合力方向、速度方向与轨迹的关系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5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</a:rPr>
              <a:t>三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6737" y="1168653"/>
            <a:ext cx="11296938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由于曲线运动的速度方向时刻改变，合力不为零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合力垂直于速度方向的分力改变速度的方向，即曲线运动的轨迹总向合力所指的一侧弯曲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40476" y="261442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多选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所示，质量为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的物体在四个共点力的作用下做匀速直线运动，速度方向与力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的方向恰好在同一直线上，则下列说法正确的是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若只撤去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，物体做匀加速直线运动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若只撤去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，物体做匀加速直线运动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若只撤去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，物体做匀变速曲线运动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若只撤去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，物体做非匀变速曲线运动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0476" y="3855849"/>
            <a:ext cx="11457851" cy="22382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若只撤去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，合力方向与速度</a:t>
            </a:r>
            <a:r>
              <a:rPr lang="en-US" altLang="zh-CN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同向，则物体做匀加速直线运动；若只撤去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，合力方向与速度</a:t>
            </a:r>
            <a:r>
              <a:rPr lang="en-US" altLang="zh-CN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反向，物体做匀减速直线运动，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若只撤去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，合力方向与速度方向不在同一直线上，且合力大小不变，则物体做匀变速曲线运动，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6018" name="Picture 2" descr="5-6A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51" y="1413570"/>
            <a:ext cx="3270172" cy="18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440670" y="3283760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5</a:t>
            </a:r>
            <a:endParaRPr lang="zh-CN" altLang="en-US" dirty="0"/>
          </a:p>
        </p:txBody>
      </p:sp>
      <p:sp>
        <p:nvSpPr>
          <p:cNvPr id="10" name="TextBox 14"/>
          <p:cNvSpPr txBox="1"/>
          <p:nvPr/>
        </p:nvSpPr>
        <p:spPr>
          <a:xfrm>
            <a:off x="209600" y="137765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209600" y="243872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01106" y="1863380"/>
            <a:ext cx="1025371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会确定曲线运动的速度方向，知道曲线运动是一种变速运动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知道物体做曲线运动的条件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Rectangle 33"/>
          <p:cNvSpPr/>
          <p:nvPr/>
        </p:nvSpPr>
        <p:spPr>
          <a:xfrm>
            <a:off x="910630" y="477466"/>
            <a:ext cx="3794786" cy="545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学习目标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6" name="等腰三角形 5"/>
          <p:cNvSpPr/>
          <p:nvPr/>
        </p:nvSpPr>
        <p:spPr>
          <a:xfrm rot="5400000">
            <a:off x="605408" y="574659"/>
            <a:ext cx="344050" cy="30967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25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679382" y="1639119"/>
            <a:ext cx="4511031" cy="2437993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  <p:sp>
        <p:nvSpPr>
          <p:cNvPr id="9" name="矩形 8"/>
          <p:cNvSpPr/>
          <p:nvPr/>
        </p:nvSpPr>
        <p:spPr>
          <a:xfrm>
            <a:off x="340476" y="261442"/>
            <a:ext cx="11412000" cy="11754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所示，高速摄像机记录了一名擅长飞牌、射牌的魔术师的发牌过程，虚线是飞出的扑克牌的运动轨迹，则扑克牌所受合力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与速度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关系正确的是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22509" y="3832225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6</a:t>
            </a:r>
            <a:endParaRPr lang="zh-CN" altLang="en-US" dirty="0"/>
          </a:p>
        </p:txBody>
      </p:sp>
      <p:pic>
        <p:nvPicPr>
          <p:cNvPr id="87042" name="Picture 2" descr="5-2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13" y="1499086"/>
            <a:ext cx="2682986" cy="226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 descr="5-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22" y="4293890"/>
            <a:ext cx="8075969" cy="23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4"/>
          <p:cNvSpPr txBox="1"/>
          <p:nvPr/>
        </p:nvSpPr>
        <p:spPr>
          <a:xfrm>
            <a:off x="2475756" y="6075013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45999" y="1711249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spc="-2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做曲线运动的物体速度方向沿轨迹的切线方向，合力指向运动轨迹的凹侧，所以</a:t>
            </a:r>
            <a:r>
              <a:rPr lang="en-US" altLang="zh-CN" kern="100" spc="-2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kern="100" spc="-2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确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.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2146" y="129788"/>
            <a:ext cx="11526120" cy="1715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针对训练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在光滑水平面上以速度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做匀速直线运动的小球，受到一个跟它的速度方向不在同一直线上的水平恒力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的作用后，获得加速度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下列四幅图中，能正确反映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及小球运动轨迹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虚线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之间的关系的是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8066" name="Picture 2" descr="5-9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61" y="1874210"/>
            <a:ext cx="5874291" cy="218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 descr="5-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61" y="4435756"/>
            <a:ext cx="5874291" cy="206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4"/>
          <p:cNvSpPr txBox="1"/>
          <p:nvPr/>
        </p:nvSpPr>
        <p:spPr>
          <a:xfrm>
            <a:off x="4491980" y="5959599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89028" y="1557586"/>
            <a:ext cx="11010769" cy="22382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小球做匀速直线运动时，受力平衡，当受到一个与运动方向不在同一直线上的水平恒力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的作用时，因合力方向与速度方向不在同一直线上，所以小球一定做曲线运动且合力的方向指向运动轨迹的凹侧，根据牛顿第二定律可知，加速度方向与合力方向相同，故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en-US" altLang="zh-CN" kern="100" dirty="0">
              <a:latin typeface="Times New Roman" panose="02020603050405020304" pitchFamily="18" charset="0"/>
              <a:ea typeface="楷体_GB2312" panose="02010609030101010101" pitchFamily="49" charset="-122"/>
              <a:cs typeface="Courier New" panose="02070309020205020404" pitchFamily="49" charset="0"/>
            </a:endParaRPr>
          </a:p>
        </p:txBody>
      </p:sp>
      <p:pic>
        <p:nvPicPr>
          <p:cNvPr id="10" name="返回" descr="C:\Users\Administrator\Desktop\新建文件夹\返回.tif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/>
        </p:nvSpPr>
        <p:spPr>
          <a:xfrm>
            <a:off x="4748712" y="3081059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2"/>
          <p:cNvSpPr/>
          <p:nvPr/>
        </p:nvSpPr>
        <p:spPr>
          <a:xfrm>
            <a:off x="693580" y="2172756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33"/>
          <p:cNvSpPr txBox="1"/>
          <p:nvPr/>
        </p:nvSpPr>
        <p:spPr>
          <a:xfrm>
            <a:off x="3717916" y="2513479"/>
            <a:ext cx="4093935" cy="6117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37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随堂演练　逐点落实</a:t>
            </a:r>
            <a:endParaRPr lang="zh-CN" altLang="en-US" sz="337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0"/>
          <p:cNvCxnSpPr/>
          <p:nvPr/>
        </p:nvCxnSpPr>
        <p:spPr>
          <a:xfrm>
            <a:off x="3831181" y="3205384"/>
            <a:ext cx="38482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8128127" y="3125185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66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 29"/>
          <p:cNvCxnSpPr/>
          <p:nvPr/>
        </p:nvCxnSpPr>
        <p:spPr>
          <a:xfrm flipH="1">
            <a:off x="8743039" y="794313"/>
            <a:ext cx="978603" cy="1856172"/>
          </a:xfrm>
          <a:prstGeom prst="line">
            <a:avLst/>
          </a:prstGeom>
          <a:ln>
            <a:solidFill>
              <a:srgbClr val="262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0"/>
          <p:cNvCxnSpPr/>
          <p:nvPr/>
        </p:nvCxnSpPr>
        <p:spPr>
          <a:xfrm flipH="1">
            <a:off x="9047534" y="2277666"/>
            <a:ext cx="1930331" cy="3661370"/>
          </a:xfrm>
          <a:prstGeom prst="line">
            <a:avLst/>
          </a:prstGeom>
          <a:ln>
            <a:solidFill>
              <a:srgbClr val="0444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25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405458"/>
            <a:ext cx="11076375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曲线运动的速度方向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赛事中，若在弯道上高速行驶的赛车车轮脱落，则关于脱落的车轮的运动情况，下列说法中正确的是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仍然沿着赛车的弯道行驶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沿着与弯道切线垂直的方向飞出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沿着脱离时轮子前进的方向做直线运动，离开弯道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上述情况都有可能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7019" y="3753087"/>
            <a:ext cx="11076375" cy="22689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赛车沿弯道行驶，任一时刻赛车的速度方向是赛车运动轨迹上的对应点的切线方向，脱落的车轮的速度方向也就是脱落点轨迹的切线方向，车轮脱落后，不再受到车身的约束，受到与速度方向相反的阻力作用，车轮做直线运动，离开弯道，故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430862" y="2575223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405458"/>
            <a:ext cx="11076375" cy="28238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曲线运动的条件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对做曲线运动的物体，下列说法正确的是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速度方向与合力方向不可能在同一条直线上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加速度方向与合力方向可能不在同一条直线上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加速度方向与速度方向有可能在同一条直线上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合力的方向一定是变化的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7019" y="3357786"/>
            <a:ext cx="11076375" cy="282299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由物体做曲线运动的条件可知，速度方向与合力方向不可能在同一条直线上，根据牛顿第二定律，加速度与合力一定同向，即一定在同一条直线上，所以加速度方向与速度方向不可能在同一条直线上，故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在恒力作用下，物体也可以做曲线运动，只要合力方向与速度方向不共线就可以，故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421337" y="98152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163919"/>
            <a:ext cx="11076375" cy="172532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曲线运动的受力、速度与轨迹的关系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2018·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嘉兴市第一中学高一下期末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老鹰在天空中飞翔，图中虚线表示老鹰在竖直平面内飞行的轨迹，关于老鹰在图示位置时的速度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及其所受合力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的方向可能正确的是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7895406" y="328511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89091" name="Picture 3" descr="5-24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56" y="1941625"/>
            <a:ext cx="6671100" cy="196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 descr="5-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56" y="4055151"/>
            <a:ext cx="6671100" cy="182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580851"/>
            <a:ext cx="11076375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物体运动性质的判断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在光滑水平面上有一质量为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 kg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的物体，受几个共点力作用做匀速直线运动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现突然将与速度方向相反的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 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的力水平旋转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90°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，则关于物体运动情况的叙述正确的是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物体做速度大小不变的曲线运动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物体做加速度大小变化的曲线运动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物体做加速度为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m/s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的匀变速曲线运动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物体做加速度为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 m/s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的匀变速曲线运动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112782" y="3497256"/>
          <a:ext cx="5397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1" name="文档" r:id="rId1" imgW="542290" imgH="449580" progId="Word.Document.12">
                  <p:embed/>
                </p:oleObj>
              </mc:Choice>
              <mc:Fallback>
                <p:oleObj name="文档" r:id="rId1" imgW="542290" imgH="449580" progId="Word.Document.12">
                  <p:embed/>
                  <p:pic>
                    <p:nvPicPr>
                      <p:cNvPr id="0" name="图片 9114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12782" y="3497256"/>
                        <a:ext cx="53975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4"/>
          <p:cNvSpPr txBox="1"/>
          <p:nvPr/>
        </p:nvSpPr>
        <p:spPr>
          <a:xfrm>
            <a:off x="425624" y="331451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2444130"/>
            <a:ext cx="11076375" cy="114452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物体原来所受合力为零，当将与速度反方向的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N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的力水平旋转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90°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后，其受力如图所示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66750" y="3749799"/>
          <a:ext cx="1082040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8" name="文档" r:id="rId1" imgW="10826750" imgH="2200910" progId="Word.Document.12">
                  <p:embed/>
                </p:oleObj>
              </mc:Choice>
              <mc:Fallback>
                <p:oleObj name="文档" r:id="rId1" imgW="10826750" imgH="2200910" progId="Word.Document.12">
                  <p:embed/>
                  <p:pic>
                    <p:nvPicPr>
                      <p:cNvPr id="0" name="图片 9012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6750" y="3749799"/>
                        <a:ext cx="10820400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14" name="Picture 2" descr="5-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00" y="318959"/>
            <a:ext cx="2610700" cy="219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返回" descr="C:\Users\Administrator\Desktop\新建文件夹\返回.t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0"/>
            <a:ext cx="6392167" cy="6849431"/>
          </a:xfrm>
          <a:prstGeom prst="rect">
            <a:avLst/>
          </a:prstGeom>
        </p:spPr>
      </p:pic>
      <p:sp>
        <p:nvSpPr>
          <p:cNvPr id="13" name="TextBox 35">
            <a:hlinkClick r:id="rId2" action="ppaction://hlinksldjump"/>
          </p:cNvPr>
          <p:cNvSpPr txBox="1"/>
          <p:nvPr/>
        </p:nvSpPr>
        <p:spPr>
          <a:xfrm>
            <a:off x="6062860" y="1814848"/>
            <a:ext cx="4265877" cy="534826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+mj-ea"/>
                <a:ea typeface="+mj-ea"/>
              </a:rPr>
              <a:t>梳理教材　夯实基础</a:t>
            </a:r>
            <a:endParaRPr lang="zh-CN" altLang="en-US" sz="28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6" name="TextBox 40">
            <a:hlinkClick r:id="rId3" action="ppaction://hlinksldjump"/>
          </p:cNvPr>
          <p:cNvSpPr txBox="1"/>
          <p:nvPr/>
        </p:nvSpPr>
        <p:spPr>
          <a:xfrm>
            <a:off x="6062860" y="2974651"/>
            <a:ext cx="4265874" cy="478237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+mj-ea"/>
                <a:ea typeface="+mj-ea"/>
              </a:rPr>
              <a:t>探究重点　提升素养</a:t>
            </a:r>
            <a:endParaRPr lang="zh-CN" altLang="en-US" sz="28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23" name="TextBox 43">
            <a:hlinkClick r:id="rId4" action="ppaction://hlinksldjump"/>
          </p:cNvPr>
          <p:cNvSpPr txBox="1"/>
          <p:nvPr/>
        </p:nvSpPr>
        <p:spPr>
          <a:xfrm>
            <a:off x="6062860" y="4077866"/>
            <a:ext cx="4265876" cy="455092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+mj-ea"/>
                <a:ea typeface="+mj-ea"/>
              </a:rPr>
              <a:t>随堂演练　逐点落实</a:t>
            </a:r>
            <a:endParaRPr lang="zh-CN" altLang="en-US" sz="28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grpSp>
        <p:nvGrpSpPr>
          <p:cNvPr id="25" name="Group 5"/>
          <p:cNvGrpSpPr/>
          <p:nvPr/>
        </p:nvGrpSpPr>
        <p:grpSpPr>
          <a:xfrm>
            <a:off x="2709075" y="2791477"/>
            <a:ext cx="2167620" cy="890539"/>
            <a:chOff x="4845920" y="205975"/>
            <a:chExt cx="2890159" cy="1187384"/>
          </a:xfrm>
        </p:grpSpPr>
        <p:sp>
          <p:nvSpPr>
            <p:cNvPr id="26" name="TextBox 2"/>
            <p:cNvSpPr txBox="1"/>
            <p:nvPr/>
          </p:nvSpPr>
          <p:spPr>
            <a:xfrm>
              <a:off x="4904442" y="205975"/>
              <a:ext cx="2831637" cy="49244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3600" dirty="0">
                  <a:solidFill>
                    <a:prstClr val="white"/>
                  </a:solidFill>
                </a:rPr>
                <a:t>内容索引</a:t>
              </a:r>
              <a:endParaRPr lang="zh-CN" altLang="en-US" sz="3600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3"/>
            <p:cNvSpPr txBox="1"/>
            <p:nvPr/>
          </p:nvSpPr>
          <p:spPr>
            <a:xfrm>
              <a:off x="4845920" y="1116361"/>
              <a:ext cx="1269578" cy="27699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70000" lnSpcReduction="20000"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</a:rPr>
                <a:t>NEIRONGSUOYIN</a:t>
              </a:r>
              <a:endParaRPr lang="en-US" altLang="zh-CN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25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/>
        </p:nvSpPr>
        <p:spPr>
          <a:xfrm>
            <a:off x="4748712" y="3081059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2"/>
          <p:cNvSpPr/>
          <p:nvPr/>
        </p:nvSpPr>
        <p:spPr>
          <a:xfrm>
            <a:off x="693580" y="2172756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33"/>
          <p:cNvSpPr txBox="1"/>
          <p:nvPr/>
        </p:nvSpPr>
        <p:spPr>
          <a:xfrm>
            <a:off x="3717916" y="2513479"/>
            <a:ext cx="4093935" cy="6117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37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梳理教材　夯实基础</a:t>
            </a:r>
            <a:endParaRPr lang="zh-CN" altLang="en-US" sz="337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0"/>
          <p:cNvCxnSpPr/>
          <p:nvPr/>
        </p:nvCxnSpPr>
        <p:spPr>
          <a:xfrm>
            <a:off x="3831181" y="3205384"/>
            <a:ext cx="38482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8128127" y="3125185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66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" name="直接连接符 29"/>
          <p:cNvCxnSpPr/>
          <p:nvPr/>
        </p:nvCxnSpPr>
        <p:spPr>
          <a:xfrm flipH="1">
            <a:off x="8743039" y="794313"/>
            <a:ext cx="978603" cy="1856172"/>
          </a:xfrm>
          <a:prstGeom prst="line">
            <a:avLst/>
          </a:prstGeom>
          <a:ln>
            <a:solidFill>
              <a:srgbClr val="262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0"/>
          <p:cNvCxnSpPr/>
          <p:nvPr/>
        </p:nvCxnSpPr>
        <p:spPr>
          <a:xfrm flipH="1">
            <a:off x="9047534" y="2277666"/>
            <a:ext cx="1930331" cy="3661370"/>
          </a:xfrm>
          <a:prstGeom prst="line">
            <a:avLst/>
          </a:prstGeom>
          <a:ln>
            <a:solidFill>
              <a:srgbClr val="0444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25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9098" y="1413570"/>
            <a:ext cx="10966708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质点在某一点的速度方向，沿曲线在这一点的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曲线运动是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运动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速度是矢量，既有大小，又有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在曲线运动中，速度的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是变化的，所以曲线运动是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运动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>
                <a:solidFill>
                  <a:prstClr val="black"/>
                </a:solidFill>
              </a:rPr>
              <a:t>曲线运动的速度方向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4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>
                <a:solidFill>
                  <a:schemeClr val="bg1"/>
                </a:solidFill>
              </a:rPr>
              <a:t>一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5550" y="150678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切线方向</a:t>
            </a:r>
            <a:endParaRPr lang="zh-CN" altLang="en-US" b="1" dirty="0">
              <a:solidFill>
                <a:srgbClr val="C00000"/>
              </a:solidFill>
              <a:latin typeface="+mj-lt"/>
              <a:ea typeface="+mj-ea"/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76527" y="204049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变速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60662" y="259647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方向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05302" y="315055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方向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73747" y="314972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变速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9098" y="1125538"/>
            <a:ext cx="10966708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物体如果不受力，将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或做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运动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物体做曲线运动时，由于速度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时刻改变，物体的加速度一定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；物体所受的合力一定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物体做曲线运动的条件：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动力学角度：物体所受合力的方向与它的速度方向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时，物体做曲线运动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运动学角度：物体的加速度方向与速度方向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时，物体做曲线运动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>
                <a:solidFill>
                  <a:prstClr val="black"/>
                </a:solidFill>
              </a:rPr>
              <a:t>物体做曲线运动的条件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4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</a:rPr>
              <a:t>二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00098" y="121513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静止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55915" y="122392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匀速直线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63582" y="175268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方向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77547" y="1756026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不为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63582" y="2318418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不为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59977" y="340960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不在同一直线上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43861" y="450991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不在同一直线上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/>
          <p:cNvSpPr/>
          <p:nvPr/>
        </p:nvSpPr>
        <p:spPr>
          <a:xfrm>
            <a:off x="910630" y="477466"/>
            <a:ext cx="3794786" cy="545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即学即用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8" name="等腰三角形 7"/>
          <p:cNvSpPr/>
          <p:nvPr/>
        </p:nvSpPr>
        <p:spPr>
          <a:xfrm rot="5400000">
            <a:off x="605408" y="574659"/>
            <a:ext cx="344050" cy="30967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2598" y="1134849"/>
            <a:ext cx="10945216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判断下列说法的正误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做曲线运动的物体，速度可能不变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曲线运动一定是变速运动，但变速运动不一定是曲线运动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做曲线运动的物体的位移大小可能与路程相等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做曲线运动的物体所受的合力一定是变力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(5)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做曲线运动的物体加速度一定不为零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0715" y="179905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28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96081" y="238465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√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04021" y="291727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28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91961" y="346476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28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46666" y="40397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√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2146" y="352500"/>
            <a:ext cx="11526120" cy="28238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将一条形磁铁放在光滑水平桌面的不同位置，让小铁珠在水平桌面上从同一位置以相同初速度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运动，得到不同轨迹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为其中四条运动轨迹，磁铁放在位置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时，小铁珠的运动轨迹是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填轨迹字母代号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，磁铁放在位置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时，小铁珠的运动轨迹是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填轨迹字母代号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实验表明，当物体所受合外力的方向跟它的速度方向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选填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不在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同一直线上时，物体做曲线运动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9874" name="Picture 2" descr="5-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03" y="3244626"/>
            <a:ext cx="6041806" cy="249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771239" y="5776441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77569" y="157244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b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074303" y="2114600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163341" y="264723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不在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11855" y="1523236"/>
            <a:ext cx="10644179" cy="233860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因为磁铁对小铁珠只能提供引力，磁铁在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处时，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同向，小铁珠做变加速直线运动，运动轨迹为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；当磁铁放在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处时，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不在同一直线上，合力的方向指向轨迹的凹侧，运动轨迹为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当物体所受合外力的方向与它的速度方向不在同一直线上时，物体做曲线运动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楷体_GB2312" panose="02010609030101010101" pitchFamily="49" charset="-122"/>
              <a:ea typeface="楷体_GB2312" panose="02010609030101010101" pitchFamily="49" charset="-122"/>
              <a:cs typeface="Courier New" panose="02070309020205020404" pitchFamily="49" charset="0"/>
            </a:endParaRPr>
          </a:p>
        </p:txBody>
      </p:sp>
      <p:pic>
        <p:nvPicPr>
          <p:cNvPr id="8" name="返回" descr="C:\Users\Administrator\Desktop\新建文件夹\返回.tif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ags/tag10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2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3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ags/tag4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5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ags/tag6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7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ags/tag8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9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3796</Words>
  <Application>WPS 演示</Application>
  <PresentationFormat>自定义</PresentationFormat>
  <Paragraphs>330</Paragraphs>
  <Slides>28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迷你简菱心</vt:lpstr>
      <vt:lpstr>Times New Roman</vt:lpstr>
      <vt:lpstr>Courier New</vt:lpstr>
      <vt:lpstr>Arial Black</vt:lpstr>
      <vt:lpstr>Arial Narrow</vt:lpstr>
      <vt:lpstr>Book Antiqua</vt:lpstr>
      <vt:lpstr>楷体_GB2312</vt:lpstr>
      <vt:lpstr>Arial Unicode MS</vt:lpstr>
      <vt:lpstr>Calibri</vt:lpstr>
      <vt:lpstr>华文细黑</vt:lpstr>
      <vt:lpstr>Broadway</vt:lpstr>
      <vt:lpstr>楷体</vt:lpstr>
      <vt:lpstr>经典繁仿黑</vt:lpstr>
      <vt:lpstr>黑体</vt:lpstr>
      <vt:lpstr>7_Office 主题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爱奋旗舰店13629447162（Q:155397219）</dc:description>
  <cp:lastModifiedBy>郑鑫</cp:lastModifiedBy>
  <cp:revision>5556</cp:revision>
  <dcterms:created xsi:type="dcterms:W3CDTF">2014-11-27T01:03:00Z</dcterms:created>
  <dcterms:modified xsi:type="dcterms:W3CDTF">2022-10-10T03:01:33Z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2052-11.1.0.7693</vt:lpwstr>
  </property>
</Properties>
</file>