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sldIdLst>
    <p:sldId id="339" r:id="rId4"/>
    <p:sldId id="304" r:id="rId5"/>
    <p:sldId id="259" r:id="rId6"/>
    <p:sldId id="260" r:id="rId7"/>
    <p:sldId id="306" r:id="rId8"/>
    <p:sldId id="328" r:id="rId9"/>
    <p:sldId id="329" r:id="rId10"/>
    <p:sldId id="263" r:id="rId11"/>
    <p:sldId id="264" r:id="rId12"/>
    <p:sldId id="308" r:id="rId13"/>
    <p:sldId id="330" r:id="rId14"/>
    <p:sldId id="310" r:id="rId15"/>
    <p:sldId id="270" r:id="rId16"/>
    <p:sldId id="334" r:id="rId17"/>
    <p:sldId id="271" r:id="rId18"/>
    <p:sldId id="315" r:id="rId19"/>
    <p:sldId id="321" r:id="rId20"/>
    <p:sldId id="316" r:id="rId21"/>
    <p:sldId id="317" r:id="rId22"/>
    <p:sldId id="320" r:id="rId23"/>
    <p:sldId id="323" r:id="rId24"/>
    <p:sldId id="335" r:id="rId25"/>
    <p:sldId id="324" r:id="rId2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98" d="100"/>
          <a:sy n="98" d="100"/>
        </p:scale>
        <p:origin x="96" y="696"/>
      </p:cViewPr>
      <p:guideLst>
        <p:guide orient="horz" pos="2160"/>
        <p:guide pos="38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CDD7-6885-4367-AECD-7CCB9CA7710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1D37-E941-45DC-825E-E4C1BBB38F8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CDD7-6885-4367-AECD-7CCB9CA7710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1D37-E941-45DC-825E-E4C1BBB38F8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CDD7-6885-4367-AECD-7CCB9CA7710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1D37-E941-45DC-825E-E4C1BBB38F8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21"/>
            <a:ext cx="12192000" cy="6853759"/>
          </a:xfrm>
          <a:prstGeom prst="rect">
            <a:avLst/>
          </a:prstGeom>
        </p:spPr>
      </p:pic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1065614" y="2766059"/>
            <a:ext cx="10060772" cy="132588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标题</a:t>
            </a:r>
            <a:endParaRPr lang="zh-CN" altLang="en-US" dirty="0"/>
          </a:p>
        </p:txBody>
      </p:sp>
      <p:sp>
        <p:nvSpPr>
          <p:cNvPr id="11" name="矩形 10"/>
          <p:cNvSpPr/>
          <p:nvPr userDrawn="1"/>
        </p:nvSpPr>
        <p:spPr>
          <a:xfrm>
            <a:off x="9223058" y="6602730"/>
            <a:ext cx="2968625" cy="24511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1000" b="1">
                <a:solidFill>
                  <a:schemeClr val="bg1">
                    <a:lumMod val="6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未经原作者允许不得转载本PPT，否则将视为侵权</a:t>
            </a:r>
            <a:endParaRPr lang="zh-CN" altLang="en-US" sz="1000" b="1">
              <a:solidFill>
                <a:schemeClr val="bg1">
                  <a:lumMod val="65000"/>
                </a:schemeClr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21"/>
            <a:ext cx="12192000" cy="6853759"/>
          </a:xfrm>
          <a:prstGeom prst="rect">
            <a:avLst/>
          </a:prstGeom>
        </p:spPr>
      </p:pic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1065614" y="2766059"/>
            <a:ext cx="10060772" cy="132588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标题</a:t>
            </a:r>
            <a:endParaRPr lang="zh-CN" altLang="en-US" dirty="0"/>
          </a:p>
        </p:txBody>
      </p:sp>
      <p:sp>
        <p:nvSpPr>
          <p:cNvPr id="11" name="矩形 10"/>
          <p:cNvSpPr/>
          <p:nvPr userDrawn="1"/>
        </p:nvSpPr>
        <p:spPr>
          <a:xfrm>
            <a:off x="9223058" y="6612890"/>
            <a:ext cx="2968625" cy="24511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1000" b="1">
                <a:solidFill>
                  <a:schemeClr val="bg1">
                    <a:lumMod val="6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未经原作者允许不得转载本PPT，否则将视为侵权</a:t>
            </a:r>
            <a:endParaRPr lang="zh-CN" altLang="en-US" sz="1000" b="1">
              <a:solidFill>
                <a:schemeClr val="bg1">
                  <a:lumMod val="65000"/>
                </a:schemeClr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24308" y="960830"/>
            <a:ext cx="8084219" cy="1325880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92486" y="2430860"/>
            <a:ext cx="6380391" cy="822960"/>
          </a:xfrm>
        </p:spPr>
        <p:txBody>
          <a:bodyPr/>
          <a:lstStyle>
            <a:lvl1pPr algn="l">
              <a:defRPr sz="2400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21"/>
            <a:ext cx="12192000" cy="6853759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0D5CCDD7-6885-4367-AECD-7CCB9CA7710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0761D37-E941-45DC-825E-E4C1BBB38F85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907419" y="2667020"/>
            <a:ext cx="6908800" cy="16764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zh-CN" altLang="en-US" dirty="0" smtClean="0"/>
              <a:t>谢    谢</a:t>
            </a:r>
            <a:endParaRPr lang="zh-CN" altLang="en-US" dirty="0"/>
          </a:p>
        </p:txBody>
      </p:sp>
      <p:sp>
        <p:nvSpPr>
          <p:cNvPr id="11" name="矩形 10"/>
          <p:cNvSpPr/>
          <p:nvPr userDrawn="1"/>
        </p:nvSpPr>
        <p:spPr>
          <a:xfrm>
            <a:off x="9223058" y="6610350"/>
            <a:ext cx="2968625" cy="24511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1000" b="1">
                <a:solidFill>
                  <a:schemeClr val="bg1">
                    <a:lumMod val="6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未经原作者允许不得转载本PPT，否则将视为侵权</a:t>
            </a:r>
            <a:endParaRPr lang="zh-CN" altLang="en-US" sz="1000" b="1">
              <a:solidFill>
                <a:schemeClr val="bg1">
                  <a:lumMod val="65000"/>
                </a:schemeClr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>
    <p:checke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smtClean="0"/>
            </a:lvl1pPr>
          </a:lstStyle>
          <a:p>
            <a:fld id="{0D5CCDD7-6885-4367-AECD-7CCB9CA7710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smtClean="0"/>
            </a:lvl1pPr>
          </a:lstStyle>
          <a:p>
            <a:endParaRPr lang="zh-CN" altLang="en-US" dirty="0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smtClean="0"/>
            </a:lvl1pPr>
          </a:lstStyle>
          <a:p>
            <a:fld id="{10761D37-E941-45DC-825E-E4C1BBB38F85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0D5CCDD7-6885-4367-AECD-7CCB9CA7710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10761D37-E941-45DC-825E-E4C1BBB38F8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CDD7-6885-4367-AECD-7CCB9CA7710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1D37-E941-45DC-825E-E4C1BBB38F8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CDD7-6885-4367-AECD-7CCB9CA7710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1D37-E941-45DC-825E-E4C1BBB38F8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CDD7-6885-4367-AECD-7CCB9CA7710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1D37-E941-45DC-825E-E4C1BBB38F8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CDD7-6885-4367-AECD-7CCB9CA7710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1D37-E941-45DC-825E-E4C1BBB38F8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CDD7-6885-4367-AECD-7CCB9CA7710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1D37-E941-45DC-825E-E4C1BBB38F8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CDD7-6885-4367-AECD-7CCB9CA7710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1D37-E941-45DC-825E-E4C1BBB38F8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CDD7-6885-4367-AECD-7CCB9CA7710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1D37-E941-45DC-825E-E4C1BBB38F8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CDD7-6885-4367-AECD-7CCB9CA7710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1D37-E941-45DC-825E-E4C1BBB38F8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7" Type="http://schemas.openxmlformats.org/officeDocument/2006/relationships/image" Target="../media/image2.png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1pPr>
          </a:lstStyle>
          <a:p>
            <a:fld id="{0D5CCDD7-6885-4367-AECD-7CCB9CA7710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1pPr>
          </a:lstStyle>
          <a:p>
            <a:fld id="{10761D37-E941-45DC-825E-E4C1BBB38F85}" type="slidenum">
              <a:rPr lang="zh-CN" altLang="en-US" smtClean="0"/>
            </a:fld>
            <a:endParaRPr lang="zh-CN" altLang="en-US" dirty="0"/>
          </a:p>
        </p:txBody>
      </p:sp>
      <p:sp>
        <p:nvSpPr>
          <p:cNvPr id="11" name="矩形 10"/>
          <p:cNvSpPr/>
          <p:nvPr userDrawn="1"/>
        </p:nvSpPr>
        <p:spPr>
          <a:xfrm>
            <a:off x="9223058" y="6612890"/>
            <a:ext cx="2968625" cy="24511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1000" b="1">
                <a:solidFill>
                  <a:schemeClr val="bg1">
                    <a:lumMod val="6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未经原作者允许不得转载本PPT，否则将视为侵权</a:t>
            </a:r>
            <a:endParaRPr lang="zh-CN" altLang="en-US" sz="1000" b="1">
              <a:solidFill>
                <a:schemeClr val="bg1">
                  <a:lumMod val="65000"/>
                </a:schemeClr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4476751" y="1821180"/>
            <a:ext cx="3238500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dirty="0" smtClean="0"/>
              <a:t>大</a:t>
            </a:r>
            <a:endParaRPr lang="zh-CN" altLang="en-US" dirty="0" smtClean="0"/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63535" y="3381376"/>
            <a:ext cx="3064933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 smtClean="0"/>
              <a:t>小</a:t>
            </a:r>
            <a:endParaRPr lang="zh-CN" altLang="en-US" dirty="0" smtClean="0"/>
          </a:p>
        </p:txBody>
      </p:sp>
      <p:sp>
        <p:nvSpPr>
          <p:cNvPr id="11" name="矩形 10"/>
          <p:cNvSpPr/>
          <p:nvPr userDrawn="1"/>
        </p:nvSpPr>
        <p:spPr>
          <a:xfrm>
            <a:off x="9223058" y="6612890"/>
            <a:ext cx="2968625" cy="24511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1000" b="1">
                <a:solidFill>
                  <a:schemeClr val="bg1">
                    <a:lumMod val="6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未经原作者允许不得转载本PPT，否则将视为侵权</a:t>
            </a:r>
            <a:endParaRPr lang="zh-CN" altLang="en-US" sz="1000" b="1">
              <a:solidFill>
                <a:schemeClr val="bg1">
                  <a:lumMod val="65000"/>
                </a:schemeClr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4.xml"/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image" Target="../media/image3.png"/><Relationship Id="rId1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image" Target="../media/image3.png"/><Relationship Id="rId1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8.xml"/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4.xml"/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image" Target="../media/image3.png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image" Target="../media/image3.png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image" Target="../media/image3.png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image" Target="../media/image3.png"/><Relationship Id="rId1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拿来主义</a:t>
            </a:r>
            <a:br>
              <a:rPr lang="zh-CN" altLang="en-US" dirty="0" smtClean="0"/>
            </a:br>
            <a:br>
              <a:rPr lang="zh-CN" altLang="en-US" dirty="0" smtClean="0"/>
            </a:br>
            <a:endParaRPr lang="zh-CN" altLang="en-US" sz="2700" dirty="0" smtClean="0"/>
          </a:p>
        </p:txBody>
      </p:sp>
      <p:pic>
        <p:nvPicPr>
          <p:cNvPr id="35" name="图片 35" descr="彭水中学校徽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9540" y="0"/>
            <a:ext cx="619125" cy="619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17565" y="793290"/>
            <a:ext cx="9958416" cy="5161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n-US" altLang="zh-CN" sz="28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“抛来”和“抛给”有何区别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？</a:t>
            </a:r>
            <a:endParaRPr lang="en-US" altLang="zh-CN" sz="28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endParaRPr lang="en-US" altLang="zh-CN" sz="28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“抛来”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指把无用的东西抛弃掉，或无代价地送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人或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施舍，一般不怀有什么不良动机或企图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。“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抛给”指有目的地、恶意地输出。此处的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“送来”是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“抛给”的体面说法，但与“抛给”实质相同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，指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帝国主义向中国倾销剩余物资，进行经济侵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略和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文化侵略。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5" name="图片 35" descr="彭水中学校徽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9540" y="0"/>
            <a:ext cx="619125" cy="619125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012372" y="1301785"/>
            <a:ext cx="9144000" cy="128400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lnSpc>
                <a:spcPct val="150000"/>
              </a:lnSpc>
              <a:defRPr sz="24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4.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 “ 送来”的实质是什么？“我们”对此的反应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说明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了什么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?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012372" y="2452634"/>
            <a:ext cx="91440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1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zh-CN" altLang="en-US" sz="2800" b="0" dirty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2800" b="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“送来”</a:t>
            </a:r>
            <a:r>
              <a:rPr lang="zh-CN" altLang="en-US" sz="2800" b="0" dirty="0">
                <a:latin typeface="楷体" panose="02010609060101010101" pitchFamily="49" charset="-122"/>
                <a:ea typeface="楷体" panose="02010609060101010101" pitchFamily="49" charset="-122"/>
              </a:rPr>
              <a:t>的实质是帝国主义对我国进行的经济、</a:t>
            </a:r>
            <a:r>
              <a:rPr lang="zh-CN" altLang="en-US" sz="2800" b="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军事</a:t>
            </a:r>
            <a:r>
              <a:rPr lang="zh-CN" altLang="en-US" sz="2800" b="0" dirty="0">
                <a:latin typeface="楷体" panose="02010609060101010101" pitchFamily="49" charset="-122"/>
                <a:ea typeface="楷体" panose="02010609060101010101" pitchFamily="49" charset="-122"/>
              </a:rPr>
              <a:t>、文化侵略。“我们”被“吓怕”，感到“恐怖</a:t>
            </a:r>
            <a:r>
              <a:rPr lang="zh-CN" altLang="en-US" sz="2800" b="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”，突</a:t>
            </a:r>
            <a:r>
              <a:rPr lang="zh-CN" altLang="en-US" sz="2800" b="0" dirty="0">
                <a:latin typeface="楷体" panose="02010609060101010101" pitchFamily="49" charset="-122"/>
                <a:ea typeface="楷体" panose="02010609060101010101" pitchFamily="49" charset="-122"/>
              </a:rPr>
              <a:t>出“送来”的危害，揭示“拿来主义”的必要性。</a:t>
            </a:r>
            <a:endParaRPr lang="zh-CN" altLang="en-US" sz="2800" b="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5" name="图片 35" descr="彭水中学校徽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9540" y="0"/>
            <a:ext cx="619125" cy="619125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49724" y="682446"/>
            <a:ext cx="10057247" cy="128400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lnSpc>
                <a:spcPct val="150000"/>
              </a:lnSpc>
              <a:defRPr sz="24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5.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运用脑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髓，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放出眼光，自己来拿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！”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这句话在结构上起什么作用？有什么含义？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012371" y="1966452"/>
            <a:ext cx="9144000" cy="3869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1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endParaRPr lang="en-US" altLang="zh-CN" sz="2800" b="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zh-CN" altLang="en-US" sz="2800" b="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这</a:t>
            </a:r>
            <a:r>
              <a:rPr lang="zh-CN" altLang="en-US" sz="2800" b="0" dirty="0">
                <a:latin typeface="楷体" panose="02010609060101010101" pitchFamily="49" charset="-122"/>
                <a:ea typeface="楷体" panose="02010609060101010101" pitchFamily="49" charset="-122"/>
              </a:rPr>
              <a:t>句话承上启下，由“闭关主义”“送去主义”</a:t>
            </a:r>
            <a:r>
              <a:rPr lang="zh-CN" altLang="en-US" sz="2800" b="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过渡</a:t>
            </a:r>
            <a:r>
              <a:rPr lang="zh-CN" altLang="en-US" sz="2800" b="0" dirty="0">
                <a:latin typeface="楷体" panose="02010609060101010101" pitchFamily="49" charset="-122"/>
                <a:ea typeface="楷体" panose="02010609060101010101" pitchFamily="49" charset="-122"/>
              </a:rPr>
              <a:t>到对“拿来主义”的确立和论证。“运用脑髓</a:t>
            </a:r>
            <a:r>
              <a:rPr lang="zh-CN" altLang="en-US" sz="2800" b="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”是</a:t>
            </a:r>
            <a:r>
              <a:rPr lang="zh-CN" altLang="en-US" sz="2800" b="0" dirty="0">
                <a:latin typeface="楷体" panose="02010609060101010101" pitchFamily="49" charset="-122"/>
                <a:ea typeface="楷体" panose="02010609060101010101" pitchFamily="49" charset="-122"/>
              </a:rPr>
              <a:t>动脑思考；“放出眼光”是识别精华和糟粕；“</a:t>
            </a:r>
            <a:r>
              <a:rPr lang="zh-CN" altLang="en-US" sz="2800" b="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自己</a:t>
            </a:r>
            <a:r>
              <a:rPr lang="zh-CN" altLang="en-US" sz="2800" b="0" dirty="0">
                <a:latin typeface="楷体" panose="02010609060101010101" pitchFamily="49" charset="-122"/>
                <a:ea typeface="楷体" panose="02010609060101010101" pitchFamily="49" charset="-122"/>
              </a:rPr>
              <a:t>来拿”是根据自己的需要独立自主地选择，</a:t>
            </a:r>
            <a:r>
              <a:rPr lang="zh-CN" altLang="en-US" sz="2800" b="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取其</a:t>
            </a:r>
            <a:r>
              <a:rPr lang="zh-CN" altLang="en-US" sz="2800" b="0" dirty="0">
                <a:latin typeface="楷体" panose="02010609060101010101" pitchFamily="49" charset="-122"/>
                <a:ea typeface="楷体" panose="02010609060101010101" pitchFamily="49" charset="-122"/>
              </a:rPr>
              <a:t>精华，去其糟粕，为我所用。</a:t>
            </a:r>
            <a:endParaRPr lang="zh-CN" altLang="en-US" sz="2800" b="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5" name="图片 35" descr="彭水中学校徽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9540" y="0"/>
            <a:ext cx="619125" cy="619125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50" y="788805"/>
            <a:ext cx="2353140" cy="781233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 bwMode="auto">
          <a:xfrm>
            <a:off x="1146959" y="927802"/>
            <a:ext cx="2097519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内容</a:t>
            </a:r>
            <a:r>
              <a:rPr lang="zh-CN" altLang="en-US" sz="2800" b="1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小结</a:t>
            </a:r>
            <a:endParaRPr lang="zh-CN" altLang="en-US" sz="2800" b="1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821" y="1566863"/>
            <a:ext cx="6844725" cy="4857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图片 35" descr="彭水中学校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" y="0"/>
            <a:ext cx="619125" cy="619125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50" y="788805"/>
            <a:ext cx="2353140" cy="781233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 bwMode="auto">
          <a:xfrm>
            <a:off x="1146959" y="927802"/>
            <a:ext cx="2097519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zh-CN" altLang="en-US" b="1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主题归纳</a:t>
            </a:r>
            <a:endParaRPr lang="zh-CN" altLang="en-US" b="1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29552" y="2535721"/>
            <a:ext cx="962809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文章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批判了当时国民党政府媚外求荣的妥协政策和一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些人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对待文化遗产的错误态度，剖析其错误本质，阐明了理性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对待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文化遗产及外来文化的基本原则和方法：既反对不加分析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的全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盘西化，又反对盲目排斥和拒绝接受任何外来文化，而主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张实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行“拿来主义”，即正确继承传统文化和选择性借鉴外来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文化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，这是构建新文艺的必经之路。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5" name="图片 35" descr="彭水中学校徽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" y="0"/>
            <a:ext cx="619125" cy="619125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50" y="785781"/>
            <a:ext cx="2353140" cy="781233"/>
          </a:xfrm>
          <a:prstGeom prst="rect">
            <a:avLst/>
          </a:prstGeom>
        </p:spPr>
      </p:pic>
      <p:sp>
        <p:nvSpPr>
          <p:cNvPr id="9" name="内容占位符 2"/>
          <p:cNvSpPr>
            <a:spLocks noGrp="1"/>
          </p:cNvSpPr>
          <p:nvPr>
            <p:ph idx="1"/>
          </p:nvPr>
        </p:nvSpPr>
        <p:spPr bwMode="auto">
          <a:xfrm>
            <a:off x="1271852" y="924778"/>
            <a:ext cx="1722638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深入</a:t>
            </a:r>
            <a:r>
              <a:rPr lang="zh-CN" altLang="en-US" sz="2800" b="1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探究</a:t>
            </a:r>
            <a:endParaRPr lang="en-US" altLang="zh-CN" sz="2800" b="1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 eaLnBrk="1" hangingPunct="1">
              <a:buNone/>
            </a:pPr>
            <a:endParaRPr lang="en-US" altLang="zh-CN" sz="28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altLang="zh-CN" sz="28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 eaLnBrk="1" hangingPunct="1">
              <a:buNone/>
            </a:pPr>
            <a:endParaRPr lang="en-US" altLang="zh-CN" sz="28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63172" y="2727934"/>
            <a:ext cx="100366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所谓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“拿来主义”，就是在对待文化遗产和外来文化时，</a:t>
            </a: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要根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据自己的需要，“运用脑髓，放出眼光，自己来拿”。这里的“</a:t>
            </a: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运用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脑髓”是指独立思考，“放出眼光”是指鉴别精华与糟粕，“</a:t>
            </a: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自己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来拿”是指独立自主地进行选择。也就是说，对待文化遗</a:t>
            </a: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产和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外来文化，“占有”是前提，“挑选”是关键，“创新”是目的</a:t>
            </a: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。挑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选的标准在于是否有营养、有用，从而区别对待，吸取精华</a:t>
            </a: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，剔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除糟粕。只有正确继承传统文化并借鉴吸收外来文化，加</a:t>
            </a: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以创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新，才能为我所用。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12372" y="1527605"/>
            <a:ext cx="10138228" cy="55976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lnSpc>
                <a:spcPct val="150000"/>
              </a:lnSpc>
              <a:defRPr sz="24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本文主张的“拿来主义”的内容指什么？应怎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样理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解？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5" name="图片 35" descr="彭水中学校徽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" y="0"/>
            <a:ext cx="619125" cy="619125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30191" y="1865387"/>
            <a:ext cx="10138228" cy="4515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先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破后立，对比鲜明。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一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是先指出“闭关主义”和“送去主义”这两种对待外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来文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化和文化遗产的错误态度，把它们驳倒，也就自然引出了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正确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的观点“拿来主义”。这是先破后立，破得彻底，立得更稳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8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二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是“闭关主义”“送去主义”是作为“拿来主义”的对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立面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出现的，并与之形成了鲜明对比，先写它们可使“拿来主义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”的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观点更有说服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力。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94004" y="421707"/>
            <a:ext cx="10138228" cy="128400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lnSpc>
                <a:spcPct val="150000"/>
              </a:lnSpc>
              <a:defRPr sz="24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本文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题目是“拿来主义”，第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1 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段却写“闭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关主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义”和“送去主义”，这样安排内容有什么作用？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5" name="图片 35" descr="彭水中学校徽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9540" y="0"/>
            <a:ext cx="619125" cy="619125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963655" y="1316014"/>
            <a:ext cx="10138228" cy="4991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① 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取其精华，去其糟粕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精华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：事物最好的部分。糟粕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：喻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指事物中坏的、无用的部分。吸取历史文化遗产中最好的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部分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，舍弃其中坏的、无用的部分。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② 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批判地继承。</a:t>
            </a:r>
            <a:endParaRPr lang="en-US" altLang="zh-CN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对外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来文化既不能全盘肯定，也不能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全盘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否定，要具体问题具体分析，学会取舍，学会扬弃。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③ 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推陈出新，古为今用。</a:t>
            </a:r>
            <a:endParaRPr lang="en-US" altLang="zh-CN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在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去掉历史文化遗产中的糟粕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，取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其精华的基础上，使它向新的方向发展。用优秀的文化遗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产和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外来文化，推动当前社会向前发展。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10735" y="577350"/>
            <a:ext cx="11098643" cy="7386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lnSpc>
                <a:spcPct val="150000"/>
              </a:lnSpc>
              <a:defRPr sz="24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结合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全文，回答对待历史文化遗产和外来文化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的正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确态度是什么。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5" name="图片 35" descr="彭水中学校徽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9540" y="0"/>
            <a:ext cx="619125" cy="619125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944926" y="2313276"/>
            <a:ext cx="989004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观点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一：先占后选更具优势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众所周知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，事情的发生与事物的出现是有时效性的，所谓“机不可失，时不再来”，正如文中提到的文化“大宅子”，它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不是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明确的有主之物，文中的“穷青年”偶然得到这所“大宅子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”，但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不能代表他就是这所宅子名正言顺、货真价实的主人。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而能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不能成为宅子的主人正取决于他相应而及时的态度和做法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。良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机稍纵即逝，先占有就不失为明智之举，先让它明确成为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自己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的私有财产，占据主动权。当然，后面客观理性的态度和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明智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得体的做法，才能确保他成为大宅子的真正有效的主人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01258" y="25361"/>
            <a:ext cx="11177380" cy="230832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lnSpc>
                <a:spcPct val="150000"/>
              </a:lnSpc>
              <a:defRPr sz="24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4.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鲁迅在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拿来主义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一文中谈及对待文化遗产的态度时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，明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确主张“不管三七二十一，‘拿来’”后又直白地说“他占有，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挑选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”，有人认为这种“先拿来后选择”未免简单粗暴，有失理性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与智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慧，不如“先选择后拿来”更慎重而有效。对此，你如何看待？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5" name="图片 35" descr="彭水中学校徽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9540" y="0"/>
            <a:ext cx="619125" cy="619125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05223" y="1547483"/>
            <a:ext cx="10380337" cy="4598182"/>
          </a:xfrm>
        </p:spPr>
        <p:txBody>
          <a:bodyPr wrap="square">
            <a:sp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观点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二：先选后占客观高效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“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客观来说，我们更多时候是不具备大包大揽、一切尽在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掌握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的条件与能力的，想不管不顾地先占有再说的做派一般是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行不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通的，所以对待生活中的问题，最好能与自身的客观条件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和真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实能力联系起来，理性判断，仔细思考，谨慎选择，这才是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明智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之举。这样做，一方面表明我们是认真对待自己与世界的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，时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刻清醒自知，懂得什么才是我们真正想拥有的；另一方面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则是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避免了因盲目自大或好高骛远而造成的不切实际或贪天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之功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，到头来反而得不偿失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5" name="图片 35" descr="彭水中学校徽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9540" y="0"/>
            <a:ext cx="619125" cy="619125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>
            <a:off x="522512" y="2990638"/>
            <a:ext cx="11276198" cy="6314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5"/>
          <p:cNvSpPr txBox="1"/>
          <p:nvPr/>
        </p:nvSpPr>
        <p:spPr>
          <a:xfrm>
            <a:off x="779161" y="4002487"/>
            <a:ext cx="1101954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1. 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理清思路，把握文意，明确“拿来主义”的含意。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2. 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揣摩文中的重点词句，领悟本文犀利、幽默的语言风格。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3. 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掌握先破后立的论证方式及类比论证、对比论证、比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喻论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证等常见的论证方法。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4. 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思考“拿来主义”的现实意义，正确、客观地看待传统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文化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和外来文化。</a:t>
            </a:r>
            <a:endParaRPr lang="zh-CN" altLang="zh-CN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466235" y="3272474"/>
            <a:ext cx="2583451" cy="684439"/>
            <a:chOff x="466235" y="3272474"/>
            <a:chExt cx="2583451" cy="684439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235" y="3272474"/>
              <a:ext cx="2583451" cy="684439"/>
            </a:xfrm>
            <a:prstGeom prst="rect">
              <a:avLst/>
            </a:prstGeom>
          </p:spPr>
        </p:pic>
        <p:sp>
          <p:nvSpPr>
            <p:cNvPr id="10" name="矩形 9"/>
            <p:cNvSpPr/>
            <p:nvPr/>
          </p:nvSpPr>
          <p:spPr>
            <a:xfrm>
              <a:off x="1115164" y="3318048"/>
              <a:ext cx="188073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楷体" panose="02010609060101010101" pitchFamily="49" charset="-122"/>
                  <a:ea typeface="楷体" panose="02010609060101010101" pitchFamily="49" charset="-122"/>
                </a:rPr>
                <a:t>学习目标</a:t>
              </a:r>
              <a:endPara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205" y="1"/>
            <a:ext cx="4460767" cy="3015478"/>
          </a:xfrm>
          <a:prstGeom prst="rect">
            <a:avLst/>
          </a:prstGeom>
        </p:spPr>
      </p:pic>
      <p:pic>
        <p:nvPicPr>
          <p:cNvPr id="35" name="图片 35" descr="彭水中学校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" y="0"/>
            <a:ext cx="619125" cy="619125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37194" y="1734463"/>
            <a:ext cx="1076790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① 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犀利深刻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犀利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指能够用一句话，甚至一个词语深刻地揭示事物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的现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象或本质。例如“这种奖赏，不要误解为‘抛来’的东西，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这是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‘抛给’的”，一个“给”字点出了帝国主义的险恶用心。“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其实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，这正是因为那是‘送来’的，而不是‘拿来’的缘故”一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句话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就把“送来”和“拿来”的区别点明了。犀利的语言多用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于揭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露敌人罪行，鞭笞丑恶，也用于一般的剖析事理、揭示矛盾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。如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文章的最后一段，只有五句话，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82 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个字，但集中回答了五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个问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题，论因果、做选择、做判断，都切中肯綮、无可移易。每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一句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话都是语言精确、犀利的典范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37195" y="337115"/>
            <a:ext cx="10138228" cy="111376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lnSpc>
                <a:spcPct val="150000"/>
              </a:lnSpc>
              <a:defRPr sz="24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5.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鲁迅后期创作的矛头直指国民党反动派及其反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动文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人罪恶行径的杂文，较突出的特点之一就是语言犀利、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幽默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。结合本文，举例加以分析。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5" name="图片 35" descr="彭水中学校徽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9540" y="0"/>
            <a:ext cx="619125" cy="619125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27467" y="1189714"/>
            <a:ext cx="1053443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② 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幽默风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趣。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幽默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是敏锐、机智和含蓄、委婉的结合物，在论辩类文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章中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能显示出从容不迫、游刃有余的风度。最典型的例子是第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段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中那些精当而风趣的比喻。作者对于如何占有，怎样挑选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，早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已深思熟虑，胸有成竹。题目虽大，道理虽深，却能以小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喻大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，深入浅出。既令人信服，也使人受到感染，这就是幽默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的力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量。鲁迅的幽默和风趣，正如唐弢在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琐忆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中所说：“他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揭开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了矛盾，把我们的思想引导到事物内蕴的深度，暗示了他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的非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凡的观察力。”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5" name="图片 35" descr="彭水中学校徽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9540" y="0"/>
            <a:ext cx="619125" cy="619125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07624" y="1882667"/>
            <a:ext cx="10138228" cy="2775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① 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以小见大，就近取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譬。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作者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选用细小的、人们熟悉的事物作比喻来阐明一个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抽象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的、深刻的道理。对于历史文化的批判继承这样的重大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问题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，如果摆开阵势，铺开来谈，在千余字的杂文中几乎是不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可能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谈好的。作者通过比喻，化抽象为具体，化艰深为浅显，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化枯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燥为生动，使读者一读就懂，令人信服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46922" y="547586"/>
            <a:ext cx="10138228" cy="6376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lnSpc>
                <a:spcPct val="150000"/>
              </a:lnSpc>
              <a:defRPr sz="24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6.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这篇杂文在写法上主要有什么特点？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5" name="图片 35" descr="彭水中学校徽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9540" y="0"/>
            <a:ext cx="619125" cy="619125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95561" y="1487152"/>
            <a:ext cx="10138228" cy="3329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② 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比喻贴切，形象易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懂</a:t>
            </a:r>
            <a:endParaRPr lang="en-US" altLang="zh-CN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在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本文中，不仅整个比喻（“大宅子”）是贴切的，而且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局部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的比喻也是贴切的。如用“孱头”“昏蛋”“废物”来批判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三种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对待文化遗产的错误态度；用“鱼翅”“鸦片”“烟枪和烟灯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”及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“姨太太”来比喻文化遗产中的组成部分；用“占有”“挑选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”和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创新来说明继承文化遗产的三种方法：这些都十分贴切，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丝丝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入扣。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5" name="图片 35" descr="彭水中学校徽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9540" y="0"/>
            <a:ext cx="619125" cy="619125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75340" y="1642044"/>
            <a:ext cx="781244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鲁迅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1881— 1936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），原名</a:t>
            </a:r>
            <a:r>
              <a: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周樟寿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，后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改名为</a:t>
            </a:r>
            <a:r>
              <a: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周树人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，字豫才，浙江绍兴人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r>
              <a: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中国现代文学家、思想家、革命家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，五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四新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文化运动的主将，中国现代文学的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奠基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人。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1902 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年去日本学医，后从事文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艺工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作，试图以此改变国民精神。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1930 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年起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，鲁迅先后参加中国自由运动大同盟、中国左翼作家联盟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和中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国民权保障同盟等进步组织。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1936 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年中国左翼作家联盟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解散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后，积极参加文学界和文化界的抗日民族统一战线。同年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，因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积劳成疾逝世于上海，葬于上海万国公墓。鲁迅在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自嘲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里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写到“</a:t>
            </a:r>
            <a:r>
              <a: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横眉冷对千夫指，俯首甘为孺子牛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”，这也是他一生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的真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实写照。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“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鲁迅”是他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1918 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年发表中国现代文学史上第一篇白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话小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说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狂人日记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时所用的笔名。他陆续创作出版了小说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集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呐喊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》《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彷徨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》《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故事新编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散文诗集</a:t>
            </a: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野草</a:t>
            </a: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，散文集</a:t>
            </a: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朝花夕拾</a:t>
            </a: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，杂文集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坟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》《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热风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》《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华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盖集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》《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华盖集续编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》《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二心集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》《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南腔北调集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等。其中，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1921 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年创作的中篇小说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阿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Q 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正传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是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中国现代文学史上的不朽杰作。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鲁迅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的小说取材于当时病态的现实社会，旨在“揭出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病苦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，引起疗救的注意”。杂文数量极多，题材广泛，形象鲜明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，论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辩犀利，文风多变。散文以追忆儿时往事为主，</a:t>
            </a:r>
            <a:r>
              <a: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平易晓畅，风趣生动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AutoShape 2" descr="http://img4.imgtn.bdimg.com/it/u=3768899429,651764554&amp;fm=214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35" y="832602"/>
            <a:ext cx="2542447" cy="781233"/>
          </a:xfrm>
          <a:prstGeom prst="rect">
            <a:avLst/>
          </a:prstGeom>
        </p:spPr>
      </p:pic>
      <p:sp>
        <p:nvSpPr>
          <p:cNvPr id="18" name="内容占位符 2"/>
          <p:cNvSpPr>
            <a:spLocks noGrp="1"/>
          </p:cNvSpPr>
          <p:nvPr>
            <p:ph idx="1"/>
          </p:nvPr>
        </p:nvSpPr>
        <p:spPr bwMode="auto">
          <a:xfrm>
            <a:off x="1113575" y="967869"/>
            <a:ext cx="1834025" cy="575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zh-CN" altLang="en-US" sz="2800" b="1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作者简介</a:t>
            </a:r>
            <a:endParaRPr lang="zh-CN" altLang="en-US" sz="2800" b="1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7783" y="1317171"/>
            <a:ext cx="3277323" cy="2798834"/>
          </a:xfrm>
          <a:prstGeom prst="rect">
            <a:avLst/>
          </a:prstGeom>
        </p:spPr>
      </p:pic>
      <p:pic>
        <p:nvPicPr>
          <p:cNvPr id="35" name="图片 35" descr="彭水中学校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" y="0"/>
            <a:ext cx="619125" cy="619125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36" y="955305"/>
            <a:ext cx="2353140" cy="781233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 bwMode="auto">
          <a:xfrm>
            <a:off x="1081755" y="1105319"/>
            <a:ext cx="1769021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写作</a:t>
            </a:r>
            <a:r>
              <a:rPr lang="zh-CN" altLang="en-US" sz="2800" b="1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背景</a:t>
            </a:r>
            <a:endParaRPr lang="zh-CN" altLang="en-US" sz="2800" b="1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31597" y="1731825"/>
            <a:ext cx="10624863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</a:t>
            </a:r>
            <a:endParaRPr lang="zh-CN" altLang="en-US" sz="20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indent="457200" algn="just">
              <a:lnSpc>
                <a:spcPct val="150000"/>
              </a:lnSpc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本文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写于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1934 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年。“九一八”事变以后，国民党统治集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团依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附于美、英等帝国主义，为了讨好他们，从政治、经济到文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化都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奉行“送去主义”。美、英等帝国主义操纵着中国的财政经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济命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脉，控制着中国的政治军事力量，不断对中国进行军事、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经济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、文化侵略。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indent="457200" algn="just">
              <a:lnSpc>
                <a:spcPct val="150000"/>
              </a:lnSpc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当时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国内文化界各种思潮泛滥，在对待外国文化的问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题上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，存在着一些混乱的认识。有的主张“封建复古”，有的鼓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吹“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全盘西化”，有的盲目排外等。鲁迅正是针对这种现状，旗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帜鲜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明地提出了“拿来主义”的口号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5" name="图片 35" descr="彭水中学校徽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" y="0"/>
            <a:ext cx="619125" cy="619125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146817" y="1172352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杂　文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3570" y="1634017"/>
            <a:ext cx="1018524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杂文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，现代散文中的一类，是直接而迅速地反映社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会事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变或动向的文艺性论文，具有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短小、活泼、锋利、隽永、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富有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战斗性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的特点。它的内容广泛，形式多样。有关社会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生活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、文化动态以及政治事变的杂感、杂谈、杂论、随笔，都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可归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入这一类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杂文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在中国古已有之，而现代杂文的兴起、发展和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繁荣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，和鲁迅是分不开的。在鲁迅的笔下，杂文具有一种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自由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摹写世相、叙述见闻、评说人事、言志抒情、启迪思想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和反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抗现实的使命，从而以博大精深的思想内涵和独特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完美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的艺术形式，攀上了中国文学的高峰，进入了“高尚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的文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学楼台”。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54" y="652729"/>
            <a:ext cx="2353140" cy="781233"/>
          </a:xfrm>
          <a:prstGeom prst="rect">
            <a:avLst/>
          </a:prstGeom>
        </p:spPr>
      </p:pic>
      <p:sp>
        <p:nvSpPr>
          <p:cNvPr id="9" name="内容占位符 2"/>
          <p:cNvSpPr>
            <a:spLocks noGrp="1"/>
          </p:cNvSpPr>
          <p:nvPr>
            <p:ph idx="1"/>
          </p:nvPr>
        </p:nvSpPr>
        <p:spPr bwMode="auto">
          <a:xfrm>
            <a:off x="1158873" y="802743"/>
            <a:ext cx="1769021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zh-CN" altLang="en-US" sz="2800" b="1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知识卡片</a:t>
            </a:r>
            <a:endParaRPr lang="zh-CN" altLang="en-US" sz="2800" b="1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5" name="图片 35" descr="彭水中学校徽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" y="0"/>
            <a:ext cx="619125" cy="619125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36" y="955305"/>
            <a:ext cx="2353140" cy="781233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 bwMode="auto">
          <a:xfrm>
            <a:off x="1081755" y="1105319"/>
            <a:ext cx="1769021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资料链接</a:t>
            </a:r>
            <a:endParaRPr lang="zh-CN" altLang="en-US" sz="28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80235" y="1627538"/>
            <a:ext cx="1013578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且介亭杂文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缘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起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   </a:t>
            </a:r>
            <a:endParaRPr lang="en-US" altLang="zh-CN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有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一段时间，鲁迅先生住在上海闸北帝国主义越界筑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路的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区域，这个地区有“半租界”之称。鲁迅先生因此将“租界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”二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字各取一半，成“且介”，以表愤懑。“且介亭”暗示这些杂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文是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在上海半租界的亭子间里写的，形象地讽刺了国民党统治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下的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黑暗的社会现实。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5" name="图片 35" descr="彭水中学校徽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" y="0"/>
            <a:ext cx="619125" cy="619125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8400" y="713517"/>
            <a:ext cx="10759252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800" b="1">
                <a:solidFill>
                  <a:schemeClr val="hlink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4000" b="1">
                <a:latin typeface="Times New Roman" panose="02020603050405020304" pitchFamily="18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4000" b="1">
                <a:latin typeface="Times New Roman" panose="02020603050405020304" pitchFamily="18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4000" b="1">
                <a:latin typeface="Times New Roman" panose="02020603050405020304" pitchFamily="18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4000" b="1">
                <a:latin typeface="Times New Roman" panose="02020603050405020304" pitchFamily="18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4000" b="1">
                <a:latin typeface="Times New Roman" panose="02020603050405020304" pitchFamily="18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4000" b="1">
                <a:latin typeface="Times New Roman" panose="02020603050405020304" pitchFamily="18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4000" b="1">
                <a:latin typeface="Times New Roman" panose="02020603050405020304" pitchFamily="18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4000" b="1">
                <a:latin typeface="Times New Roman" panose="02020603050405020304" pitchFamily="18" charset="0"/>
                <a:ea typeface="华文仿宋" panose="02010600040101010101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2000" b="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邵洵美其人</a:t>
            </a:r>
            <a:r>
              <a:rPr lang="zh-CN" altLang="en-US" sz="2000" b="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其事</a:t>
            </a:r>
            <a:endParaRPr lang="en-US" altLang="zh-CN" sz="2000" b="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教材注：“这里是讽刺以做富翁家的女婿为荣的邵洵美等人。”</a:t>
            </a:r>
            <a:endParaRPr lang="en-US" altLang="zh-CN" sz="2000" b="0" dirty="0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2000" b="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其实，邵</a:t>
            </a:r>
            <a:r>
              <a:rPr lang="zh-CN" altLang="en-US" sz="20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洵美与盛佩玉是表姐弟，两人青梅竹马，他们</a:t>
            </a:r>
            <a:r>
              <a:rPr lang="zh-CN" altLang="en-US" sz="2000" b="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的婚</a:t>
            </a:r>
            <a:r>
              <a:rPr lang="zh-CN" altLang="en-US" sz="20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烟谈不上高攀与否的问题，邵也未曾因此而炫耀于人。即</a:t>
            </a:r>
            <a:r>
              <a:rPr lang="zh-CN" altLang="en-US" sz="2000" b="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使邵</a:t>
            </a:r>
            <a:r>
              <a:rPr lang="zh-CN" altLang="en-US" sz="20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洵美真的如鲁迅所言是“附风者”，用妻子的钱开书店，搞</a:t>
            </a:r>
            <a:r>
              <a:rPr lang="zh-CN" altLang="en-US" sz="2000" b="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出版</a:t>
            </a:r>
            <a:r>
              <a:rPr lang="zh-CN" altLang="en-US" sz="20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，促进文化事业也无可厚非。鲁迅不喜欢邵洵美，主要还</a:t>
            </a:r>
            <a:r>
              <a:rPr lang="zh-CN" altLang="en-US" sz="2000" b="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是因</a:t>
            </a:r>
            <a:r>
              <a:rPr lang="zh-CN" altLang="en-US" sz="20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为邵在诗歌创作上的“唯美”主张，与鲁迅所提倡的关注</a:t>
            </a:r>
            <a:r>
              <a:rPr lang="zh-CN" altLang="en-US" sz="2000" b="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现实</a:t>
            </a:r>
            <a:r>
              <a:rPr lang="zh-CN" altLang="en-US" sz="20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的思想相背，再加上与新月派的宿怨和误解，便“恨”屋及乌</a:t>
            </a:r>
            <a:r>
              <a:rPr lang="zh-CN" altLang="en-US" sz="2000" b="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，讽</a:t>
            </a:r>
            <a:r>
              <a:rPr lang="zh-CN" altLang="en-US" sz="20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刺挖苦，以至在</a:t>
            </a:r>
            <a:r>
              <a:rPr lang="en-US" altLang="zh-CN" sz="20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0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拿来主义</a:t>
            </a:r>
            <a:r>
              <a:rPr lang="en-US" altLang="zh-CN" sz="20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0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中也不忘“讽”他一“讽</a:t>
            </a:r>
            <a:r>
              <a:rPr lang="zh-CN" altLang="en-US" sz="2000" b="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”。</a:t>
            </a:r>
            <a:endParaRPr lang="en-US" altLang="zh-CN" sz="2000" b="0" dirty="0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000" b="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sz="2000" b="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邵洵美</a:t>
            </a:r>
            <a:r>
              <a:rPr lang="zh-CN" altLang="en-US" sz="20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是个有贵族气质的诗人，在山雨欲来的革命时代</a:t>
            </a:r>
            <a:r>
              <a:rPr lang="zh-CN" altLang="en-US" sz="2000" b="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，他</a:t>
            </a:r>
            <a:r>
              <a:rPr lang="zh-CN" altLang="en-US" sz="20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一味吟风弄月，追求“唯美”，的确与当时国家多难、问题</a:t>
            </a:r>
            <a:r>
              <a:rPr lang="zh-CN" altLang="en-US" sz="2000" b="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成堆</a:t>
            </a:r>
            <a:r>
              <a:rPr lang="zh-CN" altLang="en-US" sz="20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的大背景不太和谐。但他为人慷慨，乐于助人，有“小孟尝</a:t>
            </a:r>
            <a:r>
              <a:rPr lang="zh-CN" altLang="en-US" sz="2000" b="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”之</a:t>
            </a:r>
            <a:r>
              <a:rPr lang="zh-CN" altLang="en-US" sz="20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美称；他的“慷慨”使其家里的经济状况日渐紧张。中华</a:t>
            </a:r>
            <a:r>
              <a:rPr lang="zh-CN" altLang="en-US" sz="2000" b="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人民</a:t>
            </a:r>
            <a:r>
              <a:rPr lang="zh-CN" altLang="en-US" sz="20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共和国成立</a:t>
            </a:r>
            <a:r>
              <a:rPr lang="zh-CN" altLang="en-US" sz="2000" b="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后，邵</a:t>
            </a:r>
            <a:r>
              <a:rPr lang="zh-CN" altLang="en-US" sz="20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洵美埋头于翻译工作，是翻译界公认的</a:t>
            </a:r>
            <a:r>
              <a:rPr lang="zh-CN" altLang="en-US" sz="2000" b="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一流</a:t>
            </a:r>
            <a:r>
              <a:rPr lang="zh-CN" altLang="en-US" sz="20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翻译家。</a:t>
            </a:r>
            <a:endParaRPr lang="zh-CN" altLang="en-US" sz="2000" b="0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5" name="图片 35" descr="彭水中学校徽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9540" y="0"/>
            <a:ext cx="619125" cy="619125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26" y="788805"/>
            <a:ext cx="2353140" cy="781233"/>
          </a:xfrm>
          <a:prstGeom prst="rect">
            <a:avLst/>
          </a:prstGeom>
        </p:spPr>
      </p:pic>
      <p:sp>
        <p:nvSpPr>
          <p:cNvPr id="3" name="标题 1"/>
          <p:cNvSpPr txBox="1"/>
          <p:nvPr/>
        </p:nvSpPr>
        <p:spPr bwMode="auto">
          <a:xfrm>
            <a:off x="1239228" y="802051"/>
            <a:ext cx="2242754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课文探究</a:t>
            </a:r>
            <a:endParaRPr lang="zh-CN" altLang="en-US" sz="2800" b="1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49826" y="1673311"/>
            <a:ext cx="1069418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简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析“给枪炮打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破门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”“碰了一串钉子”运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用的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修辞手法及作用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8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lang="en-US" altLang="zh-CN" sz="28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“ 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给枪炮打破了大门”是借代，“碰了一串钉子”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是比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喻，形象地揭露了“闭关主义”造成的后果，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又揭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示了“送去主义”产生的原因。从一个极端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跳到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了另一个极端，暗讽国民党政府彻头彻尾的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卖国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主义本质。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5" name="图片 35" descr="彭水中学校徽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" y="0"/>
            <a:ext cx="619125" cy="619125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61760" y="1116057"/>
            <a:ext cx="9909392" cy="3869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论证“送去主义”的危害用了什么论证方法？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请简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要分析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8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endParaRPr lang="en-US" altLang="zh-CN" sz="28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类比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论证。作者把中国的“送去主义”和尼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采作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类比，借尼采自诩为太阳却发疯的结局，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讽刺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和批判了“送去主义”的愚蠢可笑。“磕头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贺喜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”“讨”“残羹冷炙”“奖赏”等词形象地揭示了“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送去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主义”的惨痛后果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亡国灭种、危及子孙。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5" name="图片 35" descr="彭水中学校徽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9540" y="0"/>
            <a:ext cx="619125" cy="619125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语文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4542</Words>
  <Application>WPS 演示</Application>
  <PresentationFormat>宽屏</PresentationFormat>
  <Paragraphs>115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35" baseType="lpstr">
      <vt:lpstr>Arial</vt:lpstr>
      <vt:lpstr>宋体</vt:lpstr>
      <vt:lpstr>Wingdings</vt:lpstr>
      <vt:lpstr>楷体</vt:lpstr>
      <vt:lpstr>Calibri Light</vt:lpstr>
      <vt:lpstr>Times New Roman</vt:lpstr>
      <vt:lpstr>华文仿宋</vt:lpstr>
      <vt:lpstr>Calibri</vt:lpstr>
      <vt:lpstr>微软雅黑</vt:lpstr>
      <vt:lpstr>Arial Unicode MS</vt:lpstr>
      <vt:lpstr>自定义设计方案</vt:lpstr>
      <vt:lpstr>语文</vt:lpstr>
      <vt:lpstr>拿来主义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拿来主义  重庆市彭水苗族土家族自治县中学校 高三（29）班 任课教师：李世倩</dc:title>
  <dc:creator/>
  <cp:lastModifiedBy>郑鑫</cp:lastModifiedBy>
  <cp:revision>6</cp:revision>
  <dcterms:created xsi:type="dcterms:W3CDTF">2021-10-09T14:05:00Z</dcterms:created>
  <dcterms:modified xsi:type="dcterms:W3CDTF">2022-10-10T06:27:51Z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2052-11.1.0.7693</vt:lpwstr>
  </property>
  <property fmtid="{D5CDD505-2E9C-101B-9397-08002B2CF9AE}" pid="3" name="company">
    <vt:lpwstr>100111021000101210101002100010021010010210000012100011121001111210011102</vt:lpwstr>
  </property>
  <property fmtid="{D5CDD505-2E9C-101B-9397-08002B2CF9AE}" pid="4" name="ICV">
    <vt:lpwstr>B11F22A7BDD14D7CA42BF54CFEDCA058</vt:lpwstr>
  </property>
</Properties>
</file>