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74" r:id="rId4"/>
  </p:sldMasterIdLst>
  <p:notesMasterIdLst>
    <p:notesMasterId r:id="rId8"/>
  </p:notesMasterIdLst>
  <p:sldIdLst>
    <p:sldId id="256" r:id="rId5"/>
    <p:sldId id="300" r:id="rId6"/>
    <p:sldId id="258" r:id="rId7"/>
    <p:sldId id="261" r:id="rId9"/>
    <p:sldId id="262" r:id="rId10"/>
    <p:sldId id="263" r:id="rId11"/>
    <p:sldId id="266" r:id="rId12"/>
    <p:sldId id="269" r:id="rId13"/>
    <p:sldId id="273" r:id="rId14"/>
    <p:sldId id="271" r:id="rId15"/>
    <p:sldId id="276" r:id="rId16"/>
    <p:sldId id="277" r:id="rId17"/>
    <p:sldId id="278" r:id="rId18"/>
    <p:sldId id="279" r:id="rId19"/>
    <p:sldId id="284" r:id="rId20"/>
    <p:sldId id="287" r:id="rId21"/>
    <p:sldId id="286" r:id="rId22"/>
    <p:sldId id="288" r:id="rId23"/>
    <p:sldId id="293" r:id="rId24"/>
    <p:sldId id="294" r:id="rId25"/>
    <p:sldId id="296" r:id="rId26"/>
    <p:sldId id="297" r:id="rId27"/>
    <p:sldId id="298" r:id="rId28"/>
    <p:sldId id="299" r:id="rId29"/>
  </p:sldIdLst>
  <p:sldSz cx="9144000" cy="6858000" type="screen4x3"/>
  <p:notesSz cx="6858000" cy="9144000"/>
  <p:defaultTextStyle>
    <a:defPPr algn="l" rtl="0" eaLnBrk="1" hangingPunct="1">
      <a:defRPr kumimoji="0" lang="zh-CN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latin typeface="Arial" panose="020B0604020202020204"/>
        <a:ea typeface="宋体" panose="02010600030101010101" pitchFamily="2" charset="-122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latin typeface="Arial" panose="020B0604020202020204"/>
        <a:ea typeface="宋体" panose="02010600030101010101" pitchFamily="2" charset="-122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latin typeface="Arial" panose="020B0604020202020204"/>
        <a:ea typeface="宋体" panose="02010600030101010101" pitchFamily="2" charset="-122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latin typeface="Arial" panose="020B0604020202020204"/>
        <a:ea typeface="宋体" panose="02010600030101010101" pitchFamily="2" charset="-122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latin typeface="Arial" panose="020B0604020202020204"/>
        <a:ea typeface="宋体" panose="02010600030101010101" pitchFamily="2" charset="-122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CCA05-5836-46B2-A76C-D91B93826C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B36BA-77D5-4CA3-B2AF-26835B643A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3B3F1-1491-43B2-83CD-1F619A8305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en-US" altLang="zh-CN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endParaRPr lang="en-US" altLang="zh-CN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9E956BE0-887D-4836-AFC1-DB2A83E61845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609600"/>
            <a:ext cx="2135187" cy="54895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09600"/>
            <a:ext cx="6253163" cy="54895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en-US" altLang="zh-CN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endParaRPr lang="en-US" altLang="zh-CN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9E956BE0-887D-4836-AFC1-DB2A83E61845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en-US" altLang="zh-CN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endParaRPr lang="en-US" altLang="zh-CN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DEC79E0C-9F0B-4E4D-813B-473CA37CD90B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en-US" altLang="zh-CN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endParaRPr lang="en-US" altLang="zh-CN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DEC79E0C-9F0B-4E4D-813B-473CA37CD90B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en-US" altLang="zh-CN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endParaRPr lang="en-US" altLang="zh-CN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DEC79E0C-9F0B-4E4D-813B-473CA37CD90B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en-US" altLang="zh-CN" sz="14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endParaRPr lang="en-US" altLang="zh-CN" sz="140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DEC79E0C-9F0B-4E4D-813B-473CA37CD90B}" type="slidenum">
              <a:rPr lang="en-US" altLang="zh-CN" sz="1400"/>
            </a:fld>
            <a:endParaRPr lang="en-US" altLang="zh-CN" sz="1400"/>
          </a:p>
        </p:txBody>
      </p:sp>
      <p:sp>
        <p:nvSpPr>
          <p:cNvPr id="8" name="矩形 7"/>
          <p:cNvSpPr/>
          <p:nvPr userDrawn="1"/>
        </p:nvSpPr>
        <p:spPr>
          <a:xfrm>
            <a:off x="5028883" y="100330"/>
            <a:ext cx="4110355" cy="3067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400" b="1">
                <a:solidFill>
                  <a:schemeClr val="accent5">
                    <a:lumMod val="1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400" b="1">
              <a:solidFill>
                <a:schemeClr val="accent5">
                  <a:lumMod val="1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en-US" altLang="zh-CN" sz="140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endParaRPr lang="en-US" altLang="zh-CN" sz="14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DEC79E0C-9F0B-4E4D-813B-473CA37CD90B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en-US" altLang="zh-CN" sz="140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endParaRPr lang="en-US" altLang="zh-CN" sz="140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DEC79E0C-9F0B-4E4D-813B-473CA37CD90B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en-US" altLang="zh-CN" sz="140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endParaRPr lang="en-US" altLang="zh-CN" sz="140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DEC79E0C-9F0B-4E4D-813B-473CA37CD90B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en-US" altLang="zh-CN" sz="14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endParaRPr lang="en-US" altLang="zh-CN" sz="140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DEC79E0C-9F0B-4E4D-813B-473CA37CD90B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en-US" altLang="zh-CN" sz="14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endParaRPr lang="en-US" altLang="zh-CN" sz="140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DEC79E0C-9F0B-4E4D-813B-473CA37CD90B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en-US" altLang="zh-CN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endParaRPr lang="en-US" altLang="zh-CN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9E956BE0-887D-4836-AFC1-DB2A83E61845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en-US" altLang="zh-CN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endParaRPr lang="en-US" altLang="zh-CN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DEC79E0C-9F0B-4E4D-813B-473CA37CD90B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en-US" altLang="zh-CN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endParaRPr lang="en-US" altLang="zh-CN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DEC79E0C-9F0B-4E4D-813B-473CA37CD90B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VertTx" preserve="1">
  <p:cSld name="标题，剪贴画与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剪贴画占位符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竖排文字占位符 3"/>
          <p:cNvSpPr>
            <a:spLocks noGrp="1"/>
          </p:cNvSpPr>
          <p:nvPr>
            <p:ph type="body" orient="vert" sz="half" idx="2"/>
          </p:nvPr>
        </p:nvSpPr>
        <p:spPr>
          <a:xfrm>
            <a:off x="4648200" y="1600200"/>
            <a:ext cx="4038600" cy="45259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en-US" altLang="zh-CN" sz="14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endParaRPr lang="en-US" altLang="zh-CN" sz="140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DEC79E0C-9F0B-4E4D-813B-473CA37CD90B}" type="slidenum">
              <a:rPr lang="en-US" altLang="zh-CN" sz="1400"/>
            </a:fld>
            <a:endParaRPr lang="en-US" altLang="zh-CN" sz="1400"/>
          </a:p>
        </p:txBody>
      </p:sp>
      <p:sp>
        <p:nvSpPr>
          <p:cNvPr id="11" name="矩形 10"/>
          <p:cNvSpPr/>
          <p:nvPr userDrawn="1"/>
        </p:nvSpPr>
        <p:spPr>
          <a:xfrm>
            <a:off x="-317" y="6621780"/>
            <a:ext cx="2968625" cy="24511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000" b="1">
                <a:solidFill>
                  <a:schemeClr val="bg1">
                    <a:lumMod val="6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未经原作者允许不得转载本PPT，否则将视为侵权</a:t>
            </a:r>
            <a:endParaRPr lang="zh-CN" altLang="en-US" sz="1000" b="1">
              <a:solidFill>
                <a:schemeClr val="bg1">
                  <a:lumMod val="6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en-US" altLang="zh-CN" sz="140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endParaRPr lang="en-US" altLang="zh-CN" sz="14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DEC79E0C-9F0B-4E4D-813B-473CA37CD90B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en-US" altLang="zh-CN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endParaRPr lang="en-US" altLang="zh-CN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DEC79E0C-9F0B-4E4D-813B-473CA37CD90B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9216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en-US" altLang="zh-CN" sz="140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endParaRPr lang="en-US" altLang="zh-CN" sz="1400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9E956BE0-887D-4836-AFC1-DB2A83E61845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905000"/>
            <a:ext cx="419417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9417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en-US" altLang="zh-CN" sz="14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endParaRPr lang="en-US" altLang="zh-CN" sz="140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9E956BE0-887D-4836-AFC1-DB2A83E61845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en-US" altLang="zh-CN" sz="140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endParaRPr lang="en-US" altLang="zh-CN" sz="14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9E956BE0-887D-4836-AFC1-DB2A83E61845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en-US" altLang="zh-CN" sz="140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endParaRPr lang="en-US" altLang="zh-CN" sz="140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9E956BE0-887D-4836-AFC1-DB2A83E61845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en-US" altLang="zh-CN" sz="140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endParaRPr lang="en-US" altLang="zh-CN" sz="140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9E956BE0-887D-4836-AFC1-DB2A83E61845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en-US" altLang="zh-CN" sz="14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endParaRPr lang="en-US" altLang="zh-CN" sz="140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9E956BE0-887D-4836-AFC1-DB2A83E61845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en-US" altLang="zh-CN" sz="14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endParaRPr lang="en-US" altLang="zh-CN" sz="140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9E956BE0-887D-4836-AFC1-DB2A83E61845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en-US" altLang="zh-CN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endParaRPr lang="en-US" altLang="zh-CN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9E956BE0-887D-4836-AFC1-DB2A83E61845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301625" y="609600"/>
            <a:ext cx="8540750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301625" y="1905000"/>
            <a:ext cx="8540750" cy="41941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en-US" altLang="zh-CN" sz="140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endParaRPr lang="en-US" altLang="zh-CN" sz="140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9E956BE0-887D-4836-AFC1-DB2A83E61845}" type="slidenum">
              <a:rPr lang="en-US" altLang="zh-CN" sz="1400"/>
            </a:fld>
            <a:endParaRPr lang="en-US" altLang="zh-CN" sz="1400"/>
          </a:p>
        </p:txBody>
      </p:sp>
      <p:sp>
        <p:nvSpPr>
          <p:cNvPr id="4" name="矩形 3"/>
          <p:cNvSpPr/>
          <p:nvPr userDrawn="1"/>
        </p:nvSpPr>
        <p:spPr>
          <a:xfrm>
            <a:off x="5028883" y="100330"/>
            <a:ext cx="4110355" cy="3067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400" b="1">
                <a:solidFill>
                  <a:schemeClr val="accent5">
                    <a:lumMod val="1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400" b="1">
              <a:solidFill>
                <a:schemeClr val="accent5">
                  <a:lumMod val="1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baseline="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/>
          <a:ea typeface="宋体" panose="02010600030101010101" pitchFamily="2" charset="-122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kumimoji="0" sz="3200" b="0" i="0" u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"/>
        <a:defRPr kumimoji="0" sz="2800" b="0" i="0" u="none" baseline="0">
          <a:solidFill>
            <a:schemeClr val="tx1"/>
          </a:solidFill>
          <a:latin typeface="+mn-lt"/>
          <a:ea typeface="+mn-ea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kumimoji="0" sz="2400" b="0" i="0" u="none" baseline="0">
          <a:solidFill>
            <a:schemeClr val="tx1"/>
          </a:solidFill>
          <a:latin typeface="+mn-lt"/>
          <a:ea typeface="+mn-ea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"/>
        <a:defRPr kumimoji="0" sz="2000" b="0" i="0" u="none" baseline="0">
          <a:solidFill>
            <a:schemeClr val="tx1"/>
          </a:solidFill>
          <a:latin typeface="+mn-lt"/>
          <a:ea typeface="+mn-ea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kumimoji="0" sz="2000" b="0" i="0" u="none" baseline="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lvl="0"/>
            <a:r>
              <a:t>单击此处编辑母版标题样式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en-US" altLang="zh-CN" sz="140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endParaRPr lang="en-US" altLang="zh-CN" sz="140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DEC79E0C-9F0B-4E4D-813B-473CA37CD90B}" type="slidenum">
              <a:rPr lang="en-US" altLang="zh-CN" sz="1400"/>
            </a:fld>
            <a:endParaRPr lang="en-US" altLang="zh-CN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baseline="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/>
          <a:ea typeface="宋体" panose="02010600030101010101" pitchFamily="2" charset="-122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0" sz="3200" b="0" i="0" u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800" b="0" i="0" u="none" baseline="0">
          <a:solidFill>
            <a:schemeClr val="tx1"/>
          </a:solidFill>
          <a:latin typeface="+mn-lt"/>
          <a:ea typeface="+mn-ea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0" sz="2400" b="0" i="0" u="none" baseline="0">
          <a:solidFill>
            <a:schemeClr val="tx1"/>
          </a:solidFill>
          <a:latin typeface="+mn-lt"/>
          <a:ea typeface="+mn-ea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 baseline="0">
          <a:solidFill>
            <a:schemeClr val="tx1"/>
          </a:solidFill>
          <a:latin typeface="+mn-lt"/>
          <a:ea typeface="+mn-ea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 baseline="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301625" y="609600"/>
            <a:ext cx="8540750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lvl="0"/>
            <a:r>
              <a:t>单击此处编辑母版标题样式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301625" y="1905000"/>
            <a:ext cx="8540750" cy="41941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ln>
            <a:miter lim="800000"/>
          </a:ln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en-US" altLang="zh-CN" sz="140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endParaRPr lang="en-US" altLang="zh-CN" sz="140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ln>
            <a:miter lim="800000"/>
          </a:ln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EBB7C8B8-D305-48B5-B5EF-426F6941C079}" type="slidenum">
              <a:rPr lang="en-US" altLang="zh-CN" sz="1400"/>
            </a:fld>
            <a:endParaRPr lang="en-US" altLang="zh-CN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baseline="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/>
          <a:ea typeface="宋体" panose="02010600030101010101" pitchFamily="2" charset="-122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kumimoji="0" sz="3200" b="0" i="0" u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"/>
        <a:defRPr kumimoji="0" sz="2800" b="0" i="0" u="none" baseline="0">
          <a:solidFill>
            <a:schemeClr val="tx1"/>
          </a:solidFill>
          <a:latin typeface="+mn-lt"/>
          <a:ea typeface="+mn-ea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kumimoji="0" sz="2400" b="0" i="0" u="none" baseline="0">
          <a:solidFill>
            <a:schemeClr val="tx1"/>
          </a:solidFill>
          <a:latin typeface="+mn-lt"/>
          <a:ea typeface="+mn-ea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"/>
        <a:defRPr kumimoji="0" sz="2000" b="0" i="0" u="none" baseline="0">
          <a:solidFill>
            <a:schemeClr val="tx1"/>
          </a:solidFill>
          <a:latin typeface="+mn-lt"/>
          <a:ea typeface="+mn-ea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kumimoji="0" sz="2000" b="0" i="0" u="none" baseline="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/>
          </p:cNvSpPr>
          <p:nvPr>
            <p:ph type="title" idx="4294967295"/>
          </p:nvPr>
        </p:nvSpPr>
        <p:spPr>
          <a:xfrm>
            <a:off x="2209800" y="762000"/>
            <a:ext cx="6400800" cy="1189038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lvl="0" eaLnBrk="1" hangingPunct="1"/>
            <a:r>
              <a:rPr lang="zh-CN" altLang="en-US" sz="6600">
                <a:solidFill>
                  <a:srgbClr val="000000"/>
                </a:solidFill>
                <a:ea typeface="方正琥珀简体" panose="03000509000000000000" pitchFamily="65" charset="-122"/>
              </a:rPr>
              <a:t>游褒禅山记</a:t>
            </a:r>
            <a:endParaRPr lang="zh-CN" altLang="en-US" sz="6600">
              <a:solidFill>
                <a:srgbClr val="000000"/>
              </a:solidFill>
              <a:ea typeface="方正琥珀简体" panose="03000509000000000000" pitchFamily="65" charset="-122"/>
            </a:endParaRPr>
          </a:p>
        </p:txBody>
      </p:sp>
      <p:pic>
        <p:nvPicPr>
          <p:cNvPr id="4099" name="Picture 7" descr="王安石1"/>
          <p:cNvPicPr>
            <a:picLocks noGrp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457200" y="1981200"/>
            <a:ext cx="4035425" cy="458628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4100" name="矩形 1"/>
          <p:cNvSpPr/>
          <p:nvPr/>
        </p:nvSpPr>
        <p:spPr>
          <a:xfrm>
            <a:off x="6400801" y="2523392"/>
            <a:ext cx="2209800" cy="7017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marR="0" lvl="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CN" altLang="en-US" sz="4400">
                <a:solidFill>
                  <a:srgbClr val="000000"/>
                </a:solidFill>
                <a:ea typeface="汉仪魏碑简" pitchFamily="49" charset="-122"/>
              </a:rPr>
              <a:t>王安石</a:t>
            </a:r>
            <a:endParaRPr lang="zh-CN" altLang="en-US" sz="4400">
              <a:solidFill>
                <a:srgbClr val="000000"/>
              </a:solidFill>
              <a:ea typeface="汉仪魏碑简" pitchFamily="49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"/>
          <p:cNvSpPr>
            <a:spLocks noGrp="1"/>
          </p:cNvSpPr>
          <p:nvPr>
            <p:ph type="body" sz="half" idx="4294967295"/>
          </p:nvPr>
        </p:nvSpPr>
        <p:spPr>
          <a:xfrm>
            <a:off x="1371600" y="914400"/>
            <a:ext cx="7620000" cy="12954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4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0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lvl="0" eaLnBrk="1" hangingPunct="1">
              <a:buClr>
                <a:schemeClr val="tx1"/>
              </a:buClr>
              <a:buNone/>
            </a:pPr>
            <a:r>
              <a:rPr lang="en-US" altLang="zh-CN" sz="3200" b="1" dirty="0">
                <a:solidFill>
                  <a:srgbClr val="FF0000"/>
                </a:solidFill>
                <a:ea typeface="汉仪魏碑简" pitchFamily="49" charset="-122"/>
              </a:rPr>
              <a:t>   </a:t>
            </a:r>
            <a:r>
              <a:rPr lang="zh-CN" altLang="en-US" sz="3200" dirty="0">
                <a:latin typeface="宋体" panose="02010600030101010101" pitchFamily="2" charset="-122"/>
              </a:rPr>
              <a:t>游记一般要写出景物的方位，使之在读者的印象中产生空间概念，形成立体感。试以华山洞作为参照，说出禅院、仆碑、后洞的位置。</a:t>
            </a:r>
            <a:endParaRPr lang="zh-CN" altLang="en-US" sz="3200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304800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lvl="0" eaLnBrk="1" hangingPunct="1"/>
            <a:r>
              <a:rPr lang="zh-CN" altLang="en-US" sz="4800" b="1">
                <a:ea typeface="方正琥珀简体" panose="03000509000000000000" pitchFamily="65" charset="-122"/>
              </a:rPr>
              <a:t>第二自然段分层</a:t>
            </a:r>
            <a:endParaRPr lang="zh-CN" altLang="en-US" sz="4800" b="1">
              <a:ea typeface="方正琥珀简体" panose="03000509000000000000" pitchFamily="65" charset="-122"/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905000"/>
            <a:ext cx="8229600" cy="45259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altLang="zh-CN" sz="2800" b="1" dirty="0">
                <a:latin typeface="汉仪魏碑简" pitchFamily="49" charset="-122"/>
                <a:ea typeface="汉仪魏碑简" pitchFamily="49" charset="-122"/>
              </a:rPr>
              <a:t>1  </a:t>
            </a:r>
            <a:r>
              <a:rPr lang="zh-CN" altLang="en-US" sz="2800" b="1" dirty="0">
                <a:latin typeface="汉仪魏碑简" pitchFamily="49" charset="-122"/>
                <a:ea typeface="汉仪魏碑简" pitchFamily="49" charset="-122"/>
              </a:rPr>
              <a:t>第二段可以分成几层？</a:t>
            </a:r>
            <a:endParaRPr lang="zh-CN" altLang="en-US" sz="2400" dirty="0">
              <a:latin typeface="汉仪魏碑简" pitchFamily="49" charset="-122"/>
              <a:ea typeface="汉仪魏碑简" pitchFamily="49" charset="-122"/>
            </a:endParaRPr>
          </a:p>
          <a:p>
            <a:pPr lvl="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zh-CN" altLang="en-US" sz="2800" dirty="0">
                <a:latin typeface="汉仪魏碑简" pitchFamily="49" charset="-122"/>
                <a:ea typeface="汉仪魏碑简" pitchFamily="49" charset="-122"/>
              </a:rPr>
              <a:t>   可以分为两层：</a:t>
            </a:r>
            <a:endParaRPr lang="zh-CN" altLang="en-US" sz="2800" dirty="0">
              <a:latin typeface="汉仪魏碑简" pitchFamily="49" charset="-122"/>
              <a:ea typeface="汉仪魏碑简" pitchFamily="49" charset="-122"/>
            </a:endParaRPr>
          </a:p>
          <a:p>
            <a:pPr lvl="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zh-CN" altLang="en-US" sz="2800" dirty="0">
                <a:latin typeface="汉仪魏碑简" pitchFamily="49" charset="-122"/>
                <a:ea typeface="汉仪魏碑简" pitchFamily="49" charset="-122"/>
              </a:rPr>
              <a:t>   第一层：</a:t>
            </a:r>
            <a:r>
              <a:rPr lang="zh-CN" altLang="en-US" sz="2400" dirty="0">
                <a:latin typeface="汉仪魏碑简" pitchFamily="49" charset="-122"/>
                <a:ea typeface="汉仪魏碑简" pitchFamily="49" charset="-122"/>
              </a:rPr>
              <a:t>记游洞经过</a:t>
            </a:r>
            <a:endParaRPr lang="zh-CN" altLang="en-US" sz="2400" dirty="0">
              <a:latin typeface="汉仪魏碑简" pitchFamily="49" charset="-122"/>
              <a:ea typeface="汉仪魏碑简" pitchFamily="49" charset="-122"/>
            </a:endParaRPr>
          </a:p>
          <a:p>
            <a:pPr lvl="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zh-CN" altLang="en-US" sz="2800" dirty="0">
                <a:latin typeface="汉仪魏碑简" pitchFamily="49" charset="-122"/>
                <a:ea typeface="汉仪魏碑简" pitchFamily="49" charset="-122"/>
              </a:rPr>
              <a:t>   第二层：</a:t>
            </a:r>
            <a:r>
              <a:rPr lang="zh-CN" altLang="en-US" sz="2400" dirty="0">
                <a:latin typeface="汉仪魏碑简" pitchFamily="49" charset="-122"/>
                <a:ea typeface="汉仪魏碑简" pitchFamily="49" charset="-122"/>
              </a:rPr>
              <a:t>追记后洞中所见并表示遗憾心情 </a:t>
            </a:r>
            <a:endParaRPr lang="zh-CN" altLang="en-US" sz="2400" dirty="0">
              <a:latin typeface="汉仪魏碑简" pitchFamily="49" charset="-122"/>
              <a:ea typeface="汉仪魏碑简" pitchFamily="49" charset="-122"/>
            </a:endParaRPr>
          </a:p>
          <a:p>
            <a:pPr lvl="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altLang="zh-CN" sz="2800" b="1" dirty="0">
                <a:latin typeface="汉仪魏碑简" pitchFamily="49" charset="-122"/>
                <a:ea typeface="汉仪魏碑简" pitchFamily="49" charset="-122"/>
              </a:rPr>
              <a:t>2  </a:t>
            </a:r>
            <a:r>
              <a:rPr lang="zh-CN" altLang="en-US" sz="2800" b="1" dirty="0">
                <a:latin typeface="汉仪魏碑简" pitchFamily="49" charset="-122"/>
                <a:ea typeface="汉仪魏碑简" pitchFamily="49" charset="-122"/>
              </a:rPr>
              <a:t>第二层主要突出哪几点意思？</a:t>
            </a:r>
            <a:endParaRPr lang="zh-CN" altLang="en-US" sz="2800" b="1" dirty="0">
              <a:latin typeface="汉仪魏碑简" pitchFamily="49" charset="-122"/>
              <a:ea typeface="汉仪魏碑简" pitchFamily="49" charset="-122"/>
            </a:endParaRPr>
          </a:p>
          <a:p>
            <a:pPr lvl="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zh-CN" altLang="en-US" sz="2400" dirty="0">
                <a:latin typeface="汉仪魏碑简" pitchFamily="49" charset="-122"/>
                <a:ea typeface="汉仪魏碑简" pitchFamily="49" charset="-122"/>
              </a:rPr>
              <a:t>  （</a:t>
            </a:r>
            <a:r>
              <a:rPr lang="en-US" altLang="zh-CN" sz="2800" dirty="0">
                <a:latin typeface="汉仪魏碑简" pitchFamily="49" charset="-122"/>
                <a:ea typeface="汉仪魏碑简" pitchFamily="49" charset="-122"/>
              </a:rPr>
              <a:t>1</a:t>
            </a:r>
            <a:r>
              <a:rPr lang="zh-CN" altLang="en-US" sz="2800" dirty="0">
                <a:latin typeface="汉仪魏碑简" pitchFamily="49" charset="-122"/>
                <a:ea typeface="汉仪魏碑简" pitchFamily="49" charset="-122"/>
              </a:rPr>
              <a:t>）入之愈深，其进愈难，而其见愈奇。</a:t>
            </a:r>
            <a:endParaRPr lang="zh-CN" altLang="en-US" sz="2800" dirty="0">
              <a:latin typeface="汉仪魏碑简" pitchFamily="49" charset="-122"/>
              <a:ea typeface="汉仪魏碑简" pitchFamily="49" charset="-122"/>
            </a:endParaRPr>
          </a:p>
          <a:p>
            <a:pPr lvl="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zh-CN" altLang="en-US" sz="2800" dirty="0">
                <a:latin typeface="汉仪魏碑简" pitchFamily="49" charset="-122"/>
                <a:ea typeface="汉仪魏碑简" pitchFamily="49" charset="-122"/>
              </a:rPr>
              <a:t> （</a:t>
            </a:r>
            <a:r>
              <a:rPr lang="en-US" altLang="zh-CN" sz="2800" dirty="0">
                <a:latin typeface="汉仪魏碑简" pitchFamily="49" charset="-122"/>
                <a:ea typeface="汉仪魏碑简" pitchFamily="49" charset="-122"/>
              </a:rPr>
              <a:t>2</a:t>
            </a:r>
            <a:r>
              <a:rPr lang="zh-CN" altLang="en-US" sz="2800" dirty="0">
                <a:latin typeface="汉仪魏碑简" pitchFamily="49" charset="-122"/>
                <a:ea typeface="汉仪魏碑简" pitchFamily="49" charset="-122"/>
              </a:rPr>
              <a:t>）盖其又深，则其至又加少矣。</a:t>
            </a:r>
            <a:endParaRPr lang="zh-CN" altLang="en-US" sz="2800" dirty="0">
              <a:latin typeface="汉仪魏碑简" pitchFamily="49" charset="-122"/>
              <a:ea typeface="汉仪魏碑简" pitchFamily="49" charset="-122"/>
            </a:endParaRPr>
          </a:p>
          <a:p>
            <a:pPr lvl="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zh-CN" altLang="en-US" sz="2800" dirty="0">
                <a:latin typeface="汉仪魏碑简" pitchFamily="49" charset="-122"/>
                <a:ea typeface="汉仪魏碑简" pitchFamily="49" charset="-122"/>
              </a:rPr>
              <a:t> （</a:t>
            </a:r>
            <a:r>
              <a:rPr lang="en-US" altLang="zh-CN" sz="2800" dirty="0">
                <a:latin typeface="汉仪魏碑简" pitchFamily="49" charset="-122"/>
                <a:ea typeface="汉仪魏碑简" pitchFamily="49" charset="-122"/>
              </a:rPr>
              <a:t>3</a:t>
            </a:r>
            <a:r>
              <a:rPr lang="zh-CN" altLang="en-US" sz="2800" dirty="0">
                <a:latin typeface="汉仪魏碑简" pitchFamily="49" charset="-122"/>
                <a:ea typeface="汉仪魏碑简" pitchFamily="49" charset="-122"/>
              </a:rPr>
              <a:t>）余亦悔其随之而不得极夫游之乐也。</a:t>
            </a:r>
            <a:endParaRPr lang="zh-CN" altLang="en-US" sz="2800" dirty="0">
              <a:latin typeface="汉仪魏碑简" pitchFamily="49" charset="-122"/>
              <a:ea typeface="汉仪魏碑简" pitchFamily="49" charset="-122"/>
            </a:endParaRPr>
          </a:p>
          <a:p>
            <a:pPr lvl="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zh-CN" altLang="en-US" sz="2800" dirty="0">
                <a:latin typeface="汉仪魏碑简" pitchFamily="49" charset="-122"/>
                <a:ea typeface="汉仪魏碑简" pitchFamily="49" charset="-122"/>
              </a:rPr>
              <a:t>  为下文的议论打下基础。</a:t>
            </a:r>
            <a:endParaRPr lang="zh-CN" altLang="en-US" sz="2800" dirty="0">
              <a:latin typeface="汉仪魏碑简" pitchFamily="49" charset="-122"/>
              <a:ea typeface="汉仪魏碑简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>
          <a:xfrm>
            <a:off x="1828800" y="381000"/>
            <a:ext cx="6553200" cy="1143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lvl="0" eaLnBrk="1" hangingPunct="1"/>
            <a:r>
              <a:rPr lang="zh-CN" altLang="en-US" sz="4000" b="1">
                <a:ea typeface="楷体_GB2312" panose="02010609030101010101" pitchFamily="49" charset="-122"/>
              </a:rPr>
              <a:t>游洞经过及心情</a:t>
            </a:r>
            <a:endParaRPr lang="zh-CN" altLang="en-US" sz="4000" b="1">
              <a:ea typeface="楷体_GB2312" panose="02010609030101010101" pitchFamily="49" charset="-122"/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4038600"/>
            <a:ext cx="2362200" cy="1143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kumimoji="1" lang="zh-CN" altLang="en-US" b="1">
                <a:ea typeface="汉仪魏碑简" pitchFamily="49" charset="-122"/>
              </a:rPr>
              <a:t>记游华山</a:t>
            </a:r>
            <a:endParaRPr kumimoji="1" lang="zh-CN" altLang="en-US" b="1">
              <a:ea typeface="汉仪魏碑简" pitchFamily="49" charset="-122"/>
            </a:endParaRPr>
          </a:p>
          <a:p>
            <a:pPr lvl="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kumimoji="1" lang="zh-CN" altLang="en-US" b="1">
                <a:ea typeface="汉仪魏碑简" pitchFamily="49" charset="-122"/>
              </a:rPr>
              <a:t>洞的经过</a:t>
            </a:r>
            <a:endParaRPr kumimoji="1" lang="zh-CN" altLang="en-US" b="1">
              <a:ea typeface="汉仪魏碑简" pitchFamily="49" charset="-122"/>
            </a:endParaRPr>
          </a:p>
        </p:txBody>
      </p:sp>
      <p:sp>
        <p:nvSpPr>
          <p:cNvPr id="18436" name="AutoShape 4"/>
          <p:cNvSpPr/>
          <p:nvPr/>
        </p:nvSpPr>
        <p:spPr>
          <a:xfrm>
            <a:off x="2362200" y="3048000"/>
            <a:ext cx="304800" cy="3200400"/>
          </a:xfrm>
          <a:prstGeom prst="leftBrace">
            <a:avLst>
              <a:gd name="adj1" fmla="val 87500"/>
              <a:gd name="adj2" fmla="val 50000"/>
            </a:avLst>
          </a:prstGeom>
          <a:noFill/>
          <a:ln>
            <a:solidFill>
              <a:srgbClr val="CC9900"/>
            </a:solidFill>
            <a:round/>
          </a:ln>
        </p:spPr>
        <p:txBody>
          <a:bodyPr wrap="none"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endParaRPr lang="zh-CN" altLang="en-US"/>
          </a:p>
        </p:txBody>
      </p:sp>
      <p:sp>
        <p:nvSpPr>
          <p:cNvPr id="18437" name="Text Box 6"/>
          <p:cNvSpPr/>
          <p:nvPr/>
        </p:nvSpPr>
        <p:spPr>
          <a:xfrm>
            <a:off x="3032125" y="1774825"/>
            <a:ext cx="930275" cy="366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endParaRPr lang="zh-CN" altLang="zh-CN"/>
          </a:p>
        </p:txBody>
      </p:sp>
      <p:sp>
        <p:nvSpPr>
          <p:cNvPr id="18438" name="Rectangle 7"/>
          <p:cNvSpPr/>
          <p:nvPr/>
        </p:nvSpPr>
        <p:spPr>
          <a:xfrm>
            <a:off x="2819400" y="2590800"/>
            <a:ext cx="1524000" cy="822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kumimoji="1" lang="zh-CN" altLang="en-US" sz="2400" b="1">
                <a:ea typeface="汉仪魏碑简" pitchFamily="49" charset="-122"/>
              </a:rPr>
              <a:t>略述前洞后洞概况</a:t>
            </a:r>
            <a:endParaRPr kumimoji="1" lang="zh-CN" altLang="en-US" sz="2400" b="1">
              <a:ea typeface="汉仪魏碑简" pitchFamily="49" charset="-122"/>
            </a:endParaRPr>
          </a:p>
        </p:txBody>
      </p:sp>
      <p:sp>
        <p:nvSpPr>
          <p:cNvPr id="18439" name="Rectangle 8"/>
          <p:cNvSpPr/>
          <p:nvPr/>
        </p:nvSpPr>
        <p:spPr>
          <a:xfrm>
            <a:off x="2819400" y="4191000"/>
            <a:ext cx="1524000" cy="822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kumimoji="1" lang="zh-CN" altLang="en-US" sz="2400" b="1">
                <a:ea typeface="汉仪魏碑简" pitchFamily="49" charset="-122"/>
              </a:rPr>
              <a:t>详记游后洞的经过</a:t>
            </a:r>
            <a:endParaRPr kumimoji="1" lang="zh-CN" altLang="en-US" sz="2400" b="1">
              <a:ea typeface="汉仪魏碑简" pitchFamily="49" charset="-122"/>
            </a:endParaRPr>
          </a:p>
        </p:txBody>
      </p:sp>
      <p:sp>
        <p:nvSpPr>
          <p:cNvPr id="18440" name="Rectangle 9"/>
          <p:cNvSpPr/>
          <p:nvPr/>
        </p:nvSpPr>
        <p:spPr>
          <a:xfrm>
            <a:off x="2819400" y="5562600"/>
            <a:ext cx="1447800" cy="822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kumimoji="1" lang="zh-CN" altLang="en-US" sz="2400" b="1">
                <a:ea typeface="汉仪魏碑简" pitchFamily="49" charset="-122"/>
              </a:rPr>
              <a:t>补叙出洞后的心情</a:t>
            </a:r>
            <a:endParaRPr kumimoji="1" lang="zh-CN" altLang="en-US" sz="2400" b="1">
              <a:ea typeface="汉仪魏碑简" pitchFamily="49" charset="-122"/>
            </a:endParaRPr>
          </a:p>
        </p:txBody>
      </p:sp>
      <p:sp>
        <p:nvSpPr>
          <p:cNvPr id="18441" name="Rectangle 10"/>
          <p:cNvSpPr/>
          <p:nvPr/>
        </p:nvSpPr>
        <p:spPr>
          <a:xfrm>
            <a:off x="6091238" y="1489075"/>
            <a:ext cx="1098550" cy="476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</a:pPr>
            <a:r>
              <a:rPr kumimoji="1" lang="zh-CN" altLang="en-US" sz="2800" b="1">
                <a:latin typeface="汉仪魏碑简" pitchFamily="49" charset="-122"/>
                <a:ea typeface="汉仪魏碑简" pitchFamily="49" charset="-122"/>
              </a:rPr>
              <a:t>平旷</a:t>
            </a:r>
            <a:endParaRPr kumimoji="1" lang="zh-CN" altLang="en-US" sz="2800" b="1">
              <a:latin typeface="汉仪魏碑简" pitchFamily="49" charset="-122"/>
              <a:ea typeface="汉仪魏碑简" pitchFamily="49" charset="-122"/>
            </a:endParaRPr>
          </a:p>
        </p:txBody>
      </p:sp>
      <p:sp>
        <p:nvSpPr>
          <p:cNvPr id="18442" name="Rectangle 11"/>
          <p:cNvSpPr/>
          <p:nvPr/>
        </p:nvSpPr>
        <p:spPr>
          <a:xfrm>
            <a:off x="4867275" y="1874838"/>
            <a:ext cx="89535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kumimoji="1" lang="zh-CN" altLang="en-US" sz="2800" b="1">
                <a:latin typeface="汉仪魏碑简" pitchFamily="49" charset="-122"/>
                <a:ea typeface="汉仪魏碑简" pitchFamily="49" charset="-122"/>
              </a:rPr>
              <a:t>前洞</a:t>
            </a:r>
            <a:endParaRPr kumimoji="1" lang="zh-CN" altLang="en-US" sz="2800" b="1">
              <a:latin typeface="汉仪魏碑简" pitchFamily="49" charset="-122"/>
              <a:ea typeface="汉仪魏碑简" pitchFamily="49" charset="-122"/>
            </a:endParaRPr>
          </a:p>
        </p:txBody>
      </p:sp>
      <p:sp>
        <p:nvSpPr>
          <p:cNvPr id="18443" name="Rectangle 12"/>
          <p:cNvSpPr/>
          <p:nvPr/>
        </p:nvSpPr>
        <p:spPr>
          <a:xfrm>
            <a:off x="4867275" y="3362325"/>
            <a:ext cx="89535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kumimoji="1" lang="zh-CN" altLang="en-US" sz="2800" b="1">
                <a:latin typeface="汉仪魏碑简" pitchFamily="49" charset="-122"/>
                <a:ea typeface="汉仪魏碑简" pitchFamily="49" charset="-122"/>
              </a:rPr>
              <a:t>后洞</a:t>
            </a:r>
            <a:endParaRPr kumimoji="1" lang="zh-CN" altLang="en-US" sz="2800" b="1">
              <a:latin typeface="汉仪魏碑简" pitchFamily="49" charset="-122"/>
              <a:ea typeface="汉仪魏碑简" pitchFamily="49" charset="-122"/>
            </a:endParaRPr>
          </a:p>
        </p:txBody>
      </p:sp>
      <p:sp>
        <p:nvSpPr>
          <p:cNvPr id="18444" name="Rectangle 13"/>
          <p:cNvSpPr/>
          <p:nvPr/>
        </p:nvSpPr>
        <p:spPr>
          <a:xfrm>
            <a:off x="6019800" y="2235200"/>
            <a:ext cx="196215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kumimoji="1" lang="zh-CN" altLang="en-US" sz="2800" b="1">
                <a:latin typeface="汉仪魏碑简" pitchFamily="49" charset="-122"/>
                <a:ea typeface="汉仪魏碑简" pitchFamily="49" charset="-122"/>
              </a:rPr>
              <a:t>记游者甚众</a:t>
            </a:r>
            <a:endParaRPr kumimoji="1" lang="zh-CN" altLang="en-US" sz="2800" b="1">
              <a:latin typeface="汉仪魏碑简" pitchFamily="49" charset="-122"/>
              <a:ea typeface="汉仪魏碑简" pitchFamily="49" charset="-122"/>
            </a:endParaRPr>
          </a:p>
        </p:txBody>
      </p:sp>
      <p:sp>
        <p:nvSpPr>
          <p:cNvPr id="18445" name="Rectangle 14"/>
          <p:cNvSpPr/>
          <p:nvPr/>
        </p:nvSpPr>
        <p:spPr>
          <a:xfrm>
            <a:off x="6096000" y="2895600"/>
            <a:ext cx="2114550" cy="476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</a:pPr>
            <a:r>
              <a:rPr kumimoji="1" lang="zh-CN" altLang="en-US" sz="2800" b="1">
                <a:latin typeface="汉仪魏碑简" pitchFamily="49" charset="-122"/>
                <a:ea typeface="汉仪魏碑简" pitchFamily="49" charset="-122"/>
              </a:rPr>
              <a:t>窈、寒、深</a:t>
            </a:r>
            <a:endParaRPr kumimoji="1" lang="zh-CN" altLang="en-US" sz="2800" b="1">
              <a:latin typeface="汉仪魏碑简" pitchFamily="49" charset="-122"/>
              <a:ea typeface="汉仪魏碑简" pitchFamily="49" charset="-122"/>
            </a:endParaRPr>
          </a:p>
        </p:txBody>
      </p:sp>
      <p:sp>
        <p:nvSpPr>
          <p:cNvPr id="18446" name="Rectangle 15"/>
          <p:cNvSpPr/>
          <p:nvPr/>
        </p:nvSpPr>
        <p:spPr>
          <a:xfrm>
            <a:off x="6172200" y="3733800"/>
            <a:ext cx="1606550" cy="476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</a:pPr>
            <a:r>
              <a:rPr kumimoji="1" lang="zh-CN" altLang="en-US" sz="2800" b="1">
                <a:latin typeface="汉仪魏碑简" pitchFamily="49" charset="-122"/>
                <a:ea typeface="汉仪魏碑简" pitchFamily="49" charset="-122"/>
              </a:rPr>
              <a:t>记游者少</a:t>
            </a:r>
            <a:endParaRPr kumimoji="1" lang="zh-CN" altLang="en-US" sz="2800" b="1">
              <a:latin typeface="汉仪魏碑简" pitchFamily="49" charset="-122"/>
              <a:ea typeface="汉仪魏碑简" pitchFamily="49" charset="-122"/>
            </a:endParaRPr>
          </a:p>
        </p:txBody>
      </p:sp>
      <p:sp>
        <p:nvSpPr>
          <p:cNvPr id="18447" name="Rectangle 18"/>
          <p:cNvSpPr/>
          <p:nvPr/>
        </p:nvSpPr>
        <p:spPr>
          <a:xfrm>
            <a:off x="6324600" y="5791200"/>
            <a:ext cx="68580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kumimoji="1" lang="zh-CN" altLang="en-US" sz="3200" b="1">
                <a:latin typeface="汉仪魏碑简" pitchFamily="49" charset="-122"/>
                <a:ea typeface="汉仪魏碑简" pitchFamily="49" charset="-122"/>
              </a:rPr>
              <a:t>悔</a:t>
            </a:r>
            <a:r>
              <a:rPr kumimoji="1" lang="zh-CN" altLang="en-US" sz="320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endParaRPr kumimoji="1"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8448" name="Text Box 19"/>
          <p:cNvSpPr/>
          <p:nvPr/>
        </p:nvSpPr>
        <p:spPr>
          <a:xfrm>
            <a:off x="4724400" y="2590800"/>
            <a:ext cx="1255712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kumimoji="1" lang="zh-CN" altLang="en-US" sz="2800" b="1">
                <a:solidFill>
                  <a:srgbClr val="CC99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对　比</a:t>
            </a:r>
            <a:endParaRPr kumimoji="1" lang="zh-CN" altLang="en-US" sz="2800" b="1">
              <a:solidFill>
                <a:srgbClr val="CC9900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18449" name="Rectangle 20"/>
          <p:cNvSpPr/>
          <p:nvPr/>
        </p:nvSpPr>
        <p:spPr>
          <a:xfrm>
            <a:off x="4953000" y="4343400"/>
            <a:ext cx="68580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kumimoji="1" lang="zh-CN" altLang="en-US" sz="3200" b="1">
                <a:latin typeface="汉仪魏碑简" pitchFamily="49" charset="-122"/>
                <a:ea typeface="汉仪魏碑简" pitchFamily="49" charset="-122"/>
              </a:rPr>
              <a:t>深</a:t>
            </a:r>
            <a:r>
              <a:rPr kumimoji="1" lang="zh-CN" altLang="en-US" sz="320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endParaRPr kumimoji="1"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8450" name="Rectangle 21"/>
          <p:cNvSpPr/>
          <p:nvPr/>
        </p:nvSpPr>
        <p:spPr>
          <a:xfrm>
            <a:off x="6629400" y="4343400"/>
            <a:ext cx="68580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kumimoji="1" lang="zh-CN" altLang="en-US" sz="3200" b="1">
                <a:latin typeface="汉仪魏碑简" pitchFamily="49" charset="-122"/>
                <a:ea typeface="汉仪魏碑简" pitchFamily="49" charset="-122"/>
              </a:rPr>
              <a:t>难</a:t>
            </a:r>
            <a:r>
              <a:rPr kumimoji="1" lang="zh-CN" altLang="en-US" sz="320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endParaRPr kumimoji="1"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8451" name="Rectangle 22"/>
          <p:cNvSpPr/>
          <p:nvPr/>
        </p:nvSpPr>
        <p:spPr>
          <a:xfrm>
            <a:off x="8153400" y="4343400"/>
            <a:ext cx="68580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kumimoji="1" lang="zh-CN" altLang="en-US" sz="3200" b="1">
                <a:latin typeface="汉仪魏碑简" pitchFamily="49" charset="-122"/>
                <a:ea typeface="汉仪魏碑简" pitchFamily="49" charset="-122"/>
              </a:rPr>
              <a:t>奇</a:t>
            </a:r>
            <a:r>
              <a:rPr kumimoji="1" lang="zh-CN" altLang="en-US" sz="320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endParaRPr kumimoji="1"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8452" name="AutoShape 23"/>
          <p:cNvSpPr/>
          <p:nvPr/>
        </p:nvSpPr>
        <p:spPr>
          <a:xfrm>
            <a:off x="5562600" y="4572000"/>
            <a:ext cx="990600" cy="152400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bg1"/>
          </a:solidFill>
          <a:ln>
            <a:solidFill>
              <a:srgbClr val="CC9900"/>
            </a:solidFill>
            <a:miter lim="800000"/>
          </a:ln>
        </p:spPr>
        <p:txBody>
          <a:bodyPr wrap="none"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endParaRPr lang="zh-CN" altLang="en-US"/>
          </a:p>
        </p:txBody>
      </p:sp>
      <p:sp>
        <p:nvSpPr>
          <p:cNvPr id="18453" name="AutoShape 24"/>
          <p:cNvSpPr/>
          <p:nvPr/>
        </p:nvSpPr>
        <p:spPr>
          <a:xfrm>
            <a:off x="4724400" y="5867400"/>
            <a:ext cx="1524000" cy="3048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bg1"/>
          </a:solidFill>
          <a:ln>
            <a:solidFill>
              <a:srgbClr val="CC9900"/>
            </a:solidFill>
            <a:miter lim="800000"/>
          </a:ln>
        </p:spPr>
        <p:txBody>
          <a:bodyPr wrap="none"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endParaRPr lang="zh-CN" altLang="en-US"/>
          </a:p>
        </p:txBody>
      </p:sp>
      <p:sp>
        <p:nvSpPr>
          <p:cNvPr id="18454" name="AutoShape 25"/>
          <p:cNvSpPr/>
          <p:nvPr/>
        </p:nvSpPr>
        <p:spPr>
          <a:xfrm>
            <a:off x="7162800" y="4572000"/>
            <a:ext cx="990600" cy="152400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bg1"/>
          </a:solidFill>
          <a:ln>
            <a:solidFill>
              <a:srgbClr val="CC9900"/>
            </a:solidFill>
            <a:miter lim="800000"/>
          </a:ln>
        </p:spPr>
        <p:txBody>
          <a:bodyPr wrap="none"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endParaRPr lang="zh-CN" altLang="en-US"/>
          </a:p>
        </p:txBody>
      </p:sp>
      <p:sp>
        <p:nvSpPr>
          <p:cNvPr id="18455" name="AutoShape 26"/>
          <p:cNvSpPr/>
          <p:nvPr/>
        </p:nvSpPr>
        <p:spPr>
          <a:xfrm>
            <a:off x="4419600" y="2057400"/>
            <a:ext cx="304800" cy="1752600"/>
          </a:xfrm>
          <a:prstGeom prst="leftBrace">
            <a:avLst>
              <a:gd name="adj1" fmla="val 47917"/>
              <a:gd name="adj2" fmla="val 50000"/>
            </a:avLst>
          </a:prstGeom>
          <a:noFill/>
          <a:ln>
            <a:solidFill>
              <a:srgbClr val="CC9900"/>
            </a:solidFill>
            <a:round/>
          </a:ln>
        </p:spPr>
        <p:txBody>
          <a:bodyPr wrap="none"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endParaRPr lang="zh-CN" altLang="en-US"/>
          </a:p>
        </p:txBody>
      </p:sp>
      <p:sp>
        <p:nvSpPr>
          <p:cNvPr id="18456" name="AutoShape 28"/>
          <p:cNvSpPr/>
          <p:nvPr/>
        </p:nvSpPr>
        <p:spPr>
          <a:xfrm>
            <a:off x="5791200" y="1676400"/>
            <a:ext cx="152400" cy="838200"/>
          </a:xfrm>
          <a:prstGeom prst="leftBrace">
            <a:avLst>
              <a:gd name="adj1" fmla="val 45833"/>
              <a:gd name="adj2" fmla="val 50000"/>
            </a:avLst>
          </a:prstGeom>
          <a:noFill/>
          <a:ln>
            <a:solidFill>
              <a:srgbClr val="CC9900"/>
            </a:solidFill>
            <a:round/>
          </a:ln>
        </p:spPr>
        <p:txBody>
          <a:bodyPr wrap="none"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endParaRPr lang="zh-CN" altLang="en-US"/>
          </a:p>
        </p:txBody>
      </p:sp>
      <p:sp>
        <p:nvSpPr>
          <p:cNvPr id="18457" name="AutoShape 29"/>
          <p:cNvSpPr/>
          <p:nvPr/>
        </p:nvSpPr>
        <p:spPr>
          <a:xfrm>
            <a:off x="5867400" y="3124200"/>
            <a:ext cx="76200" cy="1066800"/>
          </a:xfrm>
          <a:prstGeom prst="leftBrace">
            <a:avLst>
              <a:gd name="adj1" fmla="val 116667"/>
              <a:gd name="adj2" fmla="val 50000"/>
            </a:avLst>
          </a:prstGeom>
          <a:noFill/>
          <a:ln>
            <a:solidFill>
              <a:srgbClr val="CC9900"/>
            </a:solidFill>
            <a:round/>
          </a:ln>
        </p:spPr>
        <p:txBody>
          <a:bodyPr wrap="none"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endParaRPr lang="zh-CN" altLang="en-US"/>
          </a:p>
        </p:txBody>
      </p:sp>
      <p:sp>
        <p:nvSpPr>
          <p:cNvPr id="18458" name="AutoShape 30"/>
          <p:cNvSpPr/>
          <p:nvPr/>
        </p:nvSpPr>
        <p:spPr>
          <a:xfrm>
            <a:off x="5181600" y="2362200"/>
            <a:ext cx="304800" cy="1066800"/>
          </a:xfrm>
          <a:prstGeom prst="upDownArrow">
            <a:avLst>
              <a:gd name="adj1" fmla="val 50000"/>
              <a:gd name="adj2" fmla="val 69676"/>
            </a:avLst>
          </a:prstGeom>
          <a:solidFill>
            <a:schemeClr val="bg1"/>
          </a:solidFill>
          <a:ln>
            <a:solidFill>
              <a:srgbClr val="CC9900"/>
            </a:solidFill>
            <a:miter lim="800000"/>
          </a:ln>
        </p:spPr>
        <p:txBody>
          <a:bodyPr vert="vert" wrap="none"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/>
      <p:bldP spid="18442" grpId="1"/>
      <p:bldP spid="18443" grpId="2"/>
      <p:bldP spid="18444" grpId="3"/>
      <p:bldP spid="18445" grpId="4"/>
      <p:bldP spid="18446" grpId="5"/>
      <p:bldP spid="18447" grpId="6"/>
      <p:bldP spid="18448" grpId="7"/>
      <p:bldP spid="18449" grpId="8"/>
      <p:bldP spid="18450" grpId="9"/>
      <p:bldP spid="18451" grpId="1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>
          <a:xfrm>
            <a:off x="603250" y="381000"/>
            <a:ext cx="8540750" cy="1143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lvl="0" eaLnBrk="1" hangingPunct="1"/>
            <a:r>
              <a:rPr lang="zh-CN" altLang="en-US" sz="4000" dirty="0">
                <a:solidFill>
                  <a:srgbClr val="000000"/>
                </a:solidFill>
                <a:latin typeface="方正小标宋简体" panose="02010601030101010101" pitchFamily="65" charset="-122"/>
                <a:ea typeface="方正小标宋简体" panose="02010601030101010101" pitchFamily="65" charset="-122"/>
              </a:rPr>
              <a:t>第一二自然段小结</a:t>
            </a:r>
            <a:endParaRPr lang="zh-CN" altLang="en-US" sz="4000" dirty="0">
              <a:solidFill>
                <a:srgbClr val="000000"/>
              </a:solidFill>
              <a:latin typeface="方正小标宋简体" panose="02010601030101010101" pitchFamily="65" charset="-122"/>
              <a:ea typeface="方正小标宋简体" panose="02010601030101010101" pitchFamily="65" charset="-122"/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type="body" idx="4294967295"/>
          </p:nvPr>
        </p:nvSpPr>
        <p:spPr>
          <a:xfrm>
            <a:off x="2411760" y="1412776"/>
            <a:ext cx="6099175" cy="41941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eaLnBrk="1" hangingPunct="1">
              <a:buNone/>
            </a:pPr>
            <a:r>
              <a:rPr lang="zh-CN" altLang="en-US" sz="2800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  </a:t>
            </a:r>
            <a:endParaRPr lang="zh-CN" altLang="en-US" sz="2800" dirty="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lvl="0" eaLnBrk="1" hangingPunct="1">
              <a:buNone/>
            </a:pPr>
            <a:r>
              <a:rPr lang="zh-CN" altLang="en-US" sz="2800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一、介绍褒禅山概况</a:t>
            </a:r>
            <a:endParaRPr lang="zh-CN" altLang="en-US" sz="2800" dirty="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lvl="0" eaLnBrk="1" hangingPunct="1">
              <a:buNone/>
            </a:pPr>
            <a:r>
              <a:rPr lang="zh-CN" altLang="en-US" sz="2800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二、记游华山洞经过（对比、详略得当）</a:t>
            </a:r>
            <a:endParaRPr lang="en-US" altLang="zh-CN" sz="2800" dirty="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lvl="0" eaLnBrk="1" hangingPunct="1"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为下文议论做铺垫</a:t>
            </a:r>
            <a:endParaRPr lang="zh-CN" altLang="en-US" sz="2800" b="1" dirty="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lvl="0" eaLnBrk="1" hangingPunct="1">
              <a:buNone/>
            </a:pPr>
            <a:r>
              <a:rPr lang="zh-CN" altLang="en-US" sz="2800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          </a:t>
            </a:r>
            <a:endParaRPr lang="zh-CN" altLang="en-US" sz="2800" dirty="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/>
          </p:cNvSpPr>
          <p:nvPr>
            <p:ph type="body" idx="4294967295"/>
          </p:nvPr>
        </p:nvSpPr>
        <p:spPr>
          <a:xfrm>
            <a:off x="107504" y="1166019"/>
            <a:ext cx="8928992" cy="45259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eaLnBrk="1" hangingPunct="1">
              <a:lnSpc>
                <a:spcPct val="120000"/>
              </a:lnSpc>
              <a:spcBef>
                <a:spcPct val="0"/>
              </a:spcBef>
              <a:buClr>
                <a:schemeClr val="bg1"/>
              </a:buClr>
              <a:buNone/>
            </a:pPr>
            <a:r>
              <a:rPr kumimoji="1" lang="en-US" altLang="zh-CN" sz="2800" b="1" dirty="0">
                <a:latin typeface="汉仪魏碑简" pitchFamily="49" charset="-122"/>
                <a:ea typeface="汉仪魏碑简" pitchFamily="49" charset="-122"/>
              </a:rPr>
              <a:t>      </a:t>
            </a:r>
            <a:endParaRPr kumimoji="1" lang="en-US" altLang="zh-CN" sz="2800" b="1" dirty="0">
              <a:latin typeface="汉仪魏碑简" pitchFamily="49" charset="-122"/>
              <a:ea typeface="汉仪魏碑简" pitchFamily="49" charset="-122"/>
            </a:endParaRPr>
          </a:p>
          <a:p>
            <a:pPr lvl="0" algn="just" eaLnBrk="1" hangingPunct="1">
              <a:lnSpc>
                <a:spcPct val="120000"/>
              </a:lnSpc>
              <a:spcBef>
                <a:spcPct val="0"/>
              </a:spcBef>
              <a:buClr>
                <a:schemeClr val="bg1"/>
              </a:buClr>
              <a:buNone/>
            </a:pPr>
            <a:r>
              <a:rPr kumimoji="1" lang="en-US" altLang="zh-CN" sz="2800" b="1" dirty="0">
                <a:latin typeface="汉仪魏碑简" pitchFamily="49" charset="-122"/>
                <a:ea typeface="汉仪魏碑简" pitchFamily="49" charset="-122"/>
              </a:rPr>
              <a:t>         </a:t>
            </a:r>
            <a:r>
              <a:rPr kumimoji="1"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于</a:t>
            </a:r>
            <a:r>
              <a:rPr kumimoji="1"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kumimoji="1"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余有</a:t>
            </a:r>
            <a:r>
              <a:rPr kumimoji="1"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叹</a:t>
            </a:r>
            <a:r>
              <a:rPr kumimoji="1"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焉。古人之观于天地、山川、草木、虫鱼、鸟兽，往往有得，</a:t>
            </a:r>
            <a:r>
              <a:rPr kumimoji="1"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</a:t>
            </a:r>
            <a:r>
              <a:rPr kumimoji="1"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其求思之深而无不在也。夫夷</a:t>
            </a:r>
            <a:r>
              <a:rPr kumimoji="1"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</a:t>
            </a:r>
            <a:r>
              <a:rPr kumimoji="1"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近，则游者众；险</a:t>
            </a:r>
            <a:r>
              <a:rPr kumimoji="1"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</a:t>
            </a:r>
            <a:r>
              <a:rPr kumimoji="1"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远，则至者少。而世之奇伟、瑰怪、</a:t>
            </a:r>
            <a:r>
              <a:rPr kumimoji="1"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非常</a:t>
            </a:r>
            <a:r>
              <a:rPr kumimoji="1"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之观，常在于</a:t>
            </a:r>
            <a:r>
              <a:rPr kumimoji="1"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险远</a:t>
            </a:r>
            <a:r>
              <a:rPr kumimoji="1"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，而人之所罕至焉，故非有志者不能至也。有志矣，不随以止也，然力不足者，亦不能至也。有志与力，而又不随以怠，至于幽暗昏惑而无物以</a:t>
            </a:r>
            <a:r>
              <a:rPr kumimoji="1"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</a:t>
            </a:r>
            <a:r>
              <a:rPr kumimoji="1"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之，亦不能至也。</a:t>
            </a:r>
            <a:r>
              <a:rPr kumimoji="1" lang="zh-CN" altLang="en-US" sz="2400" u="sng" dirty="0">
                <a:latin typeface="楷体" panose="02010609060101010101" pitchFamily="49" charset="-122"/>
                <a:ea typeface="楷体" panose="02010609060101010101" pitchFamily="49" charset="-122"/>
              </a:rPr>
              <a:t>然力足以至焉</a:t>
            </a:r>
            <a:r>
              <a:rPr kumimoji="1"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，于人为可讥，而在己为有悔；尽吾志也而不能至者，可以无悔矣，</a:t>
            </a:r>
            <a:r>
              <a:rPr kumimoji="1" lang="zh-CN" altLang="en-US" sz="2400" u="sng" dirty="0">
                <a:latin typeface="楷体" panose="02010609060101010101" pitchFamily="49" charset="-122"/>
                <a:ea typeface="楷体" panose="02010609060101010101" pitchFamily="49" charset="-122"/>
              </a:rPr>
              <a:t>其孰能讥之乎？此余之所得也。</a:t>
            </a:r>
            <a:r>
              <a:rPr kumimoji="1" lang="zh-CN" altLang="en-US" sz="2800" u="sng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kumimoji="1" lang="zh-CN" altLang="en-US" sz="2800" u="sng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eaLnBrk="1" hangingPunct="1">
              <a:lnSpc>
                <a:spcPct val="90000"/>
              </a:lnSpc>
            </a:pPr>
            <a:endParaRPr lang="en-US" altLang="zh-CN" sz="2400" b="1" dirty="0">
              <a:latin typeface="汉仪魏碑简" pitchFamily="49" charset="-122"/>
              <a:ea typeface="汉仪魏碑简" pitchFamily="49" charset="-122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6"/>
          <p:cNvSpPr/>
          <p:nvPr/>
        </p:nvSpPr>
        <p:spPr>
          <a:xfrm>
            <a:off x="3124200" y="3200400"/>
            <a:ext cx="5562600" cy="188478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  <a:miter lim="800000"/>
          </a:ln>
        </p:spPr>
        <p:txBody>
          <a:bodyPr wrap="none"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endParaRPr lang="zh-CN" altLang="en-US"/>
          </a:p>
        </p:txBody>
      </p:sp>
      <p:sp>
        <p:nvSpPr>
          <p:cNvPr id="25603" name="AutoShape 5"/>
          <p:cNvSpPr/>
          <p:nvPr/>
        </p:nvSpPr>
        <p:spPr>
          <a:xfrm>
            <a:off x="3124200" y="1752600"/>
            <a:ext cx="41148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  <a:miter lim="800000"/>
          </a:ln>
        </p:spPr>
        <p:txBody>
          <a:bodyPr wrap="none"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endParaRPr lang="zh-CN" altLang="en-US"/>
          </a:p>
        </p:txBody>
      </p:sp>
      <p:sp>
        <p:nvSpPr>
          <p:cNvPr id="25604" name="Rectangle 2"/>
          <p:cNvSpPr>
            <a:spLocks noGrp="1"/>
          </p:cNvSpPr>
          <p:nvPr>
            <p:ph type="title" idx="4294967295"/>
          </p:nvPr>
        </p:nvSpPr>
        <p:spPr>
          <a:xfrm>
            <a:off x="2057400" y="304800"/>
            <a:ext cx="6553200" cy="1143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lvl="0" eaLnBrk="1" hangingPunct="1"/>
            <a:r>
              <a:rPr lang="zh-CN" altLang="en-US" sz="4000" b="1">
                <a:ea typeface="楷体_GB2312" panose="02010609030101010101" pitchFamily="49" charset="-122"/>
              </a:rPr>
              <a:t>第三自然段分层</a:t>
            </a:r>
            <a:endParaRPr lang="zh-CN" altLang="en-US" sz="4000" b="1">
              <a:ea typeface="楷体_GB2312" panose="02010609030101010101" pitchFamily="49" charset="-122"/>
            </a:endParaRPr>
          </a:p>
        </p:txBody>
      </p:sp>
      <p:sp>
        <p:nvSpPr>
          <p:cNvPr id="25605" name="Rectangle 3"/>
          <p:cNvSpPr>
            <a:spLocks noGrp="1"/>
          </p:cNvSpPr>
          <p:nvPr>
            <p:ph type="body" idx="4294967295"/>
          </p:nvPr>
        </p:nvSpPr>
        <p:spPr>
          <a:xfrm>
            <a:off x="3352800" y="2667000"/>
            <a:ext cx="5257800" cy="39925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eaLnBrk="1" hangingPunct="1">
              <a:buClr>
                <a:schemeClr val="tx1"/>
              </a:buClr>
              <a:buNone/>
            </a:pPr>
            <a:endParaRPr lang="en-US" altLang="zh-CN" sz="2800" dirty="0">
              <a:latin typeface="汉仪魏碑简" pitchFamily="49" charset="-122"/>
              <a:ea typeface="楷体_GB2312" panose="02010609030101010101" pitchFamily="49" charset="-122"/>
            </a:endParaRPr>
          </a:p>
          <a:p>
            <a:pPr lvl="0" eaLnBrk="1" hangingPunct="1">
              <a:buClr>
                <a:schemeClr val="tx1"/>
              </a:buClr>
              <a:buNone/>
            </a:pPr>
            <a:r>
              <a:rPr lang="zh-CN" altLang="en-US" sz="2800" dirty="0">
                <a:latin typeface="汉仪魏碑简" pitchFamily="49" charset="-122"/>
                <a:ea typeface="楷体_GB2312" panose="02010609030101010101" pitchFamily="49" charset="-122"/>
              </a:rPr>
              <a:t>可以分为两层：</a:t>
            </a:r>
            <a:endParaRPr lang="zh-CN" altLang="en-US" sz="2800" dirty="0">
              <a:latin typeface="汉仪魏碑简" pitchFamily="49" charset="-122"/>
              <a:ea typeface="楷体_GB2312" panose="02010609030101010101" pitchFamily="49" charset="-122"/>
            </a:endParaRPr>
          </a:p>
          <a:p>
            <a:pPr lvl="0" eaLnBrk="1" hangingPunct="1">
              <a:buClr>
                <a:schemeClr val="tx1"/>
              </a:buClr>
              <a:buNone/>
            </a:pPr>
            <a:r>
              <a:rPr lang="zh-CN" altLang="en-US" sz="2800" dirty="0">
                <a:latin typeface="汉仪魏碑简" pitchFamily="49" charset="-122"/>
                <a:ea typeface="楷体_GB2312" panose="02010609030101010101" pitchFamily="49" charset="-122"/>
              </a:rPr>
              <a:t>第一层：</a:t>
            </a:r>
            <a:r>
              <a:rPr lang="zh-CN" altLang="en-US" sz="2800" dirty="0">
                <a:ea typeface="楷体_GB2312" panose="02010609030101010101" pitchFamily="49" charset="-122"/>
              </a:rPr>
              <a:t>导出立志的重要性</a:t>
            </a:r>
            <a:endParaRPr lang="zh-CN" altLang="en-US" sz="2800" dirty="0">
              <a:ea typeface="楷体_GB2312" panose="02010609030101010101" pitchFamily="49" charset="-122"/>
            </a:endParaRPr>
          </a:p>
          <a:p>
            <a:pPr lvl="0" eaLnBrk="1" hangingPunct="1">
              <a:buClr>
                <a:schemeClr val="tx1"/>
              </a:buClr>
              <a:buNone/>
            </a:pPr>
            <a:r>
              <a:rPr lang="zh-CN" altLang="en-US" sz="2800" dirty="0">
                <a:latin typeface="汉仪魏碑简" pitchFamily="49" charset="-122"/>
                <a:ea typeface="楷体_GB2312" panose="02010609030101010101" pitchFamily="49" charset="-122"/>
              </a:rPr>
              <a:t>第二层：阐述</a:t>
            </a:r>
            <a:r>
              <a:rPr lang="zh-CN" altLang="en-US" sz="2800" dirty="0">
                <a:ea typeface="楷体_GB2312" panose="02010609030101010101" pitchFamily="49" charset="-122"/>
              </a:rPr>
              <a:t>“</a:t>
            </a:r>
            <a:r>
              <a:rPr lang="zh-CN" altLang="en-US" sz="2800" dirty="0">
                <a:latin typeface="汉仪魏碑简" pitchFamily="49" charset="-122"/>
                <a:ea typeface="楷体_GB2312" panose="02010609030101010101" pitchFamily="49" charset="-122"/>
              </a:rPr>
              <a:t>尽吾志</a:t>
            </a:r>
            <a:r>
              <a:rPr lang="zh-CN" altLang="en-US" sz="2800" dirty="0">
                <a:ea typeface="楷体_GB2312" panose="02010609030101010101" pitchFamily="49" charset="-122"/>
              </a:rPr>
              <a:t>”</a:t>
            </a:r>
            <a:r>
              <a:rPr lang="zh-CN" altLang="en-US" sz="2800" dirty="0">
                <a:latin typeface="汉仪魏碑简" pitchFamily="49" charset="-122"/>
                <a:ea typeface="楷体_GB2312" panose="02010609030101010101" pitchFamily="49" charset="-122"/>
              </a:rPr>
              <a:t>的观点 </a:t>
            </a:r>
            <a:endParaRPr lang="zh-CN" altLang="en-US" sz="2800" dirty="0">
              <a:latin typeface="汉仪魏碑简" pitchFamily="49" charset="-122"/>
              <a:ea typeface="楷体_GB2312" panose="02010609030101010101" pitchFamily="49" charset="-122"/>
            </a:endParaRPr>
          </a:p>
          <a:p>
            <a:pPr lvl="0" eaLnBrk="1" hangingPunct="1">
              <a:buClr>
                <a:schemeClr val="tx1"/>
              </a:buClr>
              <a:buNone/>
            </a:pPr>
            <a:r>
              <a:rPr lang="zh-CN" altLang="en-US" sz="2800" b="1" dirty="0">
                <a:latin typeface="汉仪魏碑简" pitchFamily="49" charset="-122"/>
                <a:ea typeface="楷体_GB2312" panose="02010609030101010101" pitchFamily="49" charset="-122"/>
              </a:rPr>
              <a:t> </a:t>
            </a:r>
            <a:endParaRPr lang="zh-CN" altLang="en-US" sz="2800" dirty="0">
              <a:ea typeface="楷体_GB2312" panose="02010609030101010101" pitchFamily="49" charset="-122"/>
            </a:endParaRPr>
          </a:p>
        </p:txBody>
      </p:sp>
      <p:sp>
        <p:nvSpPr>
          <p:cNvPr id="25606" name="Rectangle 4"/>
          <p:cNvSpPr/>
          <p:nvPr/>
        </p:nvSpPr>
        <p:spPr>
          <a:xfrm>
            <a:off x="3352800" y="1828800"/>
            <a:ext cx="374015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zh-CN" altLang="en-US" sz="2800">
                <a:ea typeface="楷体_GB2312" panose="02010609030101010101" pitchFamily="49" charset="-122"/>
              </a:rPr>
              <a:t>第三段可以分成几层？</a:t>
            </a:r>
            <a:endParaRPr lang="zh-CN" altLang="en-US" sz="2800">
              <a:ea typeface="楷体_GB2312" panose="02010609030101010101" pitchFamily="49" charset="-122"/>
            </a:endParaRPr>
          </a:p>
        </p:txBody>
      </p:sp>
      <p:sp>
        <p:nvSpPr>
          <p:cNvPr id="25607" name="AutoShape 7"/>
          <p:cNvSpPr/>
          <p:nvPr/>
        </p:nvSpPr>
        <p:spPr bwMode="auto">
          <a:xfrm rot="10800000">
            <a:off x="4800600" y="2667000"/>
            <a:ext cx="990600" cy="990600"/>
          </a:xfrm>
          <a:custGeom>
            <a:avLst/>
            <a:gdLst>
              <a:gd name="GT0" fmla="+- l w 0"/>
              <a:gd name="GT1" fmla="*/ 10817 h 21600"/>
              <a:gd name="GT2" fmla="+- t GT1 0"/>
              <a:gd name="GT3" fmla="+- t h 0"/>
            </a:gdLst>
            <a:ahLst/>
            <a:cxnLst>
              <a:cxn ang="0">
                <a:pos x="1041735414" y="2083470828"/>
              </a:cxn>
              <a:cxn ang="0">
                <a:pos x="1822940276" y="1043954312"/>
              </a:cxn>
              <a:cxn ang="0">
                <a:pos x="1041735414" y="1562603259"/>
              </a:cxn>
              <a:cxn ang="0">
                <a:pos x="260530598" y="1043954312"/>
              </a:cxn>
            </a:cxnLst>
            <a:rect l="GT0" t="GT2" r="l" b="GT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200"/>
                </a:cubicBezTo>
                <a:cubicBezTo>
                  <a:pt x="7823" y="16200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600"/>
                  <a:pt x="10800" y="21600"/>
                </a:cubicBezTo>
                <a:cubicBezTo>
                  <a:pt x="16752" y="21599"/>
                  <a:pt x="21582" y="16783"/>
                  <a:pt x="21599" y="10831"/>
                </a:cubicBezTo>
                <a:lnTo>
                  <a:pt x="16199" y="1081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/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Group 90"/>
          <p:cNvGraphicFramePr>
            <a:graphicFrameLocks noGrp="1"/>
          </p:cNvGraphicFramePr>
          <p:nvPr>
            <p:ph type="tbl" idx="4294967295"/>
          </p:nvPr>
        </p:nvGraphicFramePr>
        <p:xfrm>
          <a:off x="465584" y="2074497"/>
          <a:ext cx="8305800" cy="3639280"/>
        </p:xfrm>
        <a:graphic>
          <a:graphicData uri="http://schemas.openxmlformats.org/drawingml/2006/table">
            <a:tbl>
              <a:tblPr/>
              <a:tblGrid>
                <a:gridCol w="4191000"/>
                <a:gridCol w="4114800"/>
              </a:tblGrid>
              <a:tr h="457200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</a:pPr>
                      <a:r>
                        <a:rPr kumimoji="0" lang="zh-CN" altLang="en-US" sz="2400" b="0" i="0" u="none" kern="1200" baseline="0" dirty="0">
                          <a:solidFill>
                            <a:schemeClr val="tx1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  <a:cs typeface="+mn-cs"/>
                        </a:rPr>
                        <a:t>第三自然段</a:t>
                      </a:r>
                      <a:endParaRPr kumimoji="0" lang="zh-CN" altLang="en-US" sz="2400" b="0" i="0" u="none" kern="1200" baseline="0" dirty="0">
                        <a:solidFill>
                          <a:schemeClr val="tx1"/>
                        </a:solidFill>
                        <a:latin typeface="华文宋体" panose="02010600040101010101" pitchFamily="2" charset="-122"/>
                        <a:ea typeface="华文宋体" panose="02010600040101010101" pitchFamily="2" charset="-122"/>
                        <a:cs typeface="+mn-cs"/>
                      </a:endParaRPr>
                    </a:p>
                  </a:txBody>
                  <a:tcPr marT="45712" marB="45712">
                    <a:lnL w="28575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28575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</a:pPr>
                      <a:r>
                        <a:rPr kumimoji="0" lang="zh-CN" altLang="en-US" sz="2400" b="0" i="0" u="none" kern="1200" baseline="0" dirty="0">
                          <a:solidFill>
                            <a:schemeClr val="tx1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  <a:cs typeface="+mn-cs"/>
                        </a:rPr>
                        <a:t>第二自然段</a:t>
                      </a:r>
                      <a:endParaRPr kumimoji="0" lang="zh-CN" altLang="en-US" sz="2400" b="0" i="0" u="none" kern="1200" baseline="0" dirty="0">
                        <a:solidFill>
                          <a:schemeClr val="tx1"/>
                        </a:solidFill>
                        <a:latin typeface="华文宋体" panose="02010600040101010101" pitchFamily="2" charset="-122"/>
                        <a:ea typeface="华文宋体" panose="02010600040101010101" pitchFamily="2" charset="-122"/>
                        <a:cs typeface="+mn-cs"/>
                      </a:endParaRPr>
                    </a:p>
                  </a:txBody>
                  <a:tcPr marT="45712" marB="45712">
                    <a:lnL w="12700">
                      <a:solidFill>
                        <a:schemeClr val="tx1"/>
                      </a:solidFill>
                      <a:miter lim="800000"/>
                    </a:lnL>
                    <a:lnR w="28575">
                      <a:solidFill>
                        <a:schemeClr val="tx1"/>
                      </a:solidFill>
                      <a:miter lim="800000"/>
                    </a:lnR>
                    <a:lnT w="28575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</a:tr>
              <a:tr h="1627188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just" eaLnBrk="1" hangingPunct="1">
                        <a:spcBef>
                          <a:spcPct val="50000"/>
                        </a:spcBef>
                      </a:pPr>
                      <a:r>
                        <a:rPr kumimoji="1" lang="zh-CN" altLang="en-US" sz="2400" b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夫夷以近，则游者众；险以远，则至者少。而世之奇伟、瑰怪、非常之观，常在于险远，而人之所罕至焉。</a:t>
                      </a:r>
                      <a:endParaRPr kumimoji="1" lang="zh-CN" altLang="en-US" sz="2400" b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 marT="45712" marB="45712">
                    <a:lnL w="28575">
                      <a:solidFill>
                        <a:schemeClr val="tx1"/>
                      </a:solidFill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just" eaLnBrk="1" hangingPunct="1">
                        <a:spcBef>
                          <a:spcPct val="20000"/>
                        </a:spcBef>
                      </a:pPr>
                      <a:r>
                        <a:rPr lang="zh-CN" altLang="en-US" sz="2400" b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入</a:t>
                      </a:r>
                      <a:r>
                        <a:rPr lang="zh-CN" altLang="en-US" sz="2400" b="0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之愈深，其进愈难，而其见愈奇。</a:t>
                      </a:r>
                      <a:r>
                        <a:rPr lang="en-US" altLang="zh-CN" sz="2400" b="0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…...</a:t>
                      </a:r>
                      <a:r>
                        <a:rPr lang="zh-CN" altLang="en-US" sz="2400" b="0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盖其又深，则其至又加少矣。</a:t>
                      </a:r>
                      <a:endParaRPr lang="zh-CN" altLang="en-US" sz="2400" b="0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  <a:p>
                      <a:pPr marL="0" lvl="0" indent="0" algn="just" eaLnBrk="1" hangingPunct="1">
                        <a:spcBef>
                          <a:spcPct val="20000"/>
                        </a:spcBef>
                      </a:pPr>
                      <a:endParaRPr lang="en-US" altLang="zh-CN" sz="2400" b="0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>
                      <a:solidFill>
                        <a:schemeClr val="tx1"/>
                      </a:solidFill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</a:tr>
              <a:tr h="1554162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just" eaLnBrk="1" hangingPunct="1">
                        <a:spcBef>
                          <a:spcPct val="50000"/>
                        </a:spcBef>
                      </a:pPr>
                      <a:r>
                        <a:rPr kumimoji="0" lang="zh-CN" altLang="en-US" sz="2400" b="0" i="0" u="none" kern="1200" baseline="0" dirty="0">
                          <a:solidFill>
                            <a:schemeClr val="tx1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  <a:cs typeface="+mn-cs"/>
                        </a:rPr>
                        <a:t>力足以至焉，于人为可讥，而在己为有悔；尽吾志也而不能至者，可以无悔矣，其孰能讥之乎？</a:t>
                      </a:r>
                      <a:endParaRPr kumimoji="0" lang="zh-CN" altLang="en-US" sz="2400" b="0" i="0" u="none" kern="1200" baseline="0" dirty="0">
                        <a:solidFill>
                          <a:schemeClr val="tx1"/>
                        </a:solidFill>
                        <a:latin typeface="华文宋体" panose="02010600040101010101" pitchFamily="2" charset="-122"/>
                        <a:ea typeface="华文宋体" panose="02010600040101010101" pitchFamily="2" charset="-122"/>
                        <a:cs typeface="+mn-cs"/>
                      </a:endParaRPr>
                    </a:p>
                  </a:txBody>
                  <a:tcPr marT="45712" marB="45712">
                    <a:lnL w="28575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28575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just" eaLnBrk="1" hangingPunct="1">
                        <a:spcBef>
                          <a:spcPct val="20000"/>
                        </a:spcBef>
                      </a:pPr>
                      <a:r>
                        <a:rPr lang="zh-CN" altLang="en-US" sz="2400" b="0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方是时，余之力尚足以入，火尚足以明也。既其出，则或咎其欲出者，而余亦悔其随之而不得极夫游之乐也。</a:t>
                      </a:r>
                      <a:endParaRPr lang="zh-CN" altLang="en-US" sz="2400" b="0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 marT="45712" marB="45712">
                    <a:lnL w="12700">
                      <a:solidFill>
                        <a:schemeClr val="tx1"/>
                      </a:solidFill>
                      <a:miter lim="800000"/>
                    </a:lnL>
                    <a:lnR w="28575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28575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6643" name="Rectangle 86"/>
          <p:cNvSpPr/>
          <p:nvPr/>
        </p:nvSpPr>
        <p:spPr>
          <a:xfrm>
            <a:off x="457200" y="6400800"/>
            <a:ext cx="32004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kumimoji="1" lang="zh-CN" altLang="en-US" sz="2400" b="1">
                <a:solidFill>
                  <a:srgbClr val="FF0000"/>
                </a:solidFill>
                <a:ea typeface="方正琥珀简体" panose="03000509000000000000" pitchFamily="65" charset="-122"/>
              </a:rPr>
              <a:t>结论：要有志，尽志</a:t>
            </a:r>
            <a:endParaRPr kumimoji="1" lang="zh-CN" altLang="en-US" sz="2400" b="1">
              <a:solidFill>
                <a:srgbClr val="FF0000"/>
              </a:solidFill>
              <a:ea typeface="方正琥珀简体" panose="03000509000000000000" pitchFamily="65" charset="-122"/>
            </a:endParaRPr>
          </a:p>
        </p:txBody>
      </p:sp>
      <p:sp>
        <p:nvSpPr>
          <p:cNvPr id="26644" name="Rectangle 88"/>
          <p:cNvSpPr/>
          <p:nvPr/>
        </p:nvSpPr>
        <p:spPr>
          <a:xfrm>
            <a:off x="1828800" y="685800"/>
            <a:ext cx="6299200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/>
            <a:r>
              <a:rPr lang="zh-CN" altLang="en-US" sz="4000" b="1">
                <a:ea typeface="楷体_GB2312" panose="02010609030101010101" pitchFamily="49" charset="-122"/>
              </a:rPr>
              <a:t>照应前文，阐明</a:t>
            </a:r>
            <a:r>
              <a:rPr kumimoji="1" lang="zh-CN" altLang="en-US" sz="4000" b="1">
                <a:ea typeface="楷体_GB2312" panose="02010609030101010101" pitchFamily="49" charset="-122"/>
              </a:rPr>
              <a:t>游洞的感慨</a:t>
            </a:r>
            <a:endParaRPr kumimoji="1" lang="zh-CN" altLang="en-US" sz="4000" b="1"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5"/>
          <p:cNvSpPr/>
          <p:nvPr/>
        </p:nvSpPr>
        <p:spPr>
          <a:xfrm>
            <a:off x="0" y="1752600"/>
            <a:ext cx="9144000" cy="3467100"/>
          </a:xfrm>
          <a:prstGeom prst="verticalScroll">
            <a:avLst>
              <a:gd name="adj" fmla="val 12500"/>
            </a:avLst>
          </a:prstGeom>
          <a:solidFill>
            <a:schemeClr val="bg1"/>
          </a:solidFill>
          <a:ln>
            <a:solidFill>
              <a:schemeClr val="tx1"/>
            </a:solidFill>
            <a:miter lim="800000"/>
          </a:ln>
        </p:spPr>
        <p:txBody>
          <a:bodyPr wrap="none"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7651" name="Rectangle 4"/>
          <p:cNvSpPr/>
          <p:nvPr/>
        </p:nvSpPr>
        <p:spPr>
          <a:xfrm>
            <a:off x="609600" y="2667000"/>
            <a:ext cx="1219200" cy="1066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kumimoji="1" lang="zh-CN" altLang="en-US" sz="3200" b="1" dirty="0">
                <a:latin typeface="汉仪魏碑简" pitchFamily="49" charset="-122"/>
                <a:ea typeface="汉仪魏碑简" pitchFamily="49" charset="-122"/>
              </a:rPr>
              <a:t>余之所得</a:t>
            </a:r>
            <a:r>
              <a:rPr kumimoji="1"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endParaRPr kumimoji="1" lang="zh-CN" altLang="en-US" sz="2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7652" name="Rectangle 5"/>
          <p:cNvSpPr/>
          <p:nvPr/>
        </p:nvSpPr>
        <p:spPr>
          <a:xfrm>
            <a:off x="1981200" y="2209800"/>
            <a:ext cx="302260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kumimoji="1" lang="zh-CN" altLang="en-US" sz="3200" b="1" dirty="0">
                <a:latin typeface="汉仪魏碑简" pitchFamily="49" charset="-122"/>
                <a:ea typeface="汉仪魏碑简" pitchFamily="49" charset="-122"/>
              </a:rPr>
              <a:t>古人求思之深 </a:t>
            </a:r>
            <a:endParaRPr kumimoji="1" lang="zh-CN" altLang="en-US" sz="3200" b="1" dirty="0">
              <a:latin typeface="汉仪魏碑简" pitchFamily="49" charset="-122"/>
              <a:ea typeface="汉仪魏碑简" pitchFamily="49" charset="-122"/>
            </a:endParaRPr>
          </a:p>
        </p:txBody>
      </p:sp>
      <p:sp>
        <p:nvSpPr>
          <p:cNvPr id="27653" name="Rectangle 6"/>
          <p:cNvSpPr/>
          <p:nvPr/>
        </p:nvSpPr>
        <p:spPr>
          <a:xfrm>
            <a:off x="1905000" y="3581400"/>
            <a:ext cx="2735262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kumimoji="1" lang="zh-CN" altLang="en-US" sz="3200" b="1" dirty="0">
                <a:latin typeface="汉仪魏碑简" pitchFamily="49" charset="-122"/>
                <a:ea typeface="汉仪魏碑简" pitchFamily="49" charset="-122"/>
              </a:rPr>
              <a:t>奇观常在险远</a:t>
            </a:r>
            <a:r>
              <a:rPr kumimoji="1" lang="zh-CN" altLang="en-US" sz="32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endParaRPr kumimoji="1" lang="zh-CN" altLang="en-US" sz="32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7654" name="Rectangle 7"/>
          <p:cNvSpPr/>
          <p:nvPr/>
        </p:nvSpPr>
        <p:spPr>
          <a:xfrm>
            <a:off x="5105400" y="2590800"/>
            <a:ext cx="114300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kumimoji="1" lang="zh-CN" altLang="en-US" sz="3200" b="1" dirty="0">
                <a:latin typeface="汉仪魏碑简" pitchFamily="49" charset="-122"/>
                <a:ea typeface="汉仪魏碑简" pitchFamily="49" charset="-122"/>
              </a:rPr>
              <a:t>有志</a:t>
            </a:r>
            <a:r>
              <a:rPr kumimoji="1" lang="zh-CN" altLang="en-US" sz="32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endParaRPr kumimoji="1" lang="zh-CN" altLang="en-US" sz="32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7655" name="Rectangle 8"/>
          <p:cNvSpPr/>
          <p:nvPr/>
        </p:nvSpPr>
        <p:spPr>
          <a:xfrm>
            <a:off x="5105400" y="3581400"/>
            <a:ext cx="129540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kumimoji="1" lang="zh-CN" altLang="en-US" sz="3200" b="1" dirty="0">
                <a:latin typeface="汉仪魏碑简" pitchFamily="49" charset="-122"/>
                <a:ea typeface="汉仪魏碑简" pitchFamily="49" charset="-122"/>
              </a:rPr>
              <a:t>有力</a:t>
            </a:r>
            <a:r>
              <a:rPr kumimoji="1" lang="zh-CN" altLang="en-US" sz="32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endParaRPr kumimoji="1" lang="zh-CN" altLang="en-US" sz="32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7656" name="Rectangle 9"/>
          <p:cNvSpPr/>
          <p:nvPr/>
        </p:nvSpPr>
        <p:spPr>
          <a:xfrm>
            <a:off x="5105400" y="4572000"/>
            <a:ext cx="137160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kumimoji="1" lang="zh-CN" altLang="en-US" sz="3200" b="1" dirty="0">
                <a:latin typeface="汉仪魏碑简" pitchFamily="49" charset="-122"/>
                <a:ea typeface="汉仪魏碑简" pitchFamily="49" charset="-122"/>
              </a:rPr>
              <a:t>有物</a:t>
            </a:r>
            <a:r>
              <a:rPr kumimoji="1"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kumimoji="1" lang="zh-CN" alt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7" name="Rectangle 10"/>
          <p:cNvSpPr/>
          <p:nvPr/>
        </p:nvSpPr>
        <p:spPr>
          <a:xfrm>
            <a:off x="6705600" y="3276600"/>
            <a:ext cx="1600200" cy="1066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kumimoji="1" lang="zh-CN" altLang="en-US" sz="3200" b="1" dirty="0">
                <a:latin typeface="汉仪魏碑简" pitchFamily="49" charset="-122"/>
                <a:ea typeface="汉仪魏碑简" pitchFamily="49" charset="-122"/>
              </a:rPr>
              <a:t>尽吾志 无悔矣</a:t>
            </a:r>
            <a:endParaRPr kumimoji="1" lang="zh-CN" altLang="en-US" sz="3200" b="1" dirty="0">
              <a:latin typeface="汉仪魏碑简" pitchFamily="49" charset="-122"/>
              <a:ea typeface="汉仪魏碑简" pitchFamily="49" charset="-122"/>
            </a:endParaRPr>
          </a:p>
        </p:txBody>
      </p:sp>
      <p:sp>
        <p:nvSpPr>
          <p:cNvPr id="27658" name="AutoShape 11"/>
          <p:cNvSpPr/>
          <p:nvPr/>
        </p:nvSpPr>
        <p:spPr>
          <a:xfrm>
            <a:off x="1676400" y="2362200"/>
            <a:ext cx="152400" cy="1752600"/>
          </a:xfrm>
          <a:prstGeom prst="leftBrace">
            <a:avLst>
              <a:gd name="adj1" fmla="val 95833"/>
              <a:gd name="adj2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round/>
          </a:ln>
        </p:spPr>
        <p:txBody>
          <a:bodyPr wrap="none"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endParaRPr lang="zh-CN" altLang="en-US"/>
          </a:p>
        </p:txBody>
      </p:sp>
      <p:sp>
        <p:nvSpPr>
          <p:cNvPr id="27659" name="AutoShape 12"/>
          <p:cNvSpPr/>
          <p:nvPr/>
        </p:nvSpPr>
        <p:spPr>
          <a:xfrm>
            <a:off x="4724400" y="2590800"/>
            <a:ext cx="152400" cy="2590800"/>
          </a:xfrm>
          <a:prstGeom prst="leftBrace">
            <a:avLst>
              <a:gd name="adj1" fmla="val 141667"/>
              <a:gd name="adj2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round/>
          </a:ln>
        </p:spPr>
        <p:txBody>
          <a:bodyPr wrap="none"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endParaRPr lang="zh-CN" altLang="en-US"/>
          </a:p>
        </p:txBody>
      </p:sp>
      <p:sp>
        <p:nvSpPr>
          <p:cNvPr id="27660" name="AutoShape 13"/>
          <p:cNvSpPr/>
          <p:nvPr/>
        </p:nvSpPr>
        <p:spPr>
          <a:xfrm>
            <a:off x="6324600" y="2590800"/>
            <a:ext cx="152400" cy="2590800"/>
          </a:xfrm>
          <a:prstGeom prst="rightBrace">
            <a:avLst>
              <a:gd name="adj1" fmla="val 141667"/>
              <a:gd name="adj2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round/>
          </a:ln>
        </p:spPr>
        <p:txBody>
          <a:bodyPr wrap="none"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2" grpId="1"/>
      <p:bldP spid="27653" grpId="2"/>
      <p:bldP spid="27654" grpId="3"/>
      <p:bldP spid="27655" grpId="4"/>
      <p:bldP spid="27656" grpId="5"/>
      <p:bldP spid="27657" grpId="6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>
          <a:xfrm>
            <a:off x="2895600" y="609600"/>
            <a:ext cx="3733800" cy="1036638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lvl="0" eaLnBrk="1" hangingPunct="1"/>
            <a:r>
              <a:rPr lang="zh-CN" altLang="en-US" sz="4000" b="1">
                <a:solidFill>
                  <a:srgbClr val="000000"/>
                </a:solidFill>
                <a:ea typeface="楷体_GB2312" panose="02010609030101010101" pitchFamily="49" charset="-122"/>
              </a:rPr>
              <a:t>第四自然段</a:t>
            </a:r>
            <a:endParaRPr lang="zh-CN" altLang="en-US" sz="4000" b="1">
              <a:solidFill>
                <a:srgbClr val="000000"/>
              </a:solidFill>
              <a:ea typeface="楷体_GB2312" panose="02010609030101010101" pitchFamily="49" charset="-122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514600"/>
            <a:ext cx="8229600" cy="18288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eaLnBrk="1" hangingPunct="1">
              <a:buClr>
                <a:schemeClr val="tx1"/>
              </a:buClr>
              <a:buNone/>
            </a:pPr>
            <a:r>
              <a:rPr kumimoji="1" lang="en-US" altLang="zh-CN" b="1" dirty="0"/>
              <a:t>       </a:t>
            </a:r>
            <a:r>
              <a:rPr kumimoji="1"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余</a:t>
            </a:r>
            <a:r>
              <a:rPr kumimoji="1"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于</a:t>
            </a:r>
            <a:r>
              <a:rPr kumimoji="1"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仆碑，又以悲夫古书之不存，后世之</a:t>
            </a:r>
            <a:r>
              <a:rPr kumimoji="1"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谬</a:t>
            </a:r>
            <a:r>
              <a:rPr kumimoji="1"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其传而莫能</a:t>
            </a:r>
            <a:r>
              <a:rPr kumimoji="1"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名</a:t>
            </a:r>
            <a:r>
              <a:rPr kumimoji="1"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者，何可</a:t>
            </a:r>
            <a:r>
              <a:rPr kumimoji="1"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胜</a:t>
            </a:r>
            <a:r>
              <a:rPr kumimoji="1"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道也哉！此所以</a:t>
            </a:r>
            <a:r>
              <a:rPr kumimoji="1"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学者</a:t>
            </a:r>
            <a:r>
              <a:rPr kumimoji="1"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不可以不深思而慎取之也。</a:t>
            </a:r>
            <a:r>
              <a:rPr kumimoji="1" lang="zh-CN" altLang="en-US" sz="2800" b="1" dirty="0">
                <a:ea typeface="楷体_GB2312" panose="02010609030101010101" pitchFamily="49" charset="-122"/>
              </a:rPr>
              <a:t> </a:t>
            </a:r>
            <a:endParaRPr kumimoji="1" lang="zh-CN" altLang="en-US" sz="2800" b="1" dirty="0"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>
          <a:xfrm>
            <a:off x="1600200" y="381000"/>
            <a:ext cx="6248400" cy="1036638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lvl="0" eaLnBrk="1" hangingPunct="1"/>
            <a:r>
              <a:rPr lang="zh-CN" altLang="en-US" sz="4000" b="1">
                <a:solidFill>
                  <a:srgbClr val="000000"/>
                </a:solidFill>
                <a:ea typeface="楷体_GB2312" panose="02010609030101010101" pitchFamily="49" charset="-122"/>
              </a:rPr>
              <a:t>第四自然段讲解及小结</a:t>
            </a:r>
            <a:endParaRPr lang="zh-CN" altLang="en-US" sz="4000" b="1">
              <a:solidFill>
                <a:srgbClr val="000000"/>
              </a:solidFill>
              <a:ea typeface="楷体_GB2312" panose="02010609030101010101" pitchFamily="49" charset="-122"/>
            </a:endParaRP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>
          <a:xfrm>
            <a:off x="381000" y="1676400"/>
            <a:ext cx="8534400" cy="47545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eaLnBrk="1" hangingPunct="1">
              <a:lnSpc>
                <a:spcPct val="90000"/>
              </a:lnSpc>
              <a:buNone/>
            </a:pPr>
            <a:r>
              <a:rPr lang="en-US" altLang="zh-CN" sz="2800" b="1" dirty="0">
                <a:solidFill>
                  <a:srgbClr val="000000"/>
                </a:solidFill>
                <a:ea typeface="汉仪魏碑简" pitchFamily="49" charset="-122"/>
              </a:rPr>
              <a:t>“</a:t>
            </a:r>
            <a:r>
              <a:rPr lang="zh-CN" altLang="en-US" sz="2800" b="1" dirty="0">
                <a:solidFill>
                  <a:srgbClr val="000000"/>
                </a:solidFill>
                <a:latin typeface="汉仪魏碑简" pitchFamily="49" charset="-122"/>
                <a:ea typeface="汉仪魏碑简" pitchFamily="49" charset="-122"/>
              </a:rPr>
              <a:t>古书之不存</a:t>
            </a:r>
            <a:r>
              <a:rPr lang="zh-CN" altLang="en-US" sz="2800" b="1" dirty="0">
                <a:solidFill>
                  <a:srgbClr val="000000"/>
                </a:solidFill>
                <a:ea typeface="汉仪魏碑简" pitchFamily="49" charset="-122"/>
              </a:rPr>
              <a:t>”</a:t>
            </a:r>
            <a:r>
              <a:rPr lang="zh-CN" altLang="en-US" sz="2800" b="1" dirty="0">
                <a:solidFill>
                  <a:srgbClr val="000000"/>
                </a:solidFill>
                <a:latin typeface="汉仪魏碑简" pitchFamily="49" charset="-122"/>
                <a:ea typeface="汉仪魏碑简" pitchFamily="49" charset="-122"/>
              </a:rPr>
              <a:t>跟上文哪句话相照应？</a:t>
            </a:r>
            <a:endParaRPr lang="en-US" altLang="zh-CN" sz="2800" b="1" dirty="0">
              <a:solidFill>
                <a:srgbClr val="000000"/>
              </a:solidFill>
              <a:latin typeface="汉仪魏碑简" pitchFamily="49" charset="-122"/>
              <a:ea typeface="汉仪魏碑简" pitchFamily="49" charset="-122"/>
            </a:endParaRPr>
          </a:p>
          <a:p>
            <a:pPr lvl="0" eaLnBrk="1" hangingPunct="1">
              <a:lnSpc>
                <a:spcPct val="90000"/>
              </a:lnSpc>
              <a:buNone/>
            </a:pPr>
            <a:r>
              <a:rPr lang="zh-CN" altLang="en-US" sz="2800" dirty="0">
                <a:solidFill>
                  <a:srgbClr val="000000"/>
                </a:solidFill>
                <a:ea typeface="汉仪魏碑简" pitchFamily="49" charset="-122"/>
              </a:rPr>
              <a:t>“</a:t>
            </a:r>
            <a:r>
              <a:rPr lang="zh-CN" altLang="en-US" sz="2800" dirty="0">
                <a:solidFill>
                  <a:srgbClr val="000000"/>
                </a:solidFill>
                <a:latin typeface="汉仪魏碑简" pitchFamily="49" charset="-122"/>
                <a:ea typeface="汉仪魏碑简" pitchFamily="49" charset="-122"/>
              </a:rPr>
              <a:t>其文漫灭</a:t>
            </a:r>
            <a:r>
              <a:rPr lang="zh-CN" altLang="en-US" sz="2800" dirty="0">
                <a:solidFill>
                  <a:srgbClr val="000000"/>
                </a:solidFill>
                <a:ea typeface="汉仪魏碑简" pitchFamily="49" charset="-122"/>
              </a:rPr>
              <a:t>”</a:t>
            </a:r>
            <a:r>
              <a:rPr lang="zh-CN" altLang="en-US" sz="2800" dirty="0">
                <a:solidFill>
                  <a:srgbClr val="000000"/>
                </a:solidFill>
                <a:latin typeface="汉仪魏碑简" pitchFamily="49" charset="-122"/>
                <a:ea typeface="汉仪魏碑简" pitchFamily="49" charset="-122"/>
              </a:rPr>
              <a:t>。</a:t>
            </a:r>
            <a:endParaRPr lang="zh-CN" altLang="en-US" sz="2800" dirty="0">
              <a:solidFill>
                <a:srgbClr val="000000"/>
              </a:solidFill>
              <a:latin typeface="汉仪魏碑简" pitchFamily="49" charset="-122"/>
              <a:ea typeface="汉仪魏碑简" pitchFamily="49" charset="-122"/>
            </a:endParaRPr>
          </a:p>
          <a:p>
            <a:pPr lvl="0" eaLnBrk="1" hangingPunct="1"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000000"/>
                </a:solidFill>
                <a:ea typeface="汉仪魏碑简" pitchFamily="49" charset="-122"/>
              </a:rPr>
              <a:t>“</a:t>
            </a:r>
            <a:r>
              <a:rPr lang="zh-CN" altLang="en-US" sz="2800" b="1" dirty="0">
                <a:solidFill>
                  <a:srgbClr val="000000"/>
                </a:solidFill>
                <a:latin typeface="汉仪魏碑简" pitchFamily="49" charset="-122"/>
                <a:ea typeface="汉仪魏碑简" pitchFamily="49" charset="-122"/>
              </a:rPr>
              <a:t>后世之谬其传</a:t>
            </a:r>
            <a:r>
              <a:rPr lang="zh-CN" altLang="en-US" sz="2800" b="1" dirty="0">
                <a:solidFill>
                  <a:srgbClr val="000000"/>
                </a:solidFill>
                <a:ea typeface="汉仪魏碑简" pitchFamily="49" charset="-122"/>
              </a:rPr>
              <a:t>”</a:t>
            </a:r>
            <a:r>
              <a:rPr lang="zh-CN" altLang="en-US" sz="2800" b="1" dirty="0">
                <a:solidFill>
                  <a:srgbClr val="000000"/>
                </a:solidFill>
                <a:latin typeface="汉仪魏碑简" pitchFamily="49" charset="-122"/>
                <a:ea typeface="汉仪魏碑简" pitchFamily="49" charset="-122"/>
              </a:rPr>
              <a:t>又是跟哪句话相照应？</a:t>
            </a:r>
            <a:endParaRPr lang="en-US" altLang="zh-CN" sz="2800" b="1" dirty="0">
              <a:solidFill>
                <a:srgbClr val="000000"/>
              </a:solidFill>
              <a:latin typeface="汉仪魏碑简" pitchFamily="49" charset="-122"/>
              <a:ea typeface="汉仪魏碑简" pitchFamily="49" charset="-122"/>
            </a:endParaRPr>
          </a:p>
          <a:p>
            <a:pPr lvl="0" eaLnBrk="1" hangingPunct="1">
              <a:lnSpc>
                <a:spcPct val="90000"/>
              </a:lnSpc>
              <a:buNone/>
            </a:pPr>
            <a:r>
              <a:rPr lang="zh-CN" altLang="en-US" sz="2800" dirty="0">
                <a:solidFill>
                  <a:srgbClr val="000000"/>
                </a:solidFill>
                <a:ea typeface="汉仪魏碑简" pitchFamily="49" charset="-122"/>
              </a:rPr>
              <a:t>“</a:t>
            </a:r>
            <a:r>
              <a:rPr lang="zh-CN" altLang="en-US" sz="2800" dirty="0">
                <a:solidFill>
                  <a:srgbClr val="000000"/>
                </a:solidFill>
                <a:latin typeface="汉仪魏碑简" pitchFamily="49" charset="-122"/>
                <a:ea typeface="汉仪魏碑简" pitchFamily="49" charset="-122"/>
              </a:rPr>
              <a:t>今言</a:t>
            </a:r>
            <a:r>
              <a:rPr lang="zh-CN" altLang="en-US" sz="2800" dirty="0">
                <a:solidFill>
                  <a:srgbClr val="000000"/>
                </a:solidFill>
                <a:ea typeface="汉仪魏碑简" pitchFamily="49" charset="-122"/>
              </a:rPr>
              <a:t>‘</a:t>
            </a:r>
            <a:r>
              <a:rPr lang="zh-CN" altLang="en-US" sz="2800" dirty="0">
                <a:solidFill>
                  <a:srgbClr val="000000"/>
                </a:solidFill>
                <a:latin typeface="汉仪魏碑简" pitchFamily="49" charset="-122"/>
                <a:ea typeface="汉仪魏碑简" pitchFamily="49" charset="-122"/>
              </a:rPr>
              <a:t>华</a:t>
            </a:r>
            <a:r>
              <a:rPr lang="zh-CN" altLang="en-US" sz="2800" dirty="0">
                <a:solidFill>
                  <a:srgbClr val="000000"/>
                </a:solidFill>
                <a:ea typeface="汉仪魏碑简" pitchFamily="49" charset="-122"/>
              </a:rPr>
              <a:t>’</a:t>
            </a:r>
            <a:r>
              <a:rPr lang="zh-CN" altLang="en-US" sz="2800" dirty="0">
                <a:solidFill>
                  <a:srgbClr val="000000"/>
                </a:solidFill>
                <a:latin typeface="汉仪魏碑简" pitchFamily="49" charset="-122"/>
                <a:ea typeface="汉仪魏碑简" pitchFamily="49" charset="-122"/>
              </a:rPr>
              <a:t>如</a:t>
            </a:r>
            <a:r>
              <a:rPr lang="zh-CN" altLang="en-US" sz="2800" dirty="0">
                <a:solidFill>
                  <a:srgbClr val="000000"/>
                </a:solidFill>
                <a:ea typeface="汉仪魏碑简" pitchFamily="49" charset="-122"/>
              </a:rPr>
              <a:t>‘</a:t>
            </a:r>
            <a:r>
              <a:rPr lang="zh-CN" altLang="en-US" sz="2800" dirty="0">
                <a:solidFill>
                  <a:srgbClr val="000000"/>
                </a:solidFill>
                <a:latin typeface="汉仪魏碑简" pitchFamily="49" charset="-122"/>
                <a:ea typeface="汉仪魏碑简" pitchFamily="49" charset="-122"/>
              </a:rPr>
              <a:t>华实</a:t>
            </a:r>
            <a:r>
              <a:rPr lang="zh-CN" altLang="en-US" sz="2800" dirty="0">
                <a:solidFill>
                  <a:srgbClr val="000000"/>
                </a:solidFill>
                <a:ea typeface="汉仪魏碑简" pitchFamily="49" charset="-122"/>
              </a:rPr>
              <a:t>’</a:t>
            </a:r>
            <a:r>
              <a:rPr lang="zh-CN" altLang="en-US" sz="2800" dirty="0">
                <a:solidFill>
                  <a:srgbClr val="000000"/>
                </a:solidFill>
                <a:latin typeface="汉仪魏碑简" pitchFamily="49" charset="-122"/>
                <a:ea typeface="汉仪魏碑简" pitchFamily="49" charset="-122"/>
              </a:rPr>
              <a:t>之</a:t>
            </a:r>
            <a:r>
              <a:rPr lang="zh-CN" altLang="en-US" sz="2800" dirty="0">
                <a:solidFill>
                  <a:srgbClr val="000000"/>
                </a:solidFill>
                <a:ea typeface="汉仪魏碑简" pitchFamily="49" charset="-122"/>
              </a:rPr>
              <a:t>‘</a:t>
            </a:r>
            <a:r>
              <a:rPr lang="zh-CN" altLang="en-US" sz="2800" dirty="0">
                <a:solidFill>
                  <a:srgbClr val="000000"/>
                </a:solidFill>
                <a:latin typeface="汉仪魏碑简" pitchFamily="49" charset="-122"/>
                <a:ea typeface="汉仪魏碑简" pitchFamily="49" charset="-122"/>
              </a:rPr>
              <a:t>华</a:t>
            </a:r>
            <a:r>
              <a:rPr lang="zh-CN" altLang="en-US" sz="2800" dirty="0">
                <a:solidFill>
                  <a:srgbClr val="000000"/>
                </a:solidFill>
                <a:ea typeface="汉仪魏碑简" pitchFamily="49" charset="-122"/>
              </a:rPr>
              <a:t>’</a:t>
            </a:r>
            <a:r>
              <a:rPr lang="zh-CN" altLang="en-US" sz="2800" dirty="0">
                <a:solidFill>
                  <a:srgbClr val="000000"/>
                </a:solidFill>
                <a:latin typeface="汉仪魏碑简" pitchFamily="49" charset="-122"/>
                <a:ea typeface="汉仪魏碑简" pitchFamily="49" charset="-122"/>
              </a:rPr>
              <a:t>者，盖音谬也</a:t>
            </a:r>
            <a:r>
              <a:rPr lang="zh-CN" altLang="en-US" sz="2800" dirty="0">
                <a:solidFill>
                  <a:srgbClr val="000000"/>
                </a:solidFill>
                <a:ea typeface="汉仪魏碑简" pitchFamily="49" charset="-122"/>
              </a:rPr>
              <a:t>”。</a:t>
            </a:r>
            <a:r>
              <a:rPr lang="zh-CN" altLang="en-US" sz="2800" dirty="0">
                <a:solidFill>
                  <a:srgbClr val="000000"/>
                </a:solidFill>
                <a:latin typeface="汉仪魏碑简" pitchFamily="49" charset="-122"/>
                <a:ea typeface="汉仪魏碑简" pitchFamily="49" charset="-122"/>
              </a:rPr>
              <a:t>  </a:t>
            </a:r>
            <a:endParaRPr lang="zh-CN" altLang="en-US" sz="2800" dirty="0">
              <a:solidFill>
                <a:srgbClr val="000000"/>
              </a:solidFill>
              <a:latin typeface="汉仪魏碑简" pitchFamily="49" charset="-122"/>
              <a:ea typeface="汉仪魏碑简" pitchFamily="49" charset="-122"/>
            </a:endParaRPr>
          </a:p>
          <a:p>
            <a:pPr lvl="0" eaLnBrk="1" hangingPunct="1"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CC9900"/>
                </a:solidFill>
                <a:latin typeface="汉仪魏碑简" pitchFamily="49" charset="-122"/>
                <a:ea typeface="汉仪魏碑简" pitchFamily="49" charset="-122"/>
              </a:rPr>
              <a:t>追问</a:t>
            </a:r>
            <a:r>
              <a:rPr lang="zh-CN" altLang="en-US" sz="2800" b="1" dirty="0">
                <a:solidFill>
                  <a:srgbClr val="000000"/>
                </a:solidFill>
                <a:latin typeface="汉仪魏碑简" pitchFamily="49" charset="-122"/>
                <a:ea typeface="汉仪魏碑简" pitchFamily="49" charset="-122"/>
              </a:rPr>
              <a:t>：这样说来，这两句话是不是专指碑文字迹模</a:t>
            </a:r>
            <a:endParaRPr lang="zh-CN" altLang="en-US" sz="2800" b="1" dirty="0">
              <a:solidFill>
                <a:srgbClr val="000000"/>
              </a:solidFill>
              <a:latin typeface="汉仪魏碑简" pitchFamily="49" charset="-122"/>
              <a:ea typeface="汉仪魏碑简" pitchFamily="49" charset="-122"/>
            </a:endParaRPr>
          </a:p>
          <a:p>
            <a:pPr lvl="0" eaLnBrk="1" hangingPunct="1"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汉仪魏碑简" pitchFamily="49" charset="-122"/>
                <a:ea typeface="汉仪魏碑简" pitchFamily="49" charset="-122"/>
              </a:rPr>
              <a:t>糊和</a:t>
            </a:r>
            <a:r>
              <a:rPr lang="zh-CN" altLang="en-US" sz="2800" b="1" dirty="0">
                <a:solidFill>
                  <a:srgbClr val="000000"/>
                </a:solidFill>
                <a:ea typeface="汉仪魏碑简" pitchFamily="49" charset="-122"/>
              </a:rPr>
              <a:t>“</a:t>
            </a:r>
            <a:r>
              <a:rPr lang="zh-CN" altLang="en-US" sz="2800" b="1" dirty="0">
                <a:solidFill>
                  <a:srgbClr val="000000"/>
                </a:solidFill>
                <a:latin typeface="汉仪魏碑简" pitchFamily="49" charset="-122"/>
                <a:ea typeface="汉仪魏碑简" pitchFamily="49" charset="-122"/>
              </a:rPr>
              <a:t>花山</a:t>
            </a:r>
            <a:r>
              <a:rPr lang="zh-CN" altLang="en-US" sz="2800" b="1" dirty="0">
                <a:solidFill>
                  <a:srgbClr val="000000"/>
                </a:solidFill>
                <a:ea typeface="汉仪魏碑简" pitchFamily="49" charset="-122"/>
              </a:rPr>
              <a:t>”</a:t>
            </a:r>
            <a:r>
              <a:rPr lang="zh-CN" altLang="en-US" sz="2800" b="1" dirty="0">
                <a:solidFill>
                  <a:srgbClr val="000000"/>
                </a:solidFill>
                <a:latin typeface="汉仪魏碑简" pitchFamily="49" charset="-122"/>
                <a:ea typeface="汉仪魏碑简" pitchFamily="49" charset="-122"/>
              </a:rPr>
              <a:t>被误传为</a:t>
            </a:r>
            <a:r>
              <a:rPr lang="zh-CN" altLang="en-US" sz="2800" b="1" dirty="0">
                <a:solidFill>
                  <a:srgbClr val="000000"/>
                </a:solidFill>
                <a:ea typeface="汉仪魏碑简" pitchFamily="49" charset="-122"/>
              </a:rPr>
              <a:t>“</a:t>
            </a:r>
            <a:r>
              <a:rPr lang="zh-CN" altLang="en-US" sz="2800" b="1" dirty="0">
                <a:solidFill>
                  <a:srgbClr val="000000"/>
                </a:solidFill>
                <a:latin typeface="汉仪魏碑简" pitchFamily="49" charset="-122"/>
                <a:ea typeface="汉仪魏碑简" pitchFamily="49" charset="-122"/>
              </a:rPr>
              <a:t>华山</a:t>
            </a:r>
            <a:r>
              <a:rPr lang="zh-CN" altLang="en-US" sz="2800" b="1" dirty="0">
                <a:solidFill>
                  <a:srgbClr val="000000"/>
                </a:solidFill>
                <a:ea typeface="汉仪魏碑简" pitchFamily="49" charset="-122"/>
              </a:rPr>
              <a:t>”</a:t>
            </a:r>
            <a:r>
              <a:rPr lang="zh-CN" altLang="en-US" sz="2800" b="1" dirty="0">
                <a:solidFill>
                  <a:srgbClr val="000000"/>
                </a:solidFill>
                <a:latin typeface="汉仪魏碑简" pitchFamily="49" charset="-122"/>
                <a:ea typeface="汉仪魏碑简" pitchFamily="49" charset="-122"/>
              </a:rPr>
              <a:t>这两件事说的呢？</a:t>
            </a:r>
            <a:endParaRPr lang="en-US" altLang="zh-CN" sz="2800" b="1" dirty="0">
              <a:solidFill>
                <a:srgbClr val="000000"/>
              </a:solidFill>
              <a:latin typeface="汉仪魏碑简" pitchFamily="49" charset="-122"/>
              <a:ea typeface="汉仪魏碑简" pitchFamily="49" charset="-122"/>
            </a:endParaRPr>
          </a:p>
          <a:p>
            <a:pPr lvl="0" algn="just" eaLnBrk="1" hangingPunct="1">
              <a:lnSpc>
                <a:spcPct val="90000"/>
              </a:lnSpc>
              <a:buNone/>
            </a:pPr>
            <a:r>
              <a:rPr lang="en-US" altLang="zh-CN" sz="2400" dirty="0">
                <a:solidFill>
                  <a:srgbClr val="000000"/>
                </a:solidFill>
                <a:latin typeface="汉仪魏碑简" pitchFamily="49" charset="-122"/>
                <a:ea typeface="汉仪魏碑简" pitchFamily="49" charset="-122"/>
              </a:rPr>
              <a:t>           </a:t>
            </a:r>
            <a:r>
              <a:rPr lang="zh-CN" altLang="en-US" sz="2400" dirty="0">
                <a:solidFill>
                  <a:srgbClr val="000000"/>
                </a:solidFill>
                <a:latin typeface="汉仪魏碑简" pitchFamily="49" charset="-122"/>
                <a:ea typeface="汉仪魏碑简" pitchFamily="49" charset="-122"/>
              </a:rPr>
              <a:t>不是，它既是专指，又是泛指，而且重在泛指。</a:t>
            </a:r>
            <a:r>
              <a:rPr lang="zh-CN" altLang="en-US" sz="2400" dirty="0">
                <a:solidFill>
                  <a:srgbClr val="000000"/>
                </a:solidFill>
                <a:ea typeface="汉仪魏碑简" pitchFamily="49" charset="-122"/>
              </a:rPr>
              <a:t>“</a:t>
            </a:r>
            <a:r>
              <a:rPr lang="zh-CN" altLang="en-US" sz="2400" dirty="0">
                <a:solidFill>
                  <a:srgbClr val="000000"/>
                </a:solidFill>
                <a:latin typeface="汉仪魏碑简" pitchFamily="49" charset="-122"/>
                <a:ea typeface="汉仪魏碑简" pitchFamily="49" charset="-122"/>
              </a:rPr>
              <a:t>何可胜道也哉</a:t>
            </a:r>
            <a:r>
              <a:rPr lang="zh-CN" altLang="en-US" sz="2400" dirty="0">
                <a:solidFill>
                  <a:srgbClr val="000000"/>
                </a:solidFill>
                <a:ea typeface="汉仪魏碑简" pitchFamily="49" charset="-122"/>
              </a:rPr>
              <a:t>”</a:t>
            </a:r>
            <a:r>
              <a:rPr lang="zh-CN" altLang="en-US" sz="2400" dirty="0">
                <a:solidFill>
                  <a:srgbClr val="000000"/>
                </a:solidFill>
                <a:latin typeface="汉仪魏碑简" pitchFamily="49" charset="-122"/>
                <a:ea typeface="汉仪魏碑简" pitchFamily="49" charset="-122"/>
              </a:rPr>
              <a:t>。从这里可以看出它是泛指文字流传或刊印的讹误。</a:t>
            </a:r>
            <a:r>
              <a:rPr lang="zh-CN" altLang="en-US" sz="2400" b="1" dirty="0">
                <a:solidFill>
                  <a:srgbClr val="000000"/>
                </a:solidFill>
                <a:latin typeface="汉仪魏碑简" pitchFamily="49" charset="-122"/>
                <a:ea typeface="汉仪魏碑简" pitchFamily="49" charset="-122"/>
              </a:rPr>
              <a:t>  </a:t>
            </a:r>
            <a:endParaRPr lang="zh-CN" altLang="en-US" sz="2400" b="1" dirty="0">
              <a:solidFill>
                <a:srgbClr val="000000"/>
              </a:solidFill>
              <a:latin typeface="汉仪魏碑简" pitchFamily="49" charset="-122"/>
              <a:ea typeface="汉仪魏碑简" pitchFamily="49" charset="-122"/>
            </a:endParaRPr>
          </a:p>
          <a:p>
            <a:pPr lvl="0" eaLnBrk="1" hangingPunct="1"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CC9900"/>
                </a:solidFill>
                <a:latin typeface="汉仪魏碑简" pitchFamily="49" charset="-122"/>
                <a:ea typeface="汉仪魏碑简" pitchFamily="49" charset="-122"/>
              </a:rPr>
              <a:t>小结</a:t>
            </a:r>
            <a:r>
              <a:rPr lang="zh-CN" altLang="en-US" sz="2800" b="1" dirty="0">
                <a:solidFill>
                  <a:srgbClr val="000000"/>
                </a:solidFill>
                <a:latin typeface="汉仪魏碑简" pitchFamily="49" charset="-122"/>
                <a:ea typeface="汉仪魏碑简" pitchFamily="49" charset="-122"/>
              </a:rPr>
              <a:t>： 深思而慎取</a:t>
            </a:r>
            <a:endParaRPr lang="zh-CN" altLang="en-US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苏轼与王安石</a:t>
            </a:r>
            <a:endParaRPr lang="zh-CN" altLang="en-US" dirty="0"/>
          </a:p>
        </p:txBody>
      </p:sp>
      <p:pic>
        <p:nvPicPr>
          <p:cNvPr id="5" name="联机映像占位符 4"/>
          <p:cNvPicPr>
            <a:picLocks noGrp="1" noChangeAspect="1"/>
          </p:cNvPicPr>
          <p:nvPr>
            <p:ph type="clipArt" sz="half" idx="1"/>
          </p:nvPr>
        </p:nvPicPr>
        <p:blipFill>
          <a:blip r:embed="rId1"/>
          <a:stretch>
            <a:fillRect/>
          </a:stretch>
        </p:blipFill>
        <p:spPr>
          <a:xfrm>
            <a:off x="633681" y="1600200"/>
            <a:ext cx="3685637" cy="45259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600200"/>
            <a:ext cx="3970784" cy="452596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2516188" y="639762"/>
            <a:ext cx="4665662" cy="1112838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lvl="0" eaLnBrk="1" hangingPunct="1"/>
            <a:r>
              <a:rPr lang="zh-CN" altLang="en-US" sz="4000" b="1">
                <a:solidFill>
                  <a:srgbClr val="000000"/>
                </a:solidFill>
                <a:ea typeface="楷体_GB2312" panose="02010609030101010101" pitchFamily="49" charset="-122"/>
              </a:rPr>
              <a:t>第五自然段</a:t>
            </a:r>
            <a:endParaRPr lang="zh-CN" altLang="en-US" sz="4000" b="1">
              <a:solidFill>
                <a:srgbClr val="000000"/>
              </a:solidFill>
              <a:ea typeface="楷体_GB2312" panose="02010609030101010101" pitchFamily="49" charset="-122"/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981200"/>
            <a:ext cx="8540750" cy="15462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eaLnBrk="1" hangingPunct="1">
              <a:buNone/>
            </a:pPr>
            <a:r>
              <a:rPr kumimoji="1" lang="en-US" altLang="zh-CN" b="1" dirty="0"/>
              <a:t>         </a:t>
            </a:r>
            <a:r>
              <a:rPr kumimoji="1"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四人者：庐陵萧君圭君玉，长乐王回深父，余弟安国平父、安上纯父。至和元年七月某日，临川王某记。</a:t>
            </a:r>
            <a:endParaRPr kumimoji="1" lang="zh-CN" altLang="en-US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type="body" idx="4294967295"/>
          </p:nvPr>
        </p:nvSpPr>
        <p:spPr>
          <a:xfrm>
            <a:off x="381000" y="2057400"/>
            <a:ext cx="8763000" cy="3048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algn="just" eaLnBrk="1" hangingPunct="1">
              <a:lnSpc>
                <a:spcPct val="150000"/>
              </a:lnSpc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华文新魏" panose="02010800040101010101" pitchFamily="2" charset="-122"/>
                <a:ea typeface="楷体_GB2312" panose="02010609030101010101" pitchFamily="49" charset="-122"/>
              </a:rPr>
              <a:t>            </a:t>
            </a:r>
            <a:r>
              <a:rPr lang="zh-CN" altLang="en-US" sz="2800" b="1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补叙</a:t>
            </a:r>
            <a:r>
              <a:rPr lang="zh-CN" altLang="en-US" sz="2800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。交代了同游者籍贯、姓名和写作本文的时间并署名，这也是古人写游记的“规定动作”。</a:t>
            </a:r>
            <a:endParaRPr lang="en-US" altLang="zh-CN" sz="2800" dirty="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lvl="0" algn="just" eaLnBrk="1" hangingPunct="1">
              <a:lnSpc>
                <a:spcPct val="150000"/>
              </a:lnSpc>
              <a:buNone/>
            </a:pPr>
            <a:r>
              <a:rPr lang="en-US" altLang="zh-CN" sz="2800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            </a:t>
            </a:r>
            <a:r>
              <a:rPr lang="zh-CN" altLang="en-US" sz="2800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作用：一是与前文相关内容相呼应；二是使行文简洁，收束全文；三是增强文章真实性和说服力。</a:t>
            </a:r>
            <a:endParaRPr lang="zh-CN" altLang="en-US" sz="2800" dirty="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lvl="0" eaLnBrk="1" hangingPunct="1">
              <a:lnSpc>
                <a:spcPct val="90000"/>
              </a:lnSpc>
            </a:pPr>
            <a:endParaRPr lang="en-US" altLang="zh-CN" sz="2800" b="1" dirty="0">
              <a:solidFill>
                <a:srgbClr val="000000"/>
              </a:solidFill>
              <a:latin typeface="华文新魏" panose="02010800040101010101" pitchFamily="2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>
          <a:xfrm>
            <a:off x="3275856" y="1340768"/>
            <a:ext cx="4270375" cy="1143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lvl="0" eaLnBrk="1" hangingPunct="1"/>
            <a:r>
              <a:rPr lang="zh-CN" altLang="en-US" sz="4000" dirty="0">
                <a:solidFill>
                  <a:srgbClr val="000000"/>
                </a:solidFill>
                <a:ea typeface="楷体_GB2312" panose="02010609030101010101" pitchFamily="49" charset="-122"/>
              </a:rPr>
              <a:t>中 心 句</a:t>
            </a:r>
            <a:endParaRPr lang="zh-CN" altLang="en-US" sz="4000" dirty="0">
              <a:solidFill>
                <a:srgbClr val="000000"/>
              </a:solidFill>
              <a:ea typeface="楷体_GB2312" panose="02010609030101010101" pitchFamily="49" charset="-122"/>
            </a:endParaRPr>
          </a:p>
        </p:txBody>
      </p:sp>
      <p:sp>
        <p:nvSpPr>
          <p:cNvPr id="35843" name="Rectangle 3"/>
          <p:cNvSpPr>
            <a:spLocks noGrp="1"/>
          </p:cNvSpPr>
          <p:nvPr>
            <p:ph type="body" idx="4294967295"/>
          </p:nvPr>
        </p:nvSpPr>
        <p:spPr>
          <a:xfrm>
            <a:off x="2663825" y="2895600"/>
            <a:ext cx="6480175" cy="17526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eaLnBrk="1" hangingPunct="1">
              <a:lnSpc>
                <a:spcPct val="90000"/>
              </a:lnSpc>
              <a:buNone/>
            </a:pPr>
            <a:r>
              <a:rPr lang="en-US" altLang="zh-CN" sz="5400" b="1" dirty="0">
                <a:solidFill>
                  <a:srgbClr val="E91937"/>
                </a:solidFill>
                <a:latin typeface="华文行楷" panose="02010800040101010101" pitchFamily="2" charset="-122"/>
                <a:ea typeface="汉仪魏碑简" pitchFamily="49" charset="-122"/>
              </a:rPr>
              <a:t> </a:t>
            </a:r>
            <a:r>
              <a:rPr lang="zh-CN" altLang="en-US" sz="280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尽吾志也而不能至者，可以无悔矣 </a:t>
            </a:r>
            <a:endParaRPr lang="zh-CN" altLang="en-US" sz="2800" dirty="0">
              <a:solidFill>
                <a:srgbClr val="0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lvl="0" eaLnBrk="1" hangingPunct="1">
              <a:lnSpc>
                <a:spcPct val="90000"/>
              </a:lnSpc>
              <a:buNone/>
            </a:pPr>
            <a:r>
              <a:rPr lang="zh-CN" altLang="en-US" sz="280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此所以学者不可以不深思而慎取之</a:t>
            </a:r>
            <a:r>
              <a:rPr lang="zh-CN" altLang="en-US" sz="5400" dirty="0"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endParaRPr lang="zh-CN" altLang="en-US" sz="54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lvl="0" eaLnBrk="1" hangingPunct="1">
              <a:lnSpc>
                <a:spcPct val="90000"/>
              </a:lnSpc>
              <a:buNone/>
            </a:pPr>
            <a:endParaRPr lang="en-US" altLang="zh-CN" b="1" dirty="0">
              <a:latin typeface="汉仪魏碑简" pitchFamily="49" charset="-122"/>
              <a:ea typeface="汉仪魏碑简" pitchFamily="49" charset="-122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>
          <a:xfrm>
            <a:off x="1828800" y="1143000"/>
            <a:ext cx="5715000" cy="1143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lvl="0" eaLnBrk="1" hangingPunct="1"/>
            <a:r>
              <a:rPr lang="zh-CN" altLang="en-US" sz="4000" dirty="0">
                <a:solidFill>
                  <a:srgbClr val="000000"/>
                </a:solidFill>
                <a:latin typeface="方正小标宋简体" panose="02010601030101010101" pitchFamily="65" charset="-122"/>
                <a:ea typeface="方正小标宋简体" panose="02010601030101010101" pitchFamily="65" charset="-122"/>
              </a:rPr>
              <a:t>主旨</a:t>
            </a:r>
            <a:endParaRPr lang="zh-CN" altLang="en-US" sz="4000" dirty="0">
              <a:solidFill>
                <a:srgbClr val="000000"/>
              </a:solidFill>
              <a:latin typeface="方正小标宋简体" panose="02010601030101010101" pitchFamily="65" charset="-122"/>
              <a:ea typeface="方正小标宋简体" panose="02010601030101010101" pitchFamily="65" charset="-122"/>
            </a:endParaRPr>
          </a:p>
        </p:txBody>
      </p:sp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2209800"/>
            <a:ext cx="8077200" cy="20574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eaLnBrk="1" hangingPunct="1">
              <a:buNone/>
            </a:pPr>
            <a:r>
              <a:rPr lang="en-US" altLang="zh-CN" sz="4000" b="1" dirty="0">
                <a:ea typeface="华文新魏" panose="02010800040101010101" pitchFamily="2" charset="-122"/>
              </a:rPr>
              <a:t>       </a:t>
            </a:r>
            <a:r>
              <a:rPr lang="zh-CN" altLang="en-US" sz="2800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作者通过游褒禅山的所见和所感，阐明了无论是治学还是处事，都必须具有百折不挠的意志和“深思而慎取”的态度，以及只有这样才能取得成功的道理。</a:t>
            </a:r>
            <a:endParaRPr lang="zh-CN" altLang="en-US" sz="2800" dirty="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>
          <a:xfrm>
            <a:off x="1962150" y="476672"/>
            <a:ext cx="5219700" cy="1036638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lvl="0" eaLnBrk="1" hangingPunct="1"/>
            <a:r>
              <a:rPr lang="zh-CN" altLang="en-US" sz="4000" dirty="0">
                <a:solidFill>
                  <a:srgbClr val="000000"/>
                </a:solidFill>
                <a:latin typeface="方正小标宋简体" panose="02010601030101010101" pitchFamily="65" charset="-122"/>
                <a:ea typeface="方正小标宋简体" panose="02010601030101010101" pitchFamily="65" charset="-122"/>
              </a:rPr>
              <a:t>结 语</a:t>
            </a:r>
            <a:endParaRPr lang="zh-CN" altLang="en-US" sz="4000" dirty="0">
              <a:solidFill>
                <a:srgbClr val="000000"/>
              </a:solidFill>
              <a:latin typeface="方正小标宋简体" panose="02010601030101010101" pitchFamily="65" charset="-122"/>
              <a:ea typeface="方正小标宋简体" panose="02010601030101010101" pitchFamily="65" charset="-122"/>
            </a:endParaRPr>
          </a:p>
        </p:txBody>
      </p:sp>
      <p:sp>
        <p:nvSpPr>
          <p:cNvPr id="37891" name="Rectangle 3"/>
          <p:cNvSpPr>
            <a:spLocks noGrp="1"/>
          </p:cNvSpPr>
          <p:nvPr>
            <p:ph type="body" idx="4294967295"/>
          </p:nvPr>
        </p:nvSpPr>
        <p:spPr>
          <a:xfrm>
            <a:off x="0" y="1196752"/>
            <a:ext cx="8964488" cy="41941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algn="just" eaLnBrk="1" hangingPunct="1">
              <a:buNone/>
            </a:pPr>
            <a:r>
              <a:rPr lang="en-US" altLang="zh-CN" dirty="0">
                <a:latin typeface="+mn-ea"/>
              </a:rPr>
              <a:t>      </a:t>
            </a:r>
            <a:endParaRPr lang="en-US" altLang="zh-CN" dirty="0">
              <a:latin typeface="+mn-ea"/>
            </a:endParaRPr>
          </a:p>
          <a:p>
            <a:pPr lvl="0" algn="just" eaLnBrk="1" hangingPunct="1">
              <a:buNone/>
            </a:pPr>
            <a:r>
              <a:rPr lang="en-US" altLang="zh-CN" sz="2800" dirty="0">
                <a:solidFill>
                  <a:srgbClr val="000000"/>
                </a:solidFill>
                <a:latin typeface="+mn-ea"/>
              </a:rPr>
              <a:t>      </a:t>
            </a:r>
            <a:r>
              <a:rPr lang="zh-CN" altLang="en-US" sz="2800" dirty="0">
                <a:solidFill>
                  <a:srgbClr val="000000"/>
                </a:solidFill>
                <a:latin typeface="+mn-ea"/>
              </a:rPr>
              <a:t>这篇游记写的是作者一次没有尽兴的游历。作者曾为自己轻易地放弃而懊悔不已。启示是深刻的：其一，见世上之神奇雄伟、美丽奇特景观，常在险远，故行事当 “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尽志无悔</a:t>
            </a:r>
            <a:r>
              <a:rPr lang="zh-CN" altLang="en-US" sz="2800" dirty="0">
                <a:solidFill>
                  <a:srgbClr val="000000"/>
                </a:solidFill>
                <a:latin typeface="+mn-ea"/>
              </a:rPr>
              <a:t>”；其二，感仆碑之“华山”音误，后世谬传“何可胜道”，故治学当“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深思慎取</a:t>
            </a:r>
            <a:r>
              <a:rPr lang="zh-CN" altLang="en-US" sz="2800" dirty="0">
                <a:solidFill>
                  <a:srgbClr val="000000"/>
                </a:solidFill>
                <a:latin typeface="+mn-ea"/>
              </a:rPr>
              <a:t>”。作者借游褒禅山，说明无论是建功立业、治学或是办其它事情，都要矢志不渝，人尽其力，物尽其用，讲究方法，深思慎取以达致成功。</a:t>
            </a:r>
            <a:endParaRPr lang="zh-CN" altLang="en-US" sz="2800" dirty="0">
              <a:solidFill>
                <a:srgbClr val="000000"/>
              </a:solidFill>
              <a:latin typeface="+mn-ea"/>
            </a:endParaRPr>
          </a:p>
        </p:txBody>
      </p:sp>
      <p:pic>
        <p:nvPicPr>
          <p:cNvPr id="37893" name="New picture" hidden="1"/>
          <p:cNvPicPr/>
          <p:nvPr/>
        </p:nvPicPr>
        <p:blipFill>
          <a:blip r:embed="rId2"/>
          <a:stretch>
            <a:fillRect/>
          </a:stretch>
        </p:blipFill>
        <p:spPr>
          <a:xfrm>
            <a:off x="10934700" y="11531600"/>
            <a:ext cx="419100" cy="304800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62798"/>
            <a:ext cx="9144000" cy="51408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92" y="859940"/>
            <a:ext cx="4957141" cy="51435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739105" y="2196094"/>
            <a:ext cx="654072" cy="2616278"/>
            <a:chOff x="906733" y="1312730"/>
            <a:chExt cx="872096" cy="3488371"/>
          </a:xfrm>
        </p:grpSpPr>
        <p:sp>
          <p:nvSpPr>
            <p:cNvPr id="7" name="椭圆 6"/>
            <p:cNvSpPr/>
            <p:nvPr/>
          </p:nvSpPr>
          <p:spPr>
            <a:xfrm>
              <a:off x="906736" y="1312730"/>
              <a:ext cx="872093" cy="872093"/>
            </a:xfrm>
            <a:prstGeom prst="ellipse">
              <a:avLst/>
            </a:prstGeom>
            <a:solidFill>
              <a:srgbClr val="322F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300"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壹</a:t>
              </a:r>
              <a:endParaRPr lang="zh-CN" altLang="en-US" sz="3300">
                <a:latin typeface="方正隶变_GBK" panose="03000509000000000000" pitchFamily="65" charset="-122"/>
                <a:ea typeface="方正隶变_GBK" panose="03000509000000000000" pitchFamily="65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906734" y="2620869"/>
              <a:ext cx="872093" cy="872093"/>
            </a:xfrm>
            <a:prstGeom prst="ellipse">
              <a:avLst/>
            </a:prstGeom>
            <a:solidFill>
              <a:srgbClr val="322F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300"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貳</a:t>
              </a:r>
              <a:endParaRPr lang="zh-CN" altLang="en-US" sz="3300">
                <a:latin typeface="方正隶变_GBK" panose="03000509000000000000" pitchFamily="65" charset="-122"/>
                <a:ea typeface="方正隶变_GBK" panose="03000509000000000000" pitchFamily="65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906733" y="3929008"/>
              <a:ext cx="872093" cy="872093"/>
            </a:xfrm>
            <a:prstGeom prst="ellipse">
              <a:avLst/>
            </a:prstGeom>
            <a:solidFill>
              <a:srgbClr val="322F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300" dirty="0"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叁</a:t>
              </a:r>
              <a:endParaRPr lang="zh-CN" altLang="en-US" sz="3300" dirty="0">
                <a:latin typeface="方正隶变_GBK" panose="03000509000000000000" pitchFamily="65" charset="-122"/>
                <a:ea typeface="方正隶变_GBK" panose="03000509000000000000" pitchFamily="65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755457" y="2195989"/>
            <a:ext cx="3388043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spc="188">
                <a:latin typeface="方正隶变_GBK" panose="03000509000000000000" pitchFamily="65" charset="-122"/>
                <a:ea typeface="方正隶变_GBK" panose="03000509000000000000" pitchFamily="65" charset="-122"/>
              </a:rPr>
              <a:t>理解文章内容,掌握文言知识；</a:t>
            </a:r>
            <a:endParaRPr lang="zh-CN" altLang="en-US" sz="2400" spc="188">
              <a:latin typeface="方正隶变_GBK" panose="03000509000000000000" pitchFamily="65" charset="-122"/>
              <a:ea typeface="方正隶变_GBK" panose="03000509000000000000" pitchFamily="65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755458" y="3177064"/>
            <a:ext cx="361569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spc="188" dirty="0">
                <a:latin typeface="方正隶变_GBK" panose="03000509000000000000" pitchFamily="65" charset="-122"/>
                <a:ea typeface="方正隶变_GBK" panose="03000509000000000000" pitchFamily="65" charset="-122"/>
              </a:rPr>
              <a:t>学习本游记因事说理、叙议结合的写法；</a:t>
            </a:r>
            <a:endParaRPr lang="zh-CN" altLang="en-US" sz="2400" spc="188" dirty="0">
              <a:latin typeface="方正隶变_GBK" panose="03000509000000000000" pitchFamily="65" charset="-122"/>
              <a:ea typeface="方正隶变_GBK" panose="03000509000000000000" pitchFamily="65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755458" y="4265772"/>
            <a:ext cx="4374356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spc="188" dirty="0">
                <a:latin typeface="方正隶变_GBK" panose="03000509000000000000" pitchFamily="65" charset="-122"/>
                <a:ea typeface="方正隶变_GBK" panose="03000509000000000000" pitchFamily="65" charset="-122"/>
              </a:rPr>
              <a:t>理解作者“尽志无悔”的思想追求和“深思慎取”的学习态度。</a:t>
            </a:r>
            <a:endParaRPr lang="zh-CN" altLang="en-US" sz="2400" spc="188" dirty="0">
              <a:latin typeface="方正隶变_GBK" panose="03000509000000000000" pitchFamily="65" charset="-122"/>
              <a:ea typeface="方正隶变_GBK" panose="03000509000000000000" pitchFamily="65" charset="-122"/>
            </a:endParaRPr>
          </a:p>
          <a:p>
            <a:endParaRPr lang="zh-CN" altLang="en-US" sz="2400" spc="188" dirty="0">
              <a:latin typeface="方正隶变_GBK" panose="03000509000000000000" pitchFamily="65" charset="-122"/>
              <a:ea typeface="方正隶变_GBK" panose="03000509000000000000" pitchFamily="65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93175" y="1220702"/>
            <a:ext cx="2537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spc="188" dirty="0">
                <a:latin typeface="方正隶变_GBK" panose="03000509000000000000" pitchFamily="65" charset="-122"/>
                <a:ea typeface="方正隶变_GBK" panose="03000509000000000000" pitchFamily="65" charset="-122"/>
              </a:rPr>
              <a:t>教学目标</a:t>
            </a:r>
            <a:endParaRPr lang="zh-CN" altLang="en-US" sz="3600" b="1" spc="188" dirty="0">
              <a:latin typeface="方正隶变_GBK" panose="03000509000000000000" pitchFamily="65" charset="-122"/>
              <a:ea typeface="方正隶变_GBK" panose="03000509000000000000" pitchFamily="65" charset="-122"/>
            </a:endParaRPr>
          </a:p>
        </p:txBody>
      </p:sp>
    </p:spTree>
  </p:cSld>
  <p:clrMapOvr>
    <a:masterClrMapping/>
  </p:clrMapOvr>
  <p:transition spd="slow" advTm="43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/>
          </p:cNvSpPr>
          <p:nvPr>
            <p:ph type="title" idx="4294967295"/>
          </p:nvPr>
        </p:nvSpPr>
        <p:spPr>
          <a:xfrm>
            <a:off x="3419872" y="404664"/>
            <a:ext cx="2819400" cy="808038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lvl="0" algn="l" eaLnBrk="1" hangingPunct="1"/>
            <a:r>
              <a:rPr lang="zh-CN" altLang="en-US" b="1" dirty="0">
                <a:solidFill>
                  <a:srgbClr val="000000"/>
                </a:solidFill>
                <a:ea typeface="楷体_GB2312" panose="02010609030101010101" pitchFamily="49" charset="-122"/>
              </a:rPr>
              <a:t>作者简介</a:t>
            </a:r>
            <a:endParaRPr lang="zh-CN" altLang="en-US" b="1" dirty="0">
              <a:solidFill>
                <a:srgbClr val="000000"/>
              </a:solidFill>
              <a:ea typeface="楷体_GB2312" panose="02010609030101010101" pitchFamily="49" charset="-122"/>
            </a:endParaRPr>
          </a:p>
        </p:txBody>
      </p:sp>
      <p:sp>
        <p:nvSpPr>
          <p:cNvPr id="5123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67544" y="1524000"/>
            <a:ext cx="8388424" cy="5334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4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0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algn="just" eaLnBrk="1" hangingPunct="1">
              <a:spcBef>
                <a:spcPct val="0"/>
              </a:spcBef>
              <a:buNone/>
            </a:pPr>
            <a:r>
              <a:rPr kumimoji="1" lang="en-US" altLang="zh-CN" sz="1600" dirty="0">
                <a:latin typeface="华文宋体" panose="02010600040101010101" pitchFamily="2" charset="-122"/>
                <a:ea typeface="华文宋体" panose="02010600040101010101" pitchFamily="2" charset="-122"/>
              </a:rPr>
              <a:t>                      </a:t>
            </a:r>
            <a:r>
              <a:rPr kumimoji="1" lang="zh-CN" altLang="en-US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王安石</a:t>
            </a:r>
            <a:r>
              <a:rPr kumimoji="1" lang="en-US" altLang="zh-CN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(1021</a:t>
            </a:r>
            <a:r>
              <a:rPr kumimoji="1" lang="zh-CN" altLang="en-US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－</a:t>
            </a:r>
            <a:r>
              <a:rPr kumimoji="1" lang="en-US" altLang="zh-CN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1089)</a:t>
            </a:r>
            <a:r>
              <a:rPr kumimoji="1" lang="zh-CN" altLang="en-US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，北宋政治家、文学家，字介甫，号半山。抚州临川人，封荆国公，谥曰“文”（因此可称王临川、王荆公、王文公）。</a:t>
            </a:r>
            <a:endParaRPr kumimoji="1" lang="en-US" altLang="zh-CN" dirty="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kumimoji="1" lang="en-US" altLang="zh-CN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          </a:t>
            </a:r>
            <a:r>
              <a:rPr kumimoji="1" lang="zh-CN" altLang="en-US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“</a:t>
            </a:r>
            <a:r>
              <a:rPr kumimoji="1" lang="zh-CN" altLang="en-US" dirty="0">
                <a:latin typeface="华文宋体" panose="02010600040101010101" pitchFamily="2" charset="-122"/>
                <a:ea typeface="华文宋体" panose="02010600040101010101" pitchFamily="2" charset="-122"/>
              </a:rPr>
              <a:t>少好读书</a:t>
            </a:r>
            <a:r>
              <a:rPr kumimoji="1" lang="zh-CN" altLang="en-US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”</a:t>
            </a:r>
            <a:r>
              <a:rPr kumimoji="1" lang="en-US" altLang="zh-CN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,1042</a:t>
            </a:r>
            <a:r>
              <a:rPr kumimoji="1" lang="zh-CN" altLang="en-US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年登进士第。</a:t>
            </a:r>
            <a:r>
              <a:rPr kumimoji="1" lang="en-US" altLang="zh-CN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1061</a:t>
            </a:r>
            <a:r>
              <a:rPr kumimoji="1" lang="zh-CN" altLang="en-US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年上万言书，提出变法主张，</a:t>
            </a:r>
            <a:r>
              <a:rPr kumimoji="1" lang="en-US" altLang="zh-CN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1070</a:t>
            </a:r>
            <a:r>
              <a:rPr kumimoji="1" lang="zh-CN" altLang="en-US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年任宰相，</a:t>
            </a:r>
            <a:r>
              <a:rPr kumimoji="1" lang="zh-CN" altLang="en-US" b="1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推行新法（王安石变法）</a:t>
            </a:r>
            <a:r>
              <a:rPr kumimoji="1" lang="zh-CN" altLang="en-US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，后因遭到反变法派的猛烈攻击，于</a:t>
            </a:r>
            <a:r>
              <a:rPr kumimoji="1" lang="en-US" altLang="zh-CN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1074</a:t>
            </a:r>
            <a:r>
              <a:rPr kumimoji="1" lang="zh-CN" altLang="en-US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年罢相，次年再为相。</a:t>
            </a:r>
            <a:r>
              <a:rPr kumimoji="1" lang="en-US" altLang="zh-CN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1076</a:t>
            </a:r>
            <a:r>
              <a:rPr kumimoji="1" lang="zh-CN" altLang="en-US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年再次辞去相位，退居江宁（南京）潜心学术研究和诗文创作</a:t>
            </a:r>
            <a:r>
              <a:rPr kumimoji="1" lang="zh-CN" altLang="en-US" b="1" dirty="0">
                <a:solidFill>
                  <a:srgbClr val="000000"/>
                </a:solidFill>
                <a:latin typeface="汉仪魏碑简" pitchFamily="49" charset="-122"/>
                <a:ea typeface="汉仪魏碑简" pitchFamily="49" charset="-122"/>
              </a:rPr>
              <a:t>。</a:t>
            </a:r>
            <a:r>
              <a:rPr kumimoji="1" lang="en-US" altLang="zh-CN" sz="2800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1086</a:t>
            </a:r>
            <a:r>
              <a:rPr kumimoji="1" lang="zh-CN" altLang="en-US" sz="2800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年司马光执政，</a:t>
            </a:r>
            <a:r>
              <a:rPr kumimoji="1" lang="zh-CN" altLang="en-US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尽废新法</a:t>
            </a:r>
            <a:r>
              <a:rPr kumimoji="1" lang="zh-CN" altLang="en-US" sz="2800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，王安石忧愤去世。</a:t>
            </a:r>
            <a:endParaRPr kumimoji="1" lang="zh-CN" altLang="en-US" sz="2800" dirty="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lvl="0" algn="just" eaLnBrk="1" hangingPunct="1">
              <a:spcBef>
                <a:spcPct val="0"/>
              </a:spcBef>
              <a:buNone/>
            </a:pPr>
            <a:endParaRPr kumimoji="1" lang="zh-CN" altLang="en-US" b="1" dirty="0">
              <a:solidFill>
                <a:srgbClr val="000000"/>
              </a:solidFill>
              <a:latin typeface="汉仪魏碑简" pitchFamily="49" charset="-122"/>
              <a:ea typeface="汉仪魏碑简" pitchFamily="49" charset="-122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>
          <a:xfrm>
            <a:off x="228600" y="6096000"/>
            <a:ext cx="2879725" cy="54483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lvl="0" eaLnBrk="1" hangingPunct="1"/>
            <a:r>
              <a:rPr lang="zh-CN" altLang="en-US" sz="2800">
                <a:solidFill>
                  <a:srgbClr val="000000"/>
                </a:solidFill>
                <a:ea typeface="汉仪魏碑简" pitchFamily="49" charset="-122"/>
              </a:rPr>
              <a:t>王安石塑像</a:t>
            </a:r>
            <a:endParaRPr lang="zh-CN" altLang="en-US" sz="2800">
              <a:solidFill>
                <a:srgbClr val="000000"/>
              </a:solidFill>
              <a:ea typeface="汉仪魏碑简" pitchFamily="49" charset="-122"/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type="body" idx="4294967295"/>
          </p:nvPr>
        </p:nvSpPr>
        <p:spPr>
          <a:xfrm>
            <a:off x="2987824" y="188640"/>
            <a:ext cx="5791200" cy="55927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algn="just" eaLnBrk="1" hangingPunct="1">
              <a:buNone/>
            </a:pPr>
            <a:r>
              <a:rPr kumimoji="1" lang="zh-CN" altLang="en-US" sz="2800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            名列“</a:t>
            </a:r>
            <a:r>
              <a:rPr kumimoji="1" lang="zh-CN" altLang="en-US" sz="2800" b="1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唐宋八大家”</a:t>
            </a:r>
            <a:r>
              <a:rPr kumimoji="1" lang="zh-CN" altLang="en-US" sz="2800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。从文学角度总观王安石的作品，无论诗、文、词都有杰出的成就。北宋中期开展的</a:t>
            </a:r>
            <a:r>
              <a:rPr kumimoji="1" lang="zh-CN" altLang="en-US" sz="2800" b="1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诗文革新运动</a:t>
            </a:r>
            <a:r>
              <a:rPr kumimoji="1" lang="zh-CN" altLang="en-US" sz="2800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，在他手中得到了有力推动，对扫除宋初风靡一时的浮华余风作出了贡献</a:t>
            </a:r>
            <a:r>
              <a:rPr kumimoji="1" lang="zh-CN" altLang="en-US" b="1" dirty="0"/>
              <a:t>。</a:t>
            </a:r>
            <a:endParaRPr kumimoji="1" lang="zh-CN" altLang="en-US" sz="2800" dirty="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lvl="0" algn="just" eaLnBrk="1" hangingPunct="1">
              <a:buNone/>
            </a:pPr>
            <a:r>
              <a:rPr kumimoji="1" lang="zh-CN" altLang="en-US" sz="2800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            他主张</a:t>
            </a:r>
            <a:r>
              <a:rPr kumimoji="1" lang="zh-CN" altLang="en-US" sz="2800" b="1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文道合一</a:t>
            </a:r>
            <a:r>
              <a:rPr kumimoji="1" lang="zh-CN" altLang="en-US" sz="2800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，把文学创作和政治活动密切地联系起来，其散文简洁峻切，短小精悍，论点鲜明，逻辑严密，有很强的说服力</a:t>
            </a:r>
            <a:r>
              <a:rPr kumimoji="1" lang="en-US" altLang="zh-CN" sz="2800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 </a:t>
            </a:r>
            <a:r>
              <a:rPr kumimoji="1" lang="zh-CN" altLang="en-US" sz="2800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。</a:t>
            </a:r>
            <a:endParaRPr kumimoji="1" lang="zh-CN" altLang="en-US" sz="2800" dirty="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pic>
        <p:nvPicPr>
          <p:cNvPr id="6148" name="Picture 4" descr="王安石2"/>
          <p:cNvPicPr/>
          <p:nvPr/>
        </p:nvPicPr>
        <p:blipFill>
          <a:blip r:embed="rId2"/>
          <a:srcRect l="24375" t="12500" r="32500"/>
          <a:stretch>
            <a:fillRect/>
          </a:stretch>
        </p:blipFill>
        <p:spPr>
          <a:xfrm>
            <a:off x="304800" y="1828800"/>
            <a:ext cx="2803525" cy="42672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3"/>
          <p:cNvSpPr>
            <a:spLocks noGrp="1"/>
          </p:cNvSpPr>
          <p:nvPr>
            <p:ph type="body" idx="4294967295"/>
          </p:nvPr>
        </p:nvSpPr>
        <p:spPr>
          <a:xfrm>
            <a:off x="899592" y="1565275"/>
            <a:ext cx="7704856" cy="37274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algn="just" eaLnBrk="1" hangingPunct="1"/>
            <a:endParaRPr lang="en-US" altLang="zh-CN" b="1" dirty="0">
              <a:solidFill>
                <a:srgbClr val="000000"/>
              </a:solidFill>
              <a:ea typeface="汉仪魏碑简" pitchFamily="49" charset="-122"/>
            </a:endParaRPr>
          </a:p>
          <a:p>
            <a:pPr marL="0" indent="0" algn="just" eaLnBrk="1" hangingPunct="1">
              <a:buNone/>
            </a:pP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“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记”是一种文体，可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记游、记事、记物等。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本文属古代游记中的“追记”，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以议论为主而以记游为辅，因事说理，叙议结合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1916832"/>
            <a:ext cx="8532440" cy="41941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algn="just" eaLnBrk="1" hangingPunct="1">
              <a:buNone/>
            </a:pPr>
            <a:r>
              <a:rPr kumimoji="1" lang="en-US" altLang="zh-CN" sz="3600" b="1" dirty="0">
                <a:ea typeface="汉仪魏碑简" pitchFamily="49" charset="-122"/>
              </a:rPr>
              <a:t>       </a:t>
            </a:r>
            <a:r>
              <a:rPr kumimoji="1"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褒禅山亦谓之华山，</a:t>
            </a:r>
            <a:r>
              <a:rPr kumimoji="1" lang="zh-CN" altLang="en-US" u="sng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唐</a:t>
            </a:r>
            <a:r>
              <a:rPr kumimoji="1" lang="zh-CN" altLang="en-US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浮图</a:t>
            </a:r>
            <a:r>
              <a:rPr kumimoji="1" lang="zh-CN" altLang="en-US" u="sng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慧褒始</a:t>
            </a:r>
            <a:r>
              <a:rPr kumimoji="1" lang="zh-CN" altLang="en-US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舍</a:t>
            </a:r>
            <a:r>
              <a:rPr kumimoji="1" lang="zh-CN" altLang="en-US" u="sng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于其址</a:t>
            </a:r>
            <a:r>
              <a:rPr kumimoji="1"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，而</a:t>
            </a:r>
            <a:r>
              <a:rPr kumimoji="1"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卒</a:t>
            </a:r>
            <a:r>
              <a:rPr kumimoji="1"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葬之；以故其后名之曰“褒禅”。</a:t>
            </a:r>
            <a:r>
              <a:rPr kumimoji="1" lang="zh-CN" altLang="en-US" u="sng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今所谓慧空禅院者，褒之</a:t>
            </a:r>
            <a:r>
              <a:rPr kumimoji="1" lang="zh-CN" altLang="en-US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庐冢</a:t>
            </a:r>
            <a:r>
              <a:rPr kumimoji="1" lang="zh-CN" altLang="en-US" u="sng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也</a:t>
            </a:r>
            <a:r>
              <a:rPr kumimoji="1"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。距其院东五里，所谓华山洞者，</a:t>
            </a:r>
            <a:r>
              <a:rPr kumimoji="1" lang="zh-CN" altLang="en-US" u="sng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以其乃华山之</a:t>
            </a:r>
            <a:r>
              <a:rPr kumimoji="1" lang="zh-CN" altLang="en-US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阳</a:t>
            </a:r>
            <a:r>
              <a:rPr kumimoji="1" lang="zh-CN" altLang="en-US" u="sng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名之也</a:t>
            </a:r>
            <a:r>
              <a:rPr kumimoji="1"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。距洞百余步，</a:t>
            </a:r>
            <a:r>
              <a:rPr kumimoji="1" lang="zh-CN" altLang="en-US" u="sng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有碑仆道</a:t>
            </a:r>
            <a:r>
              <a:rPr kumimoji="1"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，其文漫灭，独其为文犹可识曰“花山”。</a:t>
            </a:r>
            <a:r>
              <a:rPr kumimoji="1" lang="zh-CN" altLang="en-US" u="sng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今言“华”如“华实”之“华”者，盖音</a:t>
            </a:r>
            <a:r>
              <a:rPr kumimoji="1" lang="zh-CN" altLang="en-US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谬</a:t>
            </a:r>
            <a:r>
              <a:rPr kumimoji="1" lang="zh-CN" altLang="en-US" u="sng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也</a:t>
            </a:r>
            <a:r>
              <a:rPr kumimoji="1"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kumimoji="1" lang="zh-CN" altLang="en-US" sz="36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/>
          </p:cNvSpPr>
          <p:nvPr>
            <p:ph type="body" idx="4294967295"/>
          </p:nvPr>
        </p:nvSpPr>
        <p:spPr>
          <a:xfrm>
            <a:off x="1115616" y="1268760"/>
            <a:ext cx="7632848" cy="4176464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eaLnBrk="1" hangingPunct="1">
              <a:lnSpc>
                <a:spcPct val="90000"/>
              </a:lnSpc>
              <a:buNone/>
            </a:pPr>
            <a:r>
              <a:rPr lang="en-US" altLang="zh-CN" sz="4000" dirty="0">
                <a:solidFill>
                  <a:srgbClr val="FF0000"/>
                </a:solidFill>
                <a:latin typeface="汉仪魏碑简" pitchFamily="49" charset="-122"/>
                <a:ea typeface="汉仪魏碑简" pitchFamily="49" charset="-122"/>
              </a:rPr>
              <a:t>  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algn="just" eaLnBrk="1" hangingPunct="1">
              <a:lnSpc>
                <a:spcPct val="90000"/>
              </a:lnSpc>
              <a:buNone/>
            </a:pP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行文顺序</a:t>
            </a:r>
            <a:endParaRPr lang="zh-CN" altLang="en-US" sz="24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algn="just" eaLnBrk="1" hangingPunct="1">
              <a:lnSpc>
                <a:spcPct val="90000"/>
              </a:lnSpc>
              <a:buNone/>
            </a:pP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本名（华山）→别名（褒禅山）及由来→洞名（华山洞</a:t>
            </a: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华阳洞）→残存碑文（花山）→指出音谬（花</a:t>
            </a: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华）。</a:t>
            </a:r>
            <a:endParaRPr lang="en-US" altLang="zh-CN" sz="24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algn="just" eaLnBrk="1" hangingPunct="1">
              <a:lnSpc>
                <a:spcPct val="90000"/>
              </a:lnSpc>
              <a:buNone/>
            </a:pPr>
            <a:endParaRPr lang="zh-CN" altLang="en-US" sz="24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algn="just" eaLnBrk="1" hangingPunct="1">
              <a:lnSpc>
                <a:spcPct val="90000"/>
              </a:lnSpc>
              <a:buNone/>
            </a:pP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作者认真考证仆碑上的文字，探究事理的本源，充分体现了他“求思之深”的探索精神，也是第四段中提出“深思慎取”的依据。紧扣题目，为下文议论埋下伏笔。</a:t>
            </a:r>
            <a:endParaRPr lang="zh-CN" altLang="en-US" sz="24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eaLnBrk="1" hangingPunct="1">
              <a:lnSpc>
                <a:spcPct val="90000"/>
              </a:lnSpc>
            </a:pPr>
            <a:endParaRPr lang="en-US" altLang="zh-CN" sz="2800" dirty="0">
              <a:solidFill>
                <a:srgbClr val="000000"/>
              </a:solidFill>
              <a:latin typeface="汉仪魏碑简" pitchFamily="49" charset="-122"/>
              <a:ea typeface="汉仪魏碑简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/>
          </p:cNvSpPr>
          <p:nvPr>
            <p:ph type="body" idx="4294967295"/>
          </p:nvPr>
        </p:nvSpPr>
        <p:spPr>
          <a:xfrm>
            <a:off x="2771800" y="692696"/>
            <a:ext cx="6120680" cy="6264696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algn="just" eaLnBrk="1" hangingPunct="1">
              <a:buNone/>
            </a:pPr>
            <a:r>
              <a:rPr kumimoji="1" lang="en-US" altLang="zh-CN" sz="2800" b="1" dirty="0">
                <a:ea typeface="汉仪魏碑简" pitchFamily="49" charset="-122"/>
              </a:rPr>
              <a:t>           </a:t>
            </a:r>
            <a:r>
              <a:rPr kumimoji="1"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其下平旷，有泉侧出，而记游者甚众，所谓前洞也。由山以上五六里，有穴窈然，入之甚寒，问其深，则其好游者不能</a:t>
            </a:r>
            <a:r>
              <a:rPr kumimoji="1"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穷</a:t>
            </a:r>
            <a:r>
              <a:rPr kumimoji="1"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也，谓之后洞。余与四人拥火以入，入之愈深，其进愈难，而其</a:t>
            </a:r>
            <a:r>
              <a:rPr kumimoji="1"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见</a:t>
            </a:r>
            <a:r>
              <a:rPr kumimoji="1"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愈奇。有怠而欲出者，曰：“不出，火</a:t>
            </a:r>
            <a:r>
              <a:rPr kumimoji="1"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且</a:t>
            </a:r>
            <a:r>
              <a:rPr kumimoji="1"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尽。”遂与之俱出。</a:t>
            </a:r>
            <a:r>
              <a:rPr kumimoji="1"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盖</a:t>
            </a:r>
            <a:r>
              <a:rPr kumimoji="1"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余所至，比好游者尚不能</a:t>
            </a:r>
            <a:r>
              <a:rPr kumimoji="1"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十一</a:t>
            </a:r>
            <a:r>
              <a:rPr kumimoji="1"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，然视其左右，来而记之者已少。盖其又深，则其至又</a:t>
            </a:r>
            <a:r>
              <a:rPr kumimoji="1"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加少</a:t>
            </a:r>
            <a:r>
              <a:rPr kumimoji="1"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矣。</a:t>
            </a:r>
            <a:r>
              <a:rPr kumimoji="1"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方是时</a:t>
            </a:r>
            <a:r>
              <a:rPr kumimoji="1"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，余之力尚足以入，火尚足以明也。</a:t>
            </a:r>
            <a:r>
              <a:rPr kumimoji="1"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既</a:t>
            </a:r>
            <a:r>
              <a:rPr kumimoji="1"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其出，则或</a:t>
            </a:r>
            <a:r>
              <a:rPr kumimoji="1"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咎</a:t>
            </a:r>
            <a:r>
              <a:rPr kumimoji="1"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其欲出者，而余亦悔</a:t>
            </a:r>
            <a:r>
              <a:rPr kumimoji="1"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其</a:t>
            </a:r>
            <a:r>
              <a:rPr kumimoji="1"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随之而不得极夫游之乐也。</a:t>
            </a:r>
            <a:endParaRPr kumimoji="1" lang="zh-CN" altLang="en-US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诗情画意">
  <a:themeElements>
    <a:clrScheme name="诗情画意 1">
      <a:dk1>
        <a:srgbClr val="007A77"/>
      </a:dk1>
      <a:lt1>
        <a:srgbClr val="FFFFFF"/>
      </a:lt1>
      <a:dk2>
        <a:srgbClr val="003399"/>
      </a:dk2>
      <a:lt2>
        <a:srgbClr val="C0C0C0"/>
      </a:lt2>
      <a:accent1>
        <a:srgbClr val="EBF7FF"/>
      </a:accent1>
      <a:accent2>
        <a:srgbClr val="3366FF"/>
      </a:accent2>
      <a:accent3>
        <a:srgbClr val="FFFFFF"/>
      </a:accent3>
      <a:accent4>
        <a:srgbClr val="006765"/>
      </a:accent4>
      <a:accent5>
        <a:srgbClr val="F3FAFF"/>
      </a:accent5>
      <a:accent6>
        <a:srgbClr val="2D5CE7"/>
      </a:accent6>
      <a:hlink>
        <a:srgbClr val="DC5900"/>
      </a:hlink>
      <a:folHlink>
        <a:srgbClr val="7979A5"/>
      </a:folHlink>
    </a:clrScheme>
    <a:fontScheme name="诗情画意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诗情画意 1">
        <a:dk1>
          <a:srgbClr val="007A77"/>
        </a:dk1>
        <a:lt1>
          <a:srgbClr val="FFFFFF"/>
        </a:lt1>
        <a:dk2>
          <a:srgbClr val="003399"/>
        </a:dk2>
        <a:lt2>
          <a:srgbClr val="C0C0C0"/>
        </a:lt2>
        <a:accent1>
          <a:srgbClr val="EBF7FF"/>
        </a:accent1>
        <a:accent2>
          <a:srgbClr val="3366FF"/>
        </a:accent2>
        <a:accent3>
          <a:srgbClr val="FFFFFF"/>
        </a:accent3>
        <a:accent4>
          <a:srgbClr val="006765"/>
        </a:accent4>
        <a:accent5>
          <a:srgbClr val="F3FAFF"/>
        </a:accent5>
        <a:accent6>
          <a:srgbClr val="2D5CE7"/>
        </a:accent6>
        <a:hlink>
          <a:srgbClr val="DC5900"/>
        </a:hlink>
        <a:folHlink>
          <a:srgbClr val="7979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2">
        <a:dk1>
          <a:srgbClr val="005FBE"/>
        </a:dk1>
        <a:lt1>
          <a:srgbClr val="FFFFDD"/>
        </a:lt1>
        <a:dk2>
          <a:srgbClr val="2C5884"/>
        </a:dk2>
        <a:lt2>
          <a:srgbClr val="C0C0C0"/>
        </a:lt2>
        <a:accent1>
          <a:srgbClr val="E9F7FF"/>
        </a:accent1>
        <a:accent2>
          <a:srgbClr val="F89400"/>
        </a:accent2>
        <a:accent3>
          <a:srgbClr val="FFFFEB"/>
        </a:accent3>
        <a:accent4>
          <a:srgbClr val="0050A2"/>
        </a:accent4>
        <a:accent5>
          <a:srgbClr val="F2FAFF"/>
        </a:accent5>
        <a:accent6>
          <a:srgbClr val="E18600"/>
        </a:accent6>
        <a:hlink>
          <a:srgbClr val="B20048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3">
        <a:dk1>
          <a:srgbClr val="5D5D8B"/>
        </a:dk1>
        <a:lt1>
          <a:srgbClr val="DAEADE"/>
        </a:lt1>
        <a:dk2>
          <a:srgbClr val="A25269"/>
        </a:dk2>
        <a:lt2>
          <a:srgbClr val="C0C0C0"/>
        </a:lt2>
        <a:accent1>
          <a:srgbClr val="FFFFDD"/>
        </a:accent1>
        <a:accent2>
          <a:srgbClr val="3399FF"/>
        </a:accent2>
        <a:accent3>
          <a:srgbClr val="EAF3EC"/>
        </a:accent3>
        <a:accent4>
          <a:srgbClr val="4E4E76"/>
        </a:accent4>
        <a:accent5>
          <a:srgbClr val="FFFFEB"/>
        </a:accent5>
        <a:accent6>
          <a:srgbClr val="2D8AE7"/>
        </a:accent6>
        <a:hlink>
          <a:srgbClr val="336699"/>
        </a:hlink>
        <a:folHlink>
          <a:srgbClr val="F0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4">
        <a:dk1>
          <a:srgbClr val="006666"/>
        </a:dk1>
        <a:lt1>
          <a:srgbClr val="CCECFF"/>
        </a:lt1>
        <a:dk2>
          <a:srgbClr val="336699"/>
        </a:dk2>
        <a:lt2>
          <a:srgbClr val="C0C0C0"/>
        </a:lt2>
        <a:accent1>
          <a:srgbClr val="FFFFCC"/>
        </a:accent1>
        <a:accent2>
          <a:srgbClr val="FF6600"/>
        </a:accent2>
        <a:accent3>
          <a:srgbClr val="E2F4FF"/>
        </a:accent3>
        <a:accent4>
          <a:srgbClr val="005656"/>
        </a:accent4>
        <a:accent5>
          <a:srgbClr val="FFFFE2"/>
        </a:accent5>
        <a:accent6>
          <a:srgbClr val="E75C00"/>
        </a:accent6>
        <a:hlink>
          <a:srgbClr val="0066FF"/>
        </a:hlink>
        <a:folHlink>
          <a:srgbClr val="BE54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5">
        <a:dk1>
          <a:srgbClr val="0033CC"/>
        </a:dk1>
        <a:lt1>
          <a:srgbClr val="FFE9E9"/>
        </a:lt1>
        <a:dk2>
          <a:srgbClr val="000000"/>
        </a:dk2>
        <a:lt2>
          <a:srgbClr val="C0C0C0"/>
        </a:lt2>
        <a:accent1>
          <a:srgbClr val="D5E5DB"/>
        </a:accent1>
        <a:accent2>
          <a:srgbClr val="3366FF"/>
        </a:accent2>
        <a:accent3>
          <a:srgbClr val="FFF2F2"/>
        </a:accent3>
        <a:accent4>
          <a:srgbClr val="002AAE"/>
        </a:accent4>
        <a:accent5>
          <a:srgbClr val="E7F0EA"/>
        </a:accent5>
        <a:accent6>
          <a:srgbClr val="2D5CE7"/>
        </a:accent6>
        <a:hlink>
          <a:srgbClr val="FF990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6">
        <a:dk1>
          <a:srgbClr val="336699"/>
        </a:dk1>
        <a:lt1>
          <a:srgbClr val="F4E9E0"/>
        </a:lt1>
        <a:dk2>
          <a:srgbClr val="DC5900"/>
        </a:dk2>
        <a:lt2>
          <a:srgbClr val="C0C0C0"/>
        </a:lt2>
        <a:accent1>
          <a:srgbClr val="E4E4E4"/>
        </a:accent1>
        <a:accent2>
          <a:srgbClr val="3399FF"/>
        </a:accent2>
        <a:accent3>
          <a:srgbClr val="F8F2ED"/>
        </a:accent3>
        <a:accent4>
          <a:srgbClr val="2A5682"/>
        </a:accent4>
        <a:accent5>
          <a:srgbClr val="EFEFEF"/>
        </a:accent5>
        <a:accent6>
          <a:srgbClr val="2D8AE7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7">
        <a:dk1>
          <a:srgbClr val="CC3300"/>
        </a:dk1>
        <a:lt1>
          <a:srgbClr val="E5E5FF"/>
        </a:lt1>
        <a:dk2>
          <a:srgbClr val="565680"/>
        </a:dk2>
        <a:lt2>
          <a:srgbClr val="C0C0C0"/>
        </a:lt2>
        <a:accent1>
          <a:srgbClr val="E6E4EC"/>
        </a:accent1>
        <a:accent2>
          <a:srgbClr val="0066CC"/>
        </a:accent2>
        <a:accent3>
          <a:srgbClr val="F0F0FF"/>
        </a:accent3>
        <a:accent4>
          <a:srgbClr val="AE2A00"/>
        </a:accent4>
        <a:accent5>
          <a:srgbClr val="F0EFF4"/>
        </a:accent5>
        <a:accent6>
          <a:srgbClr val="005CB9"/>
        </a:accent6>
        <a:hlink>
          <a:srgbClr val="008080"/>
        </a:hlink>
        <a:folHlink>
          <a:srgbClr val="7B7B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8">
        <a:dk1>
          <a:srgbClr val="000099"/>
        </a:dk1>
        <a:lt1>
          <a:srgbClr val="FFE2C5"/>
        </a:lt1>
        <a:dk2>
          <a:srgbClr val="007D7A"/>
        </a:dk2>
        <a:lt2>
          <a:srgbClr val="C0C0C0"/>
        </a:lt2>
        <a:accent1>
          <a:srgbClr val="EAEAEA"/>
        </a:accent1>
        <a:accent2>
          <a:srgbClr val="B26EB4"/>
        </a:accent2>
        <a:accent3>
          <a:srgbClr val="FFEEDF"/>
        </a:accent3>
        <a:accent4>
          <a:srgbClr val="000082"/>
        </a:accent4>
        <a:accent5>
          <a:srgbClr val="F3F3F3"/>
        </a:accent5>
        <a:accent6>
          <a:srgbClr val="A163A3"/>
        </a:accent6>
        <a:hlink>
          <a:srgbClr val="CC3300"/>
        </a:hlink>
        <a:folHlink>
          <a:srgbClr val="00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模板制作">
  <a:themeElements>
    <a:clrScheme name="模板制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模板制作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模板制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模板制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模板制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模板制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模板制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模板制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模板制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模板制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模板制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模板制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模板制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模板制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诗情画意">
  <a:themeElements>
    <a:clrScheme name="诗情画意 1">
      <a:dk1>
        <a:srgbClr val="007A77"/>
      </a:dk1>
      <a:lt1>
        <a:srgbClr val="FFFFFF"/>
      </a:lt1>
      <a:dk2>
        <a:srgbClr val="003399"/>
      </a:dk2>
      <a:lt2>
        <a:srgbClr val="C0C0C0"/>
      </a:lt2>
      <a:accent1>
        <a:srgbClr val="EBF7FF"/>
      </a:accent1>
      <a:accent2>
        <a:srgbClr val="3366FF"/>
      </a:accent2>
      <a:accent3>
        <a:srgbClr val="FFFFFF"/>
      </a:accent3>
      <a:accent4>
        <a:srgbClr val="006765"/>
      </a:accent4>
      <a:accent5>
        <a:srgbClr val="F3FAFF"/>
      </a:accent5>
      <a:accent6>
        <a:srgbClr val="2D5CE7"/>
      </a:accent6>
      <a:hlink>
        <a:srgbClr val="DC5900"/>
      </a:hlink>
      <a:folHlink>
        <a:srgbClr val="7979A5"/>
      </a:folHlink>
    </a:clrScheme>
    <a:fontScheme name="诗情画意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诗情画意 1">
        <a:dk1>
          <a:srgbClr val="007A77"/>
        </a:dk1>
        <a:lt1>
          <a:srgbClr val="FFFFFF"/>
        </a:lt1>
        <a:dk2>
          <a:srgbClr val="003399"/>
        </a:dk2>
        <a:lt2>
          <a:srgbClr val="C0C0C0"/>
        </a:lt2>
        <a:accent1>
          <a:srgbClr val="EBF7FF"/>
        </a:accent1>
        <a:accent2>
          <a:srgbClr val="3366FF"/>
        </a:accent2>
        <a:accent3>
          <a:srgbClr val="FFFFFF"/>
        </a:accent3>
        <a:accent4>
          <a:srgbClr val="006765"/>
        </a:accent4>
        <a:accent5>
          <a:srgbClr val="F3FAFF"/>
        </a:accent5>
        <a:accent6>
          <a:srgbClr val="2D5CE7"/>
        </a:accent6>
        <a:hlink>
          <a:srgbClr val="DC5900"/>
        </a:hlink>
        <a:folHlink>
          <a:srgbClr val="7979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2">
        <a:dk1>
          <a:srgbClr val="005FBE"/>
        </a:dk1>
        <a:lt1>
          <a:srgbClr val="FFFFDD"/>
        </a:lt1>
        <a:dk2>
          <a:srgbClr val="2C5884"/>
        </a:dk2>
        <a:lt2>
          <a:srgbClr val="C0C0C0"/>
        </a:lt2>
        <a:accent1>
          <a:srgbClr val="E9F7FF"/>
        </a:accent1>
        <a:accent2>
          <a:srgbClr val="F89400"/>
        </a:accent2>
        <a:accent3>
          <a:srgbClr val="FFFFEB"/>
        </a:accent3>
        <a:accent4>
          <a:srgbClr val="0050A2"/>
        </a:accent4>
        <a:accent5>
          <a:srgbClr val="F2FAFF"/>
        </a:accent5>
        <a:accent6>
          <a:srgbClr val="E18600"/>
        </a:accent6>
        <a:hlink>
          <a:srgbClr val="B20048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3">
        <a:dk1>
          <a:srgbClr val="5D5D8B"/>
        </a:dk1>
        <a:lt1>
          <a:srgbClr val="DAEADE"/>
        </a:lt1>
        <a:dk2>
          <a:srgbClr val="A25269"/>
        </a:dk2>
        <a:lt2>
          <a:srgbClr val="C0C0C0"/>
        </a:lt2>
        <a:accent1>
          <a:srgbClr val="FFFFDD"/>
        </a:accent1>
        <a:accent2>
          <a:srgbClr val="3399FF"/>
        </a:accent2>
        <a:accent3>
          <a:srgbClr val="EAF3EC"/>
        </a:accent3>
        <a:accent4>
          <a:srgbClr val="4E4E76"/>
        </a:accent4>
        <a:accent5>
          <a:srgbClr val="FFFFEB"/>
        </a:accent5>
        <a:accent6>
          <a:srgbClr val="2D8AE7"/>
        </a:accent6>
        <a:hlink>
          <a:srgbClr val="336699"/>
        </a:hlink>
        <a:folHlink>
          <a:srgbClr val="F0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4">
        <a:dk1>
          <a:srgbClr val="006666"/>
        </a:dk1>
        <a:lt1>
          <a:srgbClr val="CCECFF"/>
        </a:lt1>
        <a:dk2>
          <a:srgbClr val="336699"/>
        </a:dk2>
        <a:lt2>
          <a:srgbClr val="C0C0C0"/>
        </a:lt2>
        <a:accent1>
          <a:srgbClr val="FFFFCC"/>
        </a:accent1>
        <a:accent2>
          <a:srgbClr val="FF6600"/>
        </a:accent2>
        <a:accent3>
          <a:srgbClr val="E2F4FF"/>
        </a:accent3>
        <a:accent4>
          <a:srgbClr val="005656"/>
        </a:accent4>
        <a:accent5>
          <a:srgbClr val="FFFFE2"/>
        </a:accent5>
        <a:accent6>
          <a:srgbClr val="E75C00"/>
        </a:accent6>
        <a:hlink>
          <a:srgbClr val="0066FF"/>
        </a:hlink>
        <a:folHlink>
          <a:srgbClr val="BE54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5">
        <a:dk1>
          <a:srgbClr val="0033CC"/>
        </a:dk1>
        <a:lt1>
          <a:srgbClr val="FFE9E9"/>
        </a:lt1>
        <a:dk2>
          <a:srgbClr val="000000"/>
        </a:dk2>
        <a:lt2>
          <a:srgbClr val="C0C0C0"/>
        </a:lt2>
        <a:accent1>
          <a:srgbClr val="D5E5DB"/>
        </a:accent1>
        <a:accent2>
          <a:srgbClr val="3366FF"/>
        </a:accent2>
        <a:accent3>
          <a:srgbClr val="FFF2F2"/>
        </a:accent3>
        <a:accent4>
          <a:srgbClr val="002AAE"/>
        </a:accent4>
        <a:accent5>
          <a:srgbClr val="E7F0EA"/>
        </a:accent5>
        <a:accent6>
          <a:srgbClr val="2D5CE7"/>
        </a:accent6>
        <a:hlink>
          <a:srgbClr val="FF990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6">
        <a:dk1>
          <a:srgbClr val="336699"/>
        </a:dk1>
        <a:lt1>
          <a:srgbClr val="F4E9E0"/>
        </a:lt1>
        <a:dk2>
          <a:srgbClr val="DC5900"/>
        </a:dk2>
        <a:lt2>
          <a:srgbClr val="C0C0C0"/>
        </a:lt2>
        <a:accent1>
          <a:srgbClr val="E4E4E4"/>
        </a:accent1>
        <a:accent2>
          <a:srgbClr val="3399FF"/>
        </a:accent2>
        <a:accent3>
          <a:srgbClr val="F8F2ED"/>
        </a:accent3>
        <a:accent4>
          <a:srgbClr val="2A5682"/>
        </a:accent4>
        <a:accent5>
          <a:srgbClr val="EFEFEF"/>
        </a:accent5>
        <a:accent6>
          <a:srgbClr val="2D8AE7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7">
        <a:dk1>
          <a:srgbClr val="CC3300"/>
        </a:dk1>
        <a:lt1>
          <a:srgbClr val="E5E5FF"/>
        </a:lt1>
        <a:dk2>
          <a:srgbClr val="565680"/>
        </a:dk2>
        <a:lt2>
          <a:srgbClr val="C0C0C0"/>
        </a:lt2>
        <a:accent1>
          <a:srgbClr val="E6E4EC"/>
        </a:accent1>
        <a:accent2>
          <a:srgbClr val="0066CC"/>
        </a:accent2>
        <a:accent3>
          <a:srgbClr val="F0F0FF"/>
        </a:accent3>
        <a:accent4>
          <a:srgbClr val="AE2A00"/>
        </a:accent4>
        <a:accent5>
          <a:srgbClr val="F0EFF4"/>
        </a:accent5>
        <a:accent6>
          <a:srgbClr val="005CB9"/>
        </a:accent6>
        <a:hlink>
          <a:srgbClr val="008080"/>
        </a:hlink>
        <a:folHlink>
          <a:srgbClr val="7B7B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8">
        <a:dk1>
          <a:srgbClr val="000099"/>
        </a:dk1>
        <a:lt1>
          <a:srgbClr val="FFE2C5"/>
        </a:lt1>
        <a:dk2>
          <a:srgbClr val="007D7A"/>
        </a:dk2>
        <a:lt2>
          <a:srgbClr val="C0C0C0"/>
        </a:lt2>
        <a:accent1>
          <a:srgbClr val="EAEAEA"/>
        </a:accent1>
        <a:accent2>
          <a:srgbClr val="B26EB4"/>
        </a:accent2>
        <a:accent3>
          <a:srgbClr val="FFEEDF"/>
        </a:accent3>
        <a:accent4>
          <a:srgbClr val="000082"/>
        </a:accent4>
        <a:accent5>
          <a:srgbClr val="F3F3F3"/>
        </a:accent5>
        <a:accent6>
          <a:srgbClr val="A163A3"/>
        </a:accent6>
        <a:hlink>
          <a:srgbClr val="CC3300"/>
        </a:hlink>
        <a:folHlink>
          <a:srgbClr val="00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2623</Words>
  <Application>WPS 演示</Application>
  <PresentationFormat>全屏显示(4:3)</PresentationFormat>
  <Paragraphs>182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45" baseType="lpstr">
      <vt:lpstr>Arial</vt:lpstr>
      <vt:lpstr>宋体</vt:lpstr>
      <vt:lpstr>Wingdings</vt:lpstr>
      <vt:lpstr>Arial</vt:lpstr>
      <vt:lpstr>微软雅黑</vt:lpstr>
      <vt:lpstr>方正琥珀简体</vt:lpstr>
      <vt:lpstr>汉仪魏碑简</vt:lpstr>
      <vt:lpstr>方正隶变_GBK</vt:lpstr>
      <vt:lpstr>楷体_GB2312</vt:lpstr>
      <vt:lpstr>华文宋体</vt:lpstr>
      <vt:lpstr>楷体</vt:lpstr>
      <vt:lpstr>Arial Unicode MS</vt:lpstr>
      <vt:lpstr>等线</vt:lpstr>
      <vt:lpstr>华文新魏</vt:lpstr>
      <vt:lpstr>Times New Roman</vt:lpstr>
      <vt:lpstr>方正小标宋简体</vt:lpstr>
      <vt:lpstr>华文行楷</vt:lpstr>
      <vt:lpstr>隶书</vt:lpstr>
      <vt:lpstr>诗情画意</vt:lpstr>
      <vt:lpstr>模板制作</vt:lpstr>
      <vt:lpstr>1_诗情画意</vt:lpstr>
      <vt:lpstr>游褒禅山记</vt:lpstr>
      <vt:lpstr>苏轼与王安石</vt:lpstr>
      <vt:lpstr>PowerPoint 演示文稿</vt:lpstr>
      <vt:lpstr>作者简介</vt:lpstr>
      <vt:lpstr>王安石塑像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第二自然段分层</vt:lpstr>
      <vt:lpstr>游洞经过及心情</vt:lpstr>
      <vt:lpstr>第一二自然段小结</vt:lpstr>
      <vt:lpstr>PowerPoint 演示文稿</vt:lpstr>
      <vt:lpstr>第三自然段分层</vt:lpstr>
      <vt:lpstr>PowerPoint 演示文稿</vt:lpstr>
      <vt:lpstr>PowerPoint 演示文稿</vt:lpstr>
      <vt:lpstr>第四自然段</vt:lpstr>
      <vt:lpstr>第四自然段讲解及小结</vt:lpstr>
      <vt:lpstr>第五自然段</vt:lpstr>
      <vt:lpstr>PowerPoint 演示文稿</vt:lpstr>
      <vt:lpstr>中 心 句</vt:lpstr>
      <vt:lpstr>主旨</vt:lpstr>
      <vt:lpstr>结 语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游褒禅山记</dc:title>
  <dc:creator>rbm.xkw.com</dc:creator>
  <cp:lastModifiedBy>郑鑫</cp:lastModifiedBy>
  <cp:revision>23</cp:revision>
  <cp:lastPrinted>2020-11-23T09:17:00Z</cp:lastPrinted>
  <dcterms:created xsi:type="dcterms:W3CDTF">2020-11-23T09:17:00Z</dcterms:created>
  <dcterms:modified xsi:type="dcterms:W3CDTF">2022-10-11T03:37:16Z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KSOProductBuildVer">
    <vt:lpwstr>2052-11.1.0.7693</vt:lpwstr>
  </property>
</Properties>
</file>