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42" r:id="rId5"/>
    <p:sldId id="403" r:id="rId6"/>
    <p:sldId id="319" r:id="rId7"/>
    <p:sldId id="320" r:id="rId8"/>
    <p:sldId id="321" r:id="rId9"/>
    <p:sldId id="322" r:id="rId10"/>
    <p:sldId id="405" r:id="rId11"/>
    <p:sldId id="296" r:id="rId12"/>
    <p:sldId id="259" r:id="rId13"/>
    <p:sldId id="327" r:id="rId14"/>
    <p:sldId id="323" r:id="rId15"/>
    <p:sldId id="324" r:id="rId16"/>
    <p:sldId id="325" r:id="rId17"/>
    <p:sldId id="326" r:id="rId18"/>
    <p:sldId id="272" r:id="rId19"/>
    <p:sldId id="345" r:id="rId20"/>
    <p:sldId id="367" r:id="rId21"/>
    <p:sldId id="368" r:id="rId22"/>
    <p:sldId id="369" r:id="rId23"/>
    <p:sldId id="328" r:id="rId24"/>
    <p:sldId id="329" r:id="rId25"/>
    <p:sldId id="331" r:id="rId26"/>
    <p:sldId id="332" r:id="rId27"/>
    <p:sldId id="333" r:id="rId28"/>
    <p:sldId id="334" r:id="rId29"/>
    <p:sldId id="335" r:id="rId30"/>
    <p:sldId id="370" r:id="rId31"/>
    <p:sldId id="371" r:id="rId32"/>
    <p:sldId id="372" r:id="rId33"/>
    <p:sldId id="336" r:id="rId34"/>
    <p:sldId id="299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779"/>
    <a:srgbClr val="E94848"/>
    <a:srgbClr val="EEECE1"/>
    <a:srgbClr val="A5CB52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9755" autoAdjust="0"/>
  </p:normalViewPr>
  <p:slideViewPr>
    <p:cSldViewPr>
      <p:cViewPr varScale="1">
        <p:scale>
          <a:sx n="117" d="100"/>
          <a:sy n="117" d="100"/>
        </p:scale>
        <p:origin x="366" y="108"/>
      </p:cViewPr>
      <p:guideLst>
        <p:guide orient="horz" pos="1542"/>
        <p:guide pos="30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9144000" cy="527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17" y="6582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26683" y="6709410"/>
            <a:ext cx="3474085" cy="2755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2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774758" y="651002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901758" y="6637020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effectLst/>
              </a:rPr>
              <a:t>未经原作者允许不得转载本PPT，否则将视为侵权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335338" y="4869180"/>
            <a:ext cx="2968625" cy="2451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000" b="1">
                <a:ln/>
                <a:solidFill>
                  <a:schemeClr val="bg1">
                    <a:lumMod val="6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未经原作者允许不得转载本PPT，否则将视为侵权</a:t>
            </a:r>
            <a:endParaRPr lang="zh-CN" altLang="en-US" sz="1000" b="1">
              <a:ln/>
              <a:solidFill>
                <a:schemeClr val="bg1">
                  <a:lumMod val="6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6.jpe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6.jpe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4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1.xml"/><Relationship Id="rId2" Type="http://schemas.openxmlformats.org/officeDocument/2006/relationships/image" Target="../media/image21.jpeg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950112" y="-552328"/>
            <a:ext cx="3197376" cy="15986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 rot="5400000">
            <a:off x="-335752" y="1125526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/>
        </p:nvSpPr>
        <p:spPr>
          <a:xfrm rot="5400000">
            <a:off x="440446" y="159020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/>
          <p:nvPr/>
        </p:nvSpPr>
        <p:spPr>
          <a:xfrm rot="5400000">
            <a:off x="315136" y="412526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"/>
          <p:cNvSpPr/>
          <p:nvPr/>
        </p:nvSpPr>
        <p:spPr>
          <a:xfrm rot="5400000">
            <a:off x="906560" y="1928305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/>
          <p:nvPr/>
        </p:nvSpPr>
        <p:spPr>
          <a:xfrm rot="5400000">
            <a:off x="906560" y="2456469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/>
          <p:nvPr/>
        </p:nvSpPr>
        <p:spPr>
          <a:xfrm rot="5400000">
            <a:off x="440446" y="239194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"/>
          <p:cNvSpPr/>
          <p:nvPr/>
        </p:nvSpPr>
        <p:spPr>
          <a:xfrm rot="5400000">
            <a:off x="367402" y="3265808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/>
          <p:nvPr/>
        </p:nvSpPr>
        <p:spPr>
          <a:xfrm rot="5400000">
            <a:off x="486335" y="425795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/>
          <p:nvPr/>
        </p:nvSpPr>
        <p:spPr>
          <a:xfrm rot="5400000">
            <a:off x="-335752" y="4444812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"/>
          <p:cNvSpPr/>
          <p:nvPr/>
        </p:nvSpPr>
        <p:spPr>
          <a:xfrm rot="5400000">
            <a:off x="486335" y="491850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/>
          <p:cNvSpPr/>
          <p:nvPr/>
        </p:nvSpPr>
        <p:spPr>
          <a:xfrm rot="5400000">
            <a:off x="795492" y="460875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"/>
          <p:cNvSpPr/>
          <p:nvPr/>
        </p:nvSpPr>
        <p:spPr>
          <a:xfrm rot="5400000">
            <a:off x="1106720" y="4305215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"/>
          <p:cNvSpPr/>
          <p:nvPr/>
        </p:nvSpPr>
        <p:spPr>
          <a:xfrm rot="5400000">
            <a:off x="1104649" y="368780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"/>
          <p:cNvSpPr/>
          <p:nvPr/>
        </p:nvSpPr>
        <p:spPr>
          <a:xfrm rot="5400000">
            <a:off x="-233773" y="3135261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"/>
          <p:cNvSpPr/>
          <p:nvPr/>
        </p:nvSpPr>
        <p:spPr>
          <a:xfrm rot="5400000">
            <a:off x="-457281" y="119735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"/>
          <p:cNvSpPr/>
          <p:nvPr/>
        </p:nvSpPr>
        <p:spPr>
          <a:xfrm rot="5400000">
            <a:off x="151528" y="15026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"/>
          <p:cNvSpPr/>
          <p:nvPr/>
        </p:nvSpPr>
        <p:spPr>
          <a:xfrm rot="5400000">
            <a:off x="151528" y="252347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"/>
          <p:cNvSpPr/>
          <p:nvPr/>
        </p:nvSpPr>
        <p:spPr>
          <a:xfrm rot="5400000">
            <a:off x="-75391" y="3863968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2"/>
          <p:cNvSpPr/>
          <p:nvPr/>
        </p:nvSpPr>
        <p:spPr>
          <a:xfrm rot="5400000">
            <a:off x="1306481" y="1479337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2"/>
          <p:cNvSpPr/>
          <p:nvPr/>
        </p:nvSpPr>
        <p:spPr>
          <a:xfrm rot="5400000">
            <a:off x="-700570" y="1070967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2"/>
          <p:cNvSpPr/>
          <p:nvPr/>
        </p:nvSpPr>
        <p:spPr>
          <a:xfrm rot="5400000">
            <a:off x="-407031" y="2913873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"/>
          <p:cNvSpPr/>
          <p:nvPr/>
        </p:nvSpPr>
        <p:spPr>
          <a:xfrm rot="5400000">
            <a:off x="361002" y="4020142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"/>
          <p:cNvSpPr/>
          <p:nvPr/>
        </p:nvSpPr>
        <p:spPr>
          <a:xfrm rot="5400000">
            <a:off x="1277524" y="3061881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"/>
          <p:cNvSpPr/>
          <p:nvPr/>
        </p:nvSpPr>
        <p:spPr>
          <a:xfrm rot="5400000">
            <a:off x="1747240" y="2233233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2"/>
          <p:cNvSpPr/>
          <p:nvPr/>
        </p:nvSpPr>
        <p:spPr>
          <a:xfrm rot="5400000">
            <a:off x="1687430" y="28296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2"/>
          <p:cNvSpPr/>
          <p:nvPr/>
        </p:nvSpPr>
        <p:spPr>
          <a:xfrm rot="5400000">
            <a:off x="1501312" y="4527089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2"/>
          <p:cNvSpPr/>
          <p:nvPr/>
        </p:nvSpPr>
        <p:spPr>
          <a:xfrm rot="5400000">
            <a:off x="1164999" y="5043965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2"/>
          <p:cNvSpPr/>
          <p:nvPr/>
        </p:nvSpPr>
        <p:spPr>
          <a:xfrm rot="5400000">
            <a:off x="-470723" y="2550230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2"/>
          <p:cNvSpPr/>
          <p:nvPr/>
        </p:nvSpPr>
        <p:spPr>
          <a:xfrm rot="5400000">
            <a:off x="197724" y="4516526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2"/>
          <p:cNvSpPr/>
          <p:nvPr/>
        </p:nvSpPr>
        <p:spPr>
          <a:xfrm rot="5400000">
            <a:off x="176184" y="1235392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2"/>
          <p:cNvSpPr/>
          <p:nvPr/>
        </p:nvSpPr>
        <p:spPr>
          <a:xfrm rot="5400000">
            <a:off x="1184628" y="2196878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2"/>
          <p:cNvSpPr/>
          <p:nvPr/>
        </p:nvSpPr>
        <p:spPr>
          <a:xfrm rot="5400000">
            <a:off x="1226534" y="542473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2"/>
          <p:cNvSpPr/>
          <p:nvPr/>
        </p:nvSpPr>
        <p:spPr>
          <a:xfrm rot="16200000">
            <a:off x="8079347" y="313515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2"/>
          <p:cNvSpPr/>
          <p:nvPr/>
        </p:nvSpPr>
        <p:spPr>
          <a:xfrm rot="16200000">
            <a:off x="7397992" y="331310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2"/>
          <p:cNvSpPr/>
          <p:nvPr/>
        </p:nvSpPr>
        <p:spPr>
          <a:xfrm rot="16200000">
            <a:off x="8120082" y="93189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2"/>
          <p:cNvSpPr/>
          <p:nvPr/>
        </p:nvSpPr>
        <p:spPr>
          <a:xfrm rot="16200000">
            <a:off x="7135069" y="4083577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16200000">
            <a:off x="8357299" y="1961171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2"/>
          <p:cNvSpPr/>
          <p:nvPr/>
        </p:nvSpPr>
        <p:spPr>
          <a:xfrm rot="16200000">
            <a:off x="8152575" y="1975610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2"/>
          <p:cNvSpPr/>
          <p:nvPr/>
        </p:nvSpPr>
        <p:spPr>
          <a:xfrm rot="16200000">
            <a:off x="7765663" y="2986681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2"/>
          <p:cNvSpPr/>
          <p:nvPr/>
        </p:nvSpPr>
        <p:spPr>
          <a:xfrm rot="16200000">
            <a:off x="7248047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2"/>
          <p:cNvSpPr/>
          <p:nvPr/>
        </p:nvSpPr>
        <p:spPr>
          <a:xfrm rot="5400000">
            <a:off x="2373847" y="3995607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2"/>
          <p:cNvSpPr/>
          <p:nvPr/>
        </p:nvSpPr>
        <p:spPr>
          <a:xfrm rot="5400000">
            <a:off x="2143823" y="4294172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2"/>
          <p:cNvSpPr/>
          <p:nvPr/>
        </p:nvSpPr>
        <p:spPr>
          <a:xfrm rot="5400000">
            <a:off x="954577" y="553142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2"/>
          <p:cNvSpPr/>
          <p:nvPr/>
        </p:nvSpPr>
        <p:spPr>
          <a:xfrm rot="16200000" flipH="1">
            <a:off x="6880860" y="2211705"/>
            <a:ext cx="4053205" cy="122745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2"/>
          <p:cNvSpPr/>
          <p:nvPr/>
        </p:nvSpPr>
        <p:spPr>
          <a:xfrm rot="16200000" flipH="1">
            <a:off x="6646459" y="-205805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2"/>
          <p:cNvSpPr/>
          <p:nvPr/>
        </p:nvSpPr>
        <p:spPr>
          <a:xfrm rot="16200000">
            <a:off x="6285372" y="336275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2"/>
          <p:cNvSpPr/>
          <p:nvPr/>
        </p:nvSpPr>
        <p:spPr>
          <a:xfrm rot="16200000">
            <a:off x="6384713" y="4016528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070" y="1348740"/>
            <a:ext cx="476440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400" dirty="0">
                <a:solidFill>
                  <a:schemeClr val="tx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肖</a:t>
            </a:r>
            <a:r>
              <a:rPr sz="4400" dirty="0">
                <a:solidFill>
                  <a:schemeClr val="tx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像描写之</a:t>
            </a:r>
            <a:endParaRPr sz="4400" dirty="0">
              <a:solidFill>
                <a:schemeClr val="tx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画眼睛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endParaRPr sz="4400" dirty="0">
              <a:solidFill>
                <a:schemeClr val="tx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dist"/>
            <a:endParaRPr sz="2400" dirty="0">
              <a:solidFill>
                <a:schemeClr val="tx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dist"/>
            <a:r>
              <a:rPr sz="2400" dirty="0">
                <a:solidFill>
                  <a:schemeClr val="tx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——以《祝福》中的肖像描写为例</a:t>
            </a:r>
            <a:endParaRPr sz="2400" dirty="0">
              <a:solidFill>
                <a:schemeClr val="tx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 descr="20180220112540_iHdzL"/>
          <p:cNvPicPr>
            <a:picLocks noChangeAspect="1"/>
          </p:cNvPicPr>
          <p:nvPr/>
        </p:nvPicPr>
        <p:blipFill>
          <a:blip r:embed="rId1"/>
          <a:srcRect l="22484" t="31005" r="-1919" b="31590"/>
          <a:stretch>
            <a:fillRect/>
          </a:stretch>
        </p:blipFill>
        <p:spPr>
          <a:xfrm>
            <a:off x="6451600" y="1980565"/>
            <a:ext cx="1356360" cy="53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8814" y="1270654"/>
            <a:ext cx="1300480" cy="2354901"/>
            <a:chOff x="1376529" y="1270654"/>
            <a:chExt cx="1300480" cy="2354901"/>
          </a:xfrm>
        </p:grpSpPr>
        <p:sp>
          <p:nvSpPr>
            <p:cNvPr id="4" name="圆角矩形 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480253" y="141755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细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376529" y="2584469"/>
              <a:ext cx="130048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细处着手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抓住特点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40202" y="1270654"/>
            <a:ext cx="1219200" cy="2354901"/>
            <a:chOff x="3150897" y="1270654"/>
            <a:chExt cx="1219200" cy="2354901"/>
          </a:xfrm>
        </p:grpSpPr>
        <p:sp>
          <p:nvSpPr>
            <p:cNvPr id="9" name="圆角矩形 8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241741" y="142771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准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150897" y="2656224"/>
              <a:ext cx="121920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有的放矢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紧扣性格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70106" y="1270654"/>
            <a:ext cx="1294130" cy="2354901"/>
            <a:chOff x="4822026" y="1270654"/>
            <a:chExt cx="1294130" cy="2354901"/>
          </a:xfrm>
        </p:grpSpPr>
        <p:sp>
          <p:nvSpPr>
            <p:cNvPr id="15" name="圆角矩形 14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982265" y="142771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肖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822026" y="2640349"/>
              <a:ext cx="129413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善用修辞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表达贴切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25929" y="225575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73737" y="2255757"/>
            <a:ext cx="417263" cy="228018"/>
            <a:chOff x="4440922" y="2255757"/>
            <a:chExt cx="417263" cy="228018"/>
          </a:xfrm>
        </p:grpSpPr>
        <p:sp>
          <p:nvSpPr>
            <p:cNvPr id="25" name="燕尾形 24"/>
            <p:cNvSpPr/>
            <p:nvPr/>
          </p:nvSpPr>
          <p:spPr>
            <a:xfrm>
              <a:off x="4440922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4630167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42925" y="43180"/>
            <a:ext cx="7591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59124" y="1394479"/>
            <a:ext cx="1300480" cy="2354901"/>
            <a:chOff x="1376529" y="1270654"/>
            <a:chExt cx="1300480" cy="2354901"/>
          </a:xfrm>
        </p:grpSpPr>
        <p:sp>
          <p:nvSpPr>
            <p:cNvPr id="4" name="圆角矩形 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480253" y="141755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细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376529" y="2537479"/>
              <a:ext cx="130048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细处着手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抓住特点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89124" y="227988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42925" y="43180"/>
            <a:ext cx="791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19" name="Group 20"/>
          <p:cNvGrpSpPr/>
          <p:nvPr/>
        </p:nvGrpSpPr>
        <p:grpSpPr bwMode="auto">
          <a:xfrm>
            <a:off x="2434415" y="196661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7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4139565" y="3939540"/>
            <a:ext cx="864235" cy="5041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2925" y="43180"/>
            <a:ext cx="7540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18934" y="837196"/>
            <a:ext cx="7346315" cy="1687195"/>
            <a:chOff x="3557617" y="296457"/>
            <a:chExt cx="7346315" cy="168719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62744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教材第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17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页，第四自然段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6892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1.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但是她模样还周正，手脚都壮大，又只是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顺着眼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，不开一句口，很像一个安分耐劳的人。</a:t>
              </a:r>
              <a:endPara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11270" y="3939540"/>
            <a:ext cx="145732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视线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10" y="2799715"/>
            <a:ext cx="1527175" cy="197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820670" y="3884295"/>
            <a:ext cx="3545840" cy="5041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2925" y="43180"/>
            <a:ext cx="736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78929" y="845451"/>
            <a:ext cx="7346315" cy="1693545"/>
            <a:chOff x="3557617" y="296457"/>
            <a:chExt cx="7346315" cy="169354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634428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教材第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20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页，第二自然段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7527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latin typeface="华文楷体" panose="02010600040101010101" charset="-122"/>
                  <a:ea typeface="华文楷体" panose="02010600040101010101" charset="-122"/>
                </a:rPr>
                <a:t>2.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两颊上已经消失了血色，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顺着眼，眼角上带些泪痕，眼光也没有先前那样精神了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。</a:t>
              </a:r>
              <a:endParaRPr sz="2000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10765" y="3884295"/>
            <a:ext cx="437324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视线、泪痕、眼神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672840" y="3951605"/>
            <a:ext cx="2120265" cy="5041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2925" y="43180"/>
            <a:ext cx="7445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18934" y="837196"/>
            <a:ext cx="7346315" cy="1680845"/>
            <a:chOff x="3557617" y="296457"/>
            <a:chExt cx="7346315" cy="168084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65500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教材第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15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页，第二自然段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6257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latin typeface="华文楷体" panose="02010600040101010101" charset="-122"/>
                  <a:ea typeface="华文楷体" panose="02010600040101010101" charset="-122"/>
                </a:rPr>
                <a:t>3.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消尽了先前悲哀的神色，仿佛是木刻似的</a:t>
              </a:r>
              <a:r>
                <a:rPr lang="zh-CN" sz="2000" dirty="0">
                  <a:latin typeface="华文楷体" panose="02010600040101010101" charset="-122"/>
                  <a:ea typeface="华文楷体" panose="02010600040101010101" charset="-122"/>
                </a:rPr>
                <a:t>；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只有那眼珠间或一轮，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还可以表示她是一个活物。</a:t>
              </a:r>
              <a:endParaRPr sz="2000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48685" y="3951605"/>
            <a:ext cx="254317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眼珠活动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55" y="2825750"/>
            <a:ext cx="1273175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094865" y="2655570"/>
            <a:ext cx="5048885" cy="75755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2925" y="43180"/>
            <a:ext cx="4530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二、如何描写好人的眼睛？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57364" y="1310271"/>
            <a:ext cx="4750435" cy="541389"/>
            <a:chOff x="3557617" y="296457"/>
            <a:chExt cx="4750435" cy="541389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47504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》中涉及对眼睛的描写：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>
              <a:off x="3734718" y="828956"/>
              <a:ext cx="4001135" cy="889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852295" y="2781300"/>
            <a:ext cx="546481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视线、眼神、泪痕、眼珠活动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2582827" y="2160947"/>
            <a:ext cx="4034029" cy="2128857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76171" y="2961640"/>
            <a:ext cx="2055494" cy="1224303"/>
            <a:chOff x="3270619" y="3003265"/>
            <a:chExt cx="2308710" cy="1397796"/>
          </a:xfrm>
          <a:solidFill>
            <a:schemeClr val="accent6"/>
          </a:solidFill>
        </p:grpSpPr>
        <p:sp>
          <p:nvSpPr>
            <p:cNvPr id="5" name="Freeform 9"/>
            <p:cNvSpPr/>
            <p:nvPr/>
          </p:nvSpPr>
          <p:spPr bwMode="auto">
            <a:xfrm>
              <a:off x="3311985" y="3003265"/>
              <a:ext cx="2267344" cy="1397796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0619" y="3408532"/>
              <a:ext cx="1363687" cy="94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眼睛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lvl="0" algn="ctr">
                <a:defRPr/>
              </a:pPr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形状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11332" y="2061639"/>
            <a:ext cx="1700772" cy="2098004"/>
            <a:chOff x="3959412" y="2276904"/>
            <a:chExt cx="1700772" cy="209800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Freeform 12"/>
            <p:cNvSpPr/>
            <p:nvPr/>
          </p:nvSpPr>
          <p:spPr bwMode="auto">
            <a:xfrm>
              <a:off x="3959412" y="2276904"/>
              <a:ext cx="1700772" cy="209800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8507" y="2701774"/>
              <a:ext cx="1062153" cy="82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眼珠颜色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23921" y="1939074"/>
            <a:ext cx="1332464" cy="2232986"/>
            <a:chOff x="5068191" y="2144814"/>
            <a:chExt cx="1332464" cy="223298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 10"/>
            <p:cNvSpPr/>
            <p:nvPr/>
          </p:nvSpPr>
          <p:spPr bwMode="auto">
            <a:xfrm>
              <a:off x="5068191" y="2144814"/>
              <a:ext cx="1332464" cy="2232986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2400" y="2616245"/>
              <a:ext cx="1062153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眼神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57691" y="2055289"/>
            <a:ext cx="1710414" cy="2110539"/>
            <a:chOff x="5805771" y="2276904"/>
            <a:chExt cx="1710414" cy="211053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Freeform 11"/>
            <p:cNvSpPr/>
            <p:nvPr/>
          </p:nvSpPr>
          <p:spPr bwMode="auto">
            <a:xfrm>
              <a:off x="5805771" y="2276904"/>
              <a:ext cx="1710414" cy="211053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64509" y="2845079"/>
              <a:ext cx="1062153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眼波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56034" y="2949626"/>
            <a:ext cx="2001589" cy="1237976"/>
            <a:chOff x="5904114" y="3164891"/>
            <a:chExt cx="2001589" cy="123797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Freeform 13"/>
            <p:cNvSpPr/>
            <p:nvPr/>
          </p:nvSpPr>
          <p:spPr bwMode="auto">
            <a:xfrm>
              <a:off x="5904114" y="3164891"/>
              <a:ext cx="2001589" cy="123797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5999" y="3716854"/>
              <a:ext cx="1062153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其他</a:t>
              </a:r>
              <a:endParaRPr lang="zh-CN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sp>
        <p:nvSpPr>
          <p:cNvPr id="10" name="Freeform 14"/>
          <p:cNvSpPr/>
          <p:nvPr/>
        </p:nvSpPr>
        <p:spPr bwMode="auto">
          <a:xfrm>
            <a:off x="3532505" y="3220720"/>
            <a:ext cx="2115185" cy="1196975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 dirty="0">
              <a:solidFill>
                <a:srgbClr val="38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1904" y="966101"/>
            <a:ext cx="4750435" cy="460375"/>
            <a:chOff x="3209637" y="46902"/>
            <a:chExt cx="4750435" cy="460375"/>
          </a:xfrm>
        </p:grpSpPr>
        <p:sp>
          <p:nvSpPr>
            <p:cNvPr id="3" name="文本框 2"/>
            <p:cNvSpPr txBox="1"/>
            <p:nvPr/>
          </p:nvSpPr>
          <p:spPr>
            <a:xfrm>
              <a:off x="3209637" y="46902"/>
              <a:ext cx="47504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还有呢？ </a:t>
              </a:r>
              <a:endPara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11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337208" y="484151"/>
              <a:ext cx="920750" cy="2286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0" name="图片 39" descr="10-1F319224K29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732530"/>
            <a:ext cx="1598930" cy="55753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25" name="图片 24" descr="timg (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85" y="1160780"/>
            <a:ext cx="1273175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4928" y="1190647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1">
                    <a:lumMod val="65000"/>
                  </a:schemeClr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95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眼睛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形状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7" name="Group 8"/>
          <p:cNvGrpSpPr/>
          <p:nvPr/>
        </p:nvGrpSpPr>
        <p:grpSpPr bwMode="auto">
          <a:xfrm>
            <a:off x="2526344" y="667993"/>
            <a:ext cx="4513730" cy="1105697"/>
            <a:chOff x="-1611657" y="-467268"/>
            <a:chExt cx="4513385" cy="1105546"/>
          </a:xfrm>
          <a:effectLst/>
        </p:grpSpPr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-1611657" y="-467268"/>
              <a:ext cx="1911600" cy="46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杏眼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-1130550" y="-6794"/>
              <a:ext cx="4032278" cy="64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例：“幸遇着这个小低搭柳眉杏眼，唇红齿白，处处可人。”</a:t>
              </a:r>
              <a:endParaRPr lang="zh-CN" altLang="en-US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1" name="Group 12"/>
          <p:cNvGrpSpPr/>
          <p:nvPr/>
        </p:nvGrpSpPr>
        <p:grpSpPr bwMode="auto">
          <a:xfrm>
            <a:off x="3302591" y="2086591"/>
            <a:ext cx="3665537" cy="1105550"/>
            <a:chOff x="-141518" y="95259"/>
            <a:chExt cx="3665563" cy="1105234"/>
          </a:xfrm>
        </p:grpSpPr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-141158" y="95259"/>
              <a:ext cx="1911600" cy="460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丹凤眼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-141518" y="555517"/>
              <a:ext cx="3665563" cy="644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</a:t>
              </a: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细柳眉，丹凤眼，唇如绛点，眸如晨星 。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”</a:t>
              </a: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5" name="Group 16"/>
          <p:cNvGrpSpPr/>
          <p:nvPr/>
        </p:nvGrpSpPr>
        <p:grpSpPr bwMode="auto">
          <a:xfrm>
            <a:off x="2568105" y="3563041"/>
            <a:ext cx="4032586" cy="1382573"/>
            <a:chOff x="198441" y="-176755"/>
            <a:chExt cx="4032278" cy="1380256"/>
          </a:xfrm>
        </p:grpSpPr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253202" y="-176755"/>
              <a:ext cx="1911600" cy="45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吊梢眼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8441" y="283026"/>
              <a:ext cx="4032278" cy="92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</a:t>
              </a: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气的脸整个黄的像金纸了,两只吊梢眼竖起来了,浑身乱颤,一句话也说不出来。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”</a:t>
              </a: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1895935" y="103189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2603960" y="2198708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6">
                  <a:lumMod val="75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30"/>
          <p:cNvGrpSpPr/>
          <p:nvPr/>
        </p:nvGrpSpPr>
        <p:grpSpPr bwMode="auto">
          <a:xfrm>
            <a:off x="1895935" y="3373458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杏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5335" y="705485"/>
            <a:ext cx="1445895" cy="1021080"/>
          </a:xfrm>
          <a:prstGeom prst="rect">
            <a:avLst/>
          </a:prstGeom>
        </p:spPr>
      </p:pic>
      <p:pic>
        <p:nvPicPr>
          <p:cNvPr id="12" name="图片 11" descr="丹凤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55" y="2174875"/>
            <a:ext cx="1450975" cy="993140"/>
          </a:xfrm>
          <a:prstGeom prst="rect">
            <a:avLst/>
          </a:prstGeom>
        </p:spPr>
      </p:pic>
      <p:pic>
        <p:nvPicPr>
          <p:cNvPr id="16" name="图片 15" descr="吊梢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35" y="3543300"/>
            <a:ext cx="1702435" cy="100520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034233" y="1190647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1">
                    <a:lumMod val="65000"/>
                  </a:schemeClr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95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眼珠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颜色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9" name="TextBox 146"/>
          <p:cNvSpPr txBox="1">
            <a:spLocks noChangeArrowheads="1"/>
          </p:cNvSpPr>
          <p:nvPr/>
        </p:nvSpPr>
        <p:spPr bwMode="auto">
          <a:xfrm>
            <a:off x="3531870" y="1078230"/>
            <a:ext cx="19119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冰蓝色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1" name="Group 12"/>
          <p:cNvGrpSpPr/>
          <p:nvPr/>
        </p:nvGrpSpPr>
        <p:grpSpPr bwMode="auto">
          <a:xfrm>
            <a:off x="4091896" y="2246611"/>
            <a:ext cx="3665537" cy="800115"/>
            <a:chOff x="-141518" y="123826"/>
            <a:chExt cx="3665563" cy="799886"/>
          </a:xfrm>
        </p:grpSpPr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-91628" y="123826"/>
              <a:ext cx="1911600" cy="46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褐色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-141518" y="555517"/>
              <a:ext cx="3665563" cy="368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5" name="Group 16"/>
          <p:cNvGrpSpPr/>
          <p:nvPr/>
        </p:nvGrpSpPr>
        <p:grpSpPr bwMode="auto">
          <a:xfrm>
            <a:off x="3648395" y="3483031"/>
            <a:ext cx="4033066" cy="600888"/>
            <a:chOff x="197961" y="50828"/>
            <a:chExt cx="4032758" cy="599881"/>
          </a:xfrm>
        </p:grpSpPr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97961" y="50828"/>
              <a:ext cx="1911600" cy="45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黑色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8441" y="283026"/>
              <a:ext cx="4032278" cy="36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2685240" y="103189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3393265" y="2198708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6">
                  <a:lumMod val="75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30"/>
          <p:cNvGrpSpPr/>
          <p:nvPr/>
        </p:nvGrpSpPr>
        <p:grpSpPr bwMode="auto">
          <a:xfrm>
            <a:off x="2685240" y="3373458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D:\蒲凤仪\蒲凤仪支保资料\试讲\图片\v2-15760ff2e3870a12dde1e6cbca304fc3_b.jpgv2-15760ff2e3870a12dde1e6cbca304fc3_b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60695" y="780415"/>
            <a:ext cx="1697355" cy="993140"/>
          </a:xfrm>
          <a:prstGeom prst="rect">
            <a:avLst/>
          </a:prstGeom>
        </p:spPr>
      </p:pic>
      <p:pic>
        <p:nvPicPr>
          <p:cNvPr id="12" name="图片 11" descr="D:\蒲凤仪\蒲凤仪支保资料\试讲\图片\360截图20190913112153649.jpg360截图201909131121536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13400" y="2119630"/>
            <a:ext cx="1701800" cy="996950"/>
          </a:xfrm>
          <a:prstGeom prst="rect">
            <a:avLst/>
          </a:prstGeom>
        </p:spPr>
      </p:pic>
      <p:pic>
        <p:nvPicPr>
          <p:cNvPr id="16" name="图片 15" descr="D:\蒲凤仪\蒲凤仪支保资料\试讲\图片\360截图20190913112329376.jpg360截图201909131123293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55615" y="3613468"/>
            <a:ext cx="1702435" cy="83058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4928" y="1190647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1">
                    <a:lumMod val="65000"/>
                  </a:schemeClr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52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眼神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9" name="TextBox 146"/>
          <p:cNvSpPr txBox="1">
            <a:spLocks noChangeArrowheads="1"/>
          </p:cNvSpPr>
          <p:nvPr/>
        </p:nvSpPr>
        <p:spPr bwMode="auto">
          <a:xfrm>
            <a:off x="2658110" y="819150"/>
            <a:ext cx="45053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柔情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例：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你眼中有柔情千种 ，如脉脉春风，冰雪也消融。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”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1" name="Group 12"/>
          <p:cNvGrpSpPr/>
          <p:nvPr/>
        </p:nvGrpSpPr>
        <p:grpSpPr bwMode="auto">
          <a:xfrm>
            <a:off x="2835866" y="3373736"/>
            <a:ext cx="5368925" cy="1382395"/>
            <a:chOff x="-141518" y="123826"/>
            <a:chExt cx="5368963" cy="1381999"/>
          </a:xfrm>
        </p:grpSpPr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-141158" y="123826"/>
              <a:ext cx="1911600" cy="46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犹疑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-141518" y="584069"/>
              <a:ext cx="5368963" cy="92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“我看着他的眼睛，他眼里已没了当初的暴烈和激动，只有星星点点的火苗儿亮着，我甚至在他眼睛里发现了一丝游移。”</a:t>
              </a: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5" name="Group 16"/>
          <p:cNvGrpSpPr/>
          <p:nvPr/>
        </p:nvGrpSpPr>
        <p:grpSpPr bwMode="auto">
          <a:xfrm>
            <a:off x="3302320" y="2141276"/>
            <a:ext cx="5309871" cy="1105535"/>
            <a:chOff x="12555" y="-81031"/>
            <a:chExt cx="5309465" cy="1103682"/>
          </a:xfrm>
        </p:grpSpPr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2555" y="-81031"/>
              <a:ext cx="1911600" cy="45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激动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35101" y="378572"/>
              <a:ext cx="5186919" cy="64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“当他缓缓的四顾的时候，却对废园忽地闪出我在学校时代常常看见的射人的光来。”</a:t>
              </a: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1895935" y="103189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2603960" y="2198708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6">
                  <a:lumMod val="75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30"/>
          <p:cNvGrpSpPr/>
          <p:nvPr/>
        </p:nvGrpSpPr>
        <p:grpSpPr bwMode="auto">
          <a:xfrm>
            <a:off x="1895935" y="3373458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D:\蒲凤仪\蒲凤仪支保资料\试讲\图片\b57ac542c3d746b98791c42673c3e47c.gifb57ac542c3d746b98791c42673c3e47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63435" y="947420"/>
            <a:ext cx="1697355" cy="88646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9019" y="1237861"/>
            <a:ext cx="4464496" cy="3277199"/>
            <a:chOff x="611560" y="1735977"/>
            <a:chExt cx="5256584" cy="327719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11560" y="1735977"/>
              <a:ext cx="49685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11560" y="2555277"/>
              <a:ext cx="439248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11560" y="3374577"/>
              <a:ext cx="424847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11560" y="4193877"/>
              <a:ext cx="446449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11560" y="5013176"/>
              <a:ext cx="5256584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2392680" y="1431925"/>
            <a:ext cx="599694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构建形象于脑海，理解“点睛”之意义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gray">
          <a:xfrm>
            <a:off x="2432685" y="2239645"/>
            <a:ext cx="567626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分析掌握三原则，学习“点睛”之方法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gray">
          <a:xfrm>
            <a:off x="2392680" y="3081655"/>
            <a:ext cx="667639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口头表述与讨论，练习“点睛”之表达 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gray">
          <a:xfrm>
            <a:off x="2432685" y="3867150"/>
            <a:ext cx="53441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细致勾勒于笔端，突出   人物   之亮点 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14563" y="1263323"/>
            <a:ext cx="723046" cy="773822"/>
            <a:chOff x="537623" y="1100038"/>
            <a:chExt cx="723046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623" y="1217513"/>
              <a:ext cx="5683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32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一</a:t>
              </a:r>
              <a:endParaRPr lang="zh-CN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627009" y="2081765"/>
            <a:ext cx="710600" cy="773822"/>
            <a:chOff x="550069" y="1100038"/>
            <a:chExt cx="710600" cy="773822"/>
          </a:xfrm>
        </p:grpSpPr>
        <p:sp>
          <p:nvSpPr>
            <p:cNvPr id="98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0069" y="1182919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二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627009" y="2896811"/>
            <a:ext cx="710600" cy="773822"/>
            <a:chOff x="550069" y="1100038"/>
            <a:chExt cx="710600" cy="7738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1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0069" y="1198061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三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627009" y="3718667"/>
            <a:ext cx="710600" cy="773822"/>
            <a:chOff x="550069" y="1100038"/>
            <a:chExt cx="710600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0069" y="117700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四</a:t>
              </a:r>
              <a:endPara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16501" y="318647"/>
            <a:ext cx="17015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accent3">
                    <a:lumMod val="7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目录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  <p:bldP spid="52" grpId="0"/>
      <p:bldP spid="55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42028" y="885212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bg1">
                    <a:lumMod val="65000"/>
                  </a:schemeClr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52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其他</a:t>
              </a:r>
              <a:endParaRPr lang="zh-CN" altLang="en-US" sz="28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9" name="TextBox 146"/>
          <p:cNvSpPr txBox="1">
            <a:spLocks noChangeArrowheads="1"/>
          </p:cNvSpPr>
          <p:nvPr/>
        </p:nvSpPr>
        <p:spPr bwMode="auto">
          <a:xfrm>
            <a:off x="5436870" y="705485"/>
            <a:ext cx="35858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睫毛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例：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她垂下眼帘，浓密的睫毛在眼睑上投下一层细细的阴影。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”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TextBox 146"/>
          <p:cNvSpPr txBox="1">
            <a:spLocks noChangeArrowheads="1"/>
          </p:cNvSpPr>
          <p:nvPr/>
        </p:nvSpPr>
        <p:spPr bwMode="auto">
          <a:xfrm>
            <a:off x="952500" y="1000125"/>
            <a:ext cx="1911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血丝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5" name="Group 16"/>
          <p:cNvGrpSpPr/>
          <p:nvPr/>
        </p:nvGrpSpPr>
        <p:grpSpPr bwMode="auto">
          <a:xfrm>
            <a:off x="5651820" y="2185726"/>
            <a:ext cx="3147695" cy="1139190"/>
            <a:chOff x="12555" y="-100049"/>
            <a:chExt cx="3147454" cy="1137281"/>
          </a:xfrm>
        </p:grpSpPr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2555" y="-100049"/>
              <a:ext cx="1911600" cy="459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泪痕</a:t>
              </a:r>
              <a:endPara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2555" y="393153"/>
              <a:ext cx="3147454" cy="64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just">
                <a:defRPr/>
              </a:pPr>
              <a:r>
                <a:rPr lang="zh-CN" altLang="en-US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例：</a:t>
              </a:r>
              <a:r>
                <a:rPr lang="en-US" altLang="zh-CN" sz="1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“但见泪痕湿，不知心恨谁。”</a:t>
              </a:r>
              <a:endParaRPr lang="en-US" altLang="zh-CN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4669615" y="953792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4825825" y="2634318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6">
                  <a:lumMod val="75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30"/>
          <p:cNvGrpSpPr/>
          <p:nvPr/>
        </p:nvGrpSpPr>
        <p:grpSpPr bwMode="auto">
          <a:xfrm>
            <a:off x="3456765" y="3382983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20"/>
          <p:cNvGrpSpPr/>
          <p:nvPr/>
        </p:nvGrpSpPr>
        <p:grpSpPr bwMode="auto">
          <a:xfrm>
            <a:off x="1998170" y="2478427"/>
            <a:ext cx="747713" cy="741363"/>
            <a:chOff x="0" y="0"/>
            <a:chExt cx="747186" cy="740914"/>
          </a:xfrm>
          <a:effectLst/>
        </p:grpSpPr>
        <p:grpSp>
          <p:nvGrpSpPr>
            <p:cNvPr id="1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1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853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25"/>
          <p:cNvGrpSpPr/>
          <p:nvPr/>
        </p:nvGrpSpPr>
        <p:grpSpPr bwMode="auto">
          <a:xfrm>
            <a:off x="2235660" y="839173"/>
            <a:ext cx="747713" cy="739776"/>
            <a:chOff x="0" y="0"/>
            <a:chExt cx="747186" cy="739990"/>
          </a:xfrm>
        </p:grpSpPr>
        <p:grpSp>
          <p:nvGrpSpPr>
            <p:cNvPr id="39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40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6">
                  <a:lumMod val="75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398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146"/>
          <p:cNvSpPr txBox="1">
            <a:spLocks noChangeArrowheads="1"/>
          </p:cNvSpPr>
          <p:nvPr/>
        </p:nvSpPr>
        <p:spPr bwMode="auto">
          <a:xfrm>
            <a:off x="4410075" y="3639820"/>
            <a:ext cx="39268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皱纹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例：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sz="1800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他眼角布满了皱纹，每一条皱纹都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蓄满了他生命中的忧患和不幸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4" name="TextBox 146"/>
          <p:cNvSpPr txBox="1">
            <a:spLocks noChangeArrowheads="1"/>
          </p:cNvSpPr>
          <p:nvPr/>
        </p:nvSpPr>
        <p:spPr bwMode="auto">
          <a:xfrm>
            <a:off x="952816" y="3047981"/>
            <a:ext cx="191158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眼波</a:t>
            </a:r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45" name="图片 44" descr="眼睛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380" y="3699510"/>
            <a:ext cx="2052955" cy="1108710"/>
          </a:xfrm>
          <a:prstGeom prst="rect">
            <a:avLst/>
          </a:prstGeom>
        </p:spPr>
      </p:pic>
      <p:pic>
        <p:nvPicPr>
          <p:cNvPr id="46" name="图片 45" descr="u=1707509283,2475058291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553845"/>
            <a:ext cx="1678940" cy="97091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489124" y="227988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2434415" y="196661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7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853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04512" y="1270654"/>
            <a:ext cx="1232715" cy="2354901"/>
            <a:chOff x="3156432" y="1270654"/>
            <a:chExt cx="1232715" cy="2354901"/>
          </a:xfrm>
        </p:grpSpPr>
        <p:sp>
          <p:nvSpPr>
            <p:cNvPr id="9" name="圆角矩形 8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241741" y="142771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准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169947" y="2579389"/>
              <a:ext cx="121920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有的放矢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紧扣性格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04825" y="4953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293745" y="3870325"/>
            <a:ext cx="2479675" cy="8458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18934" y="837196"/>
            <a:ext cx="7346315" cy="1687195"/>
            <a:chOff x="3557617" y="296457"/>
            <a:chExt cx="7346315" cy="168719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31096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6892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1.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但是她模样还周正，手脚都壮大，又只是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顺着眼</a:t>
              </a:r>
              <a:r>
                <a:rPr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，不开一句口，很像一个安分耐劳的人。</a:t>
              </a:r>
              <a:endPara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53285" y="4032250"/>
            <a:ext cx="447294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卑下顺从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355850" y="3757295"/>
            <a:ext cx="4403090" cy="7816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094804" y="844816"/>
            <a:ext cx="7346315" cy="1693545"/>
            <a:chOff x="3557617" y="296457"/>
            <a:chExt cx="7346315" cy="169354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31096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7527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latin typeface="华文楷体" panose="02010600040101010101" charset="-122"/>
                  <a:ea typeface="华文楷体" panose="02010600040101010101" charset="-122"/>
                </a:rPr>
                <a:t>2.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两颊上已经消失了血色，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顺着眼，眼角上带些泪痕，眼光也没有先前那样精神了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。</a:t>
              </a:r>
              <a:endParaRPr sz="2000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85695" y="3887470"/>
            <a:ext cx="437324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遭遇变故，内心悲苦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899410" y="3844290"/>
            <a:ext cx="3343910" cy="7918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118934" y="837196"/>
            <a:ext cx="7346315" cy="1680845"/>
            <a:chOff x="3557617" y="296457"/>
            <a:chExt cx="7346315" cy="168084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31096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祝福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》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62572"/>
              <a:ext cx="734631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lang="en-US" sz="2000" dirty="0">
                  <a:latin typeface="华文楷体" panose="02010600040101010101" charset="-122"/>
                  <a:ea typeface="华文楷体" panose="02010600040101010101" charset="-122"/>
                </a:rPr>
                <a:t>3.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消尽了先前悲哀的神色，仿佛是木刻似的</a:t>
              </a:r>
              <a:r>
                <a:rPr lang="zh-CN" sz="2000" dirty="0">
                  <a:latin typeface="华文楷体" panose="02010600040101010101" charset="-122"/>
                  <a:ea typeface="华文楷体" panose="02010600040101010101" charset="-122"/>
                </a:rPr>
                <a:t>；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只有那眼珠间或一轮，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还可以表示她是一个活物。</a:t>
              </a:r>
              <a:endParaRPr sz="2000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下箭头 6"/>
          <p:cNvSpPr/>
          <p:nvPr/>
        </p:nvSpPr>
        <p:spPr>
          <a:xfrm>
            <a:off x="4248150" y="2799715"/>
            <a:ext cx="647700" cy="864235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50820" y="3979545"/>
            <a:ext cx="370395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绝望麻木，暗示结局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489124" y="227988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 bwMode="auto">
          <a:xfrm>
            <a:off x="2434415" y="1966617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7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none" anchor="ctr"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  <a:alpha val="79999"/>
                </a:schemeClr>
              </a:solidFill>
              <a:ln w="12700">
                <a:noFill/>
                <a:round/>
              </a:ln>
              <a:effectLst/>
            </p:spPr>
            <p:txBody>
              <a:bodyPr wrap="none" anchor="ctr"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853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05796" y="1346854"/>
            <a:ext cx="1294130" cy="2354901"/>
            <a:chOff x="4822026" y="1270654"/>
            <a:chExt cx="1294130" cy="2354901"/>
          </a:xfrm>
        </p:grpSpPr>
        <p:sp>
          <p:nvSpPr>
            <p:cNvPr id="15" name="圆角矩形 14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982265" y="1427712"/>
              <a:ext cx="1042932" cy="7385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Arial" panose="020B0604020202020204" pitchFamily="34" charset="0"/>
                </a:rPr>
                <a:t>肖</a:t>
              </a:r>
              <a:endParaRPr lang="zh-CN" altLang="en-US" sz="3200" b="1" spc="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822026" y="2783859"/>
              <a:ext cx="129413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善用修辞</a:t>
              </a:r>
              <a:endPara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54075" y="736866"/>
            <a:ext cx="4750499" cy="468999"/>
            <a:chOff x="3734718" y="368847"/>
            <a:chExt cx="4750499" cy="468999"/>
          </a:xfrm>
        </p:grpSpPr>
        <p:sp>
          <p:nvSpPr>
            <p:cNvPr id="31" name="文本框 30"/>
            <p:cNvSpPr txBox="1"/>
            <p:nvPr/>
          </p:nvSpPr>
          <p:spPr>
            <a:xfrm>
              <a:off x="3734782" y="368847"/>
              <a:ext cx="47504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运用比喻：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>
              <a:off x="3734718" y="828956"/>
              <a:ext cx="4001135" cy="889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542925" y="1426845"/>
            <a:ext cx="1266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1800"/>
              </a:spcBef>
            </a:pP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杏眼含嗔                                                   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4" name="图片 3" descr="timg (1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331595"/>
            <a:ext cx="4171315" cy="3126740"/>
          </a:xfrm>
          <a:prstGeom prst="rect">
            <a:avLst/>
          </a:prstGeom>
        </p:spPr>
      </p:pic>
      <p:pic>
        <p:nvPicPr>
          <p:cNvPr id="3" name="图片 2" descr="timg (9)"/>
          <p:cNvPicPr>
            <a:picLocks noChangeAspect="1"/>
          </p:cNvPicPr>
          <p:nvPr/>
        </p:nvPicPr>
        <p:blipFill>
          <a:blip r:embed="rId3"/>
          <a:srcRect l="24004" t="1196" r="33982" b="45957"/>
          <a:stretch>
            <a:fillRect/>
          </a:stretch>
        </p:blipFill>
        <p:spPr>
          <a:xfrm>
            <a:off x="2885440" y="1426845"/>
            <a:ext cx="3953510" cy="3246755"/>
          </a:xfrm>
          <a:prstGeom prst="rect">
            <a:avLst/>
          </a:prstGeom>
        </p:spPr>
      </p:pic>
      <p:pic>
        <p:nvPicPr>
          <p:cNvPr id="6" name="图片 5" descr="u=1940663282,4002369084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10" y="1490980"/>
            <a:ext cx="4404995" cy="3119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2925" y="2140585"/>
            <a:ext cx="1266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1800"/>
              </a:spcBef>
            </a:pP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睁圆环眼                                                   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925" y="2924810"/>
            <a:ext cx="1266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1800"/>
              </a:spcBef>
            </a:pP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贼眉鼠眼                                                  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925" y="3758565"/>
            <a:ext cx="1266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1800"/>
              </a:spcBef>
            </a:pP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眸若晨星                                                   </a:t>
            </a:r>
            <a:endParaRPr 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5" name="图片 4" descr="4afbfbedab64034f52713346a8c379310a551d35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1426845"/>
            <a:ext cx="4733290" cy="339852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047179" y="1267726"/>
            <a:ext cx="7346315" cy="2604135"/>
            <a:chOff x="3557617" y="296457"/>
            <a:chExt cx="7346315" cy="2604135"/>
          </a:xfrm>
        </p:grpSpPr>
        <p:sp>
          <p:nvSpPr>
            <p:cNvPr id="31" name="文本框 30"/>
            <p:cNvSpPr txBox="1"/>
            <p:nvPr/>
          </p:nvSpPr>
          <p:spPr>
            <a:xfrm>
              <a:off x="3557617" y="296457"/>
              <a:ext cx="56648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多情剑客无情剑》李寻欢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57617" y="962572"/>
              <a:ext cx="7346315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  <a:spcBef>
                  <a:spcPts val="1800"/>
                </a:spcBef>
              </a:pP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他眼角布满了皱纹，每一条皱纹都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蓄满了他生命中的忧患和不幸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，只有他的眼睛却是年轻的。这是双奇异的眼睛，竟仿佛是碧绿色的，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仿佛春风吹动的柳枝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，温柔而灵活，又</a:t>
              </a:r>
              <a:r>
                <a:rPr sz="2000" b="1" dirty="0">
                  <a:solidFill>
                    <a:srgbClr val="FF0000"/>
                  </a:solidFill>
                  <a:latin typeface="华文楷体" panose="02010600040101010101" charset="-122"/>
                  <a:ea typeface="华文楷体" panose="02010600040101010101" charset="-122"/>
                </a:rPr>
                <a:t>仿佛夏日阳光下的海水</a:t>
              </a:r>
              <a:r>
                <a:rPr sz="2000" dirty="0">
                  <a:latin typeface="华文楷体" panose="02010600040101010101" charset="-122"/>
                  <a:ea typeface="华文楷体" panose="02010600040101010101" charset="-122"/>
                </a:rPr>
                <a:t>，充满了令人愉快的活力。</a:t>
              </a:r>
              <a:endParaRPr sz="2000" dirty="0"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圆角矩形 3"/>
          <p:cNvSpPr/>
          <p:nvPr/>
        </p:nvSpPr>
        <p:spPr>
          <a:xfrm>
            <a:off x="1659890" y="2148840"/>
            <a:ext cx="6365875" cy="13995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60550" y="2364105"/>
            <a:ext cx="5965190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just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“他们随时可以为了他们真心所爱的人而牺牲自己。他们的心里只有爱，没有仇恨。”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——古龙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2925" y="43180"/>
            <a:ext cx="7230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分析掌握三原则，学习“点睛”之方法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2966720" y="1725295"/>
            <a:ext cx="390017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口头表述与讨论，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练习“点睛”之表达 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00468" y="1725521"/>
            <a:ext cx="710600" cy="773822"/>
            <a:chOff x="550069" y="1100038"/>
            <a:chExt cx="710600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5913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835910" y="2546350"/>
            <a:ext cx="3968750" cy="25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329940" y="2015490"/>
            <a:ext cx="33756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小组讨论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2651760" y="1394460"/>
            <a:ext cx="4227195" cy="21431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思考：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如果要叙述一个人的长相，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只能描述</a:t>
            </a:r>
            <a:r>
              <a:rPr lang="en-US" altLang="zh-CN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ta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的一个部位，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你会怎么叙述呢？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81300" y="3673475"/>
            <a:ext cx="3968750" cy="25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327706-1610030F434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955" y="186690"/>
            <a:ext cx="1223645" cy="145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2966720" y="1725295"/>
            <a:ext cx="3900170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细致勾勒于笔端，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突出人物之亮点 </a:t>
            </a:r>
            <a:endParaRPr lang="zh-CN" altLang="en-US" sz="2400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00468" y="1725521"/>
            <a:ext cx="710600" cy="773822"/>
            <a:chOff x="550069" y="1100038"/>
            <a:chExt cx="710600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5913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835910" y="2546350"/>
            <a:ext cx="3968750" cy="254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542925" y="43180"/>
            <a:ext cx="4530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二、如何描写好人的眼睛？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50049" y="1416951"/>
            <a:ext cx="7414895" cy="2502535"/>
            <a:chOff x="3614132" y="219622"/>
            <a:chExt cx="7414895" cy="2502535"/>
          </a:xfrm>
        </p:grpSpPr>
        <p:sp>
          <p:nvSpPr>
            <p:cNvPr id="31" name="文本框 30"/>
            <p:cNvSpPr txBox="1"/>
            <p:nvPr/>
          </p:nvSpPr>
          <p:spPr>
            <a:xfrm>
              <a:off x="3614132" y="219622"/>
              <a:ext cx="31096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课后作业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82712" y="968922"/>
              <a:ext cx="7346315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用一段文字描写一个人的眼睛，要求：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marL="342900" indent="342265" fontAlgn="auto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尝试做到“细、准、肖”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marL="342900" indent="342265" fontAlgn="auto">
                <a:lnSpc>
                  <a:spcPct val="150000"/>
                </a:lnSpc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既具有真实性，又能让人印象深刻。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818161"/>
              <a:ext cx="1597025" cy="10795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" name="图片 3" descr="u=2689709436,3335291149&amp;fm=26&amp;gp=0"/>
          <p:cNvPicPr>
            <a:picLocks noChangeAspect="1"/>
          </p:cNvPicPr>
          <p:nvPr/>
        </p:nvPicPr>
        <p:blipFill>
          <a:blip r:embed="rId2"/>
          <a:srcRect b="9570"/>
          <a:stretch>
            <a:fillRect/>
          </a:stretch>
        </p:blipFill>
        <p:spPr>
          <a:xfrm>
            <a:off x="6524625" y="777240"/>
            <a:ext cx="1537970" cy="148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622431" y="-511446"/>
            <a:ext cx="2637494" cy="150591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 rot="5400000">
            <a:off x="-335752" y="1125526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/>
        </p:nvSpPr>
        <p:spPr>
          <a:xfrm rot="5400000">
            <a:off x="440446" y="159020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/>
          <p:nvPr/>
        </p:nvSpPr>
        <p:spPr>
          <a:xfrm rot="5400000">
            <a:off x="315136" y="412526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"/>
          <p:cNvSpPr/>
          <p:nvPr/>
        </p:nvSpPr>
        <p:spPr>
          <a:xfrm rot="5400000">
            <a:off x="906560" y="1928305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/>
          <p:nvPr/>
        </p:nvSpPr>
        <p:spPr>
          <a:xfrm rot="5400000">
            <a:off x="906560" y="2456469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/>
          <p:nvPr/>
        </p:nvSpPr>
        <p:spPr>
          <a:xfrm rot="5400000">
            <a:off x="440446" y="239194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"/>
          <p:cNvSpPr/>
          <p:nvPr/>
        </p:nvSpPr>
        <p:spPr>
          <a:xfrm rot="5400000">
            <a:off x="367402" y="3265808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/>
          <p:nvPr/>
        </p:nvSpPr>
        <p:spPr>
          <a:xfrm rot="5400000">
            <a:off x="486335" y="425795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/>
          <p:nvPr/>
        </p:nvSpPr>
        <p:spPr>
          <a:xfrm rot="5400000">
            <a:off x="-335752" y="4444812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"/>
          <p:cNvSpPr/>
          <p:nvPr/>
        </p:nvSpPr>
        <p:spPr>
          <a:xfrm rot="5400000">
            <a:off x="486335" y="491850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/>
          <p:cNvSpPr/>
          <p:nvPr/>
        </p:nvSpPr>
        <p:spPr>
          <a:xfrm rot="5400000">
            <a:off x="795492" y="460875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"/>
          <p:cNvSpPr/>
          <p:nvPr/>
        </p:nvSpPr>
        <p:spPr>
          <a:xfrm rot="5400000">
            <a:off x="1106720" y="4305215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"/>
          <p:cNvSpPr/>
          <p:nvPr/>
        </p:nvSpPr>
        <p:spPr>
          <a:xfrm rot="5400000">
            <a:off x="1104649" y="368780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"/>
          <p:cNvSpPr/>
          <p:nvPr/>
        </p:nvSpPr>
        <p:spPr>
          <a:xfrm rot="5400000">
            <a:off x="-233773" y="3135261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"/>
          <p:cNvSpPr/>
          <p:nvPr/>
        </p:nvSpPr>
        <p:spPr>
          <a:xfrm rot="5400000">
            <a:off x="-457281" y="119735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"/>
          <p:cNvSpPr/>
          <p:nvPr/>
        </p:nvSpPr>
        <p:spPr>
          <a:xfrm rot="5400000">
            <a:off x="151528" y="15026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"/>
          <p:cNvSpPr/>
          <p:nvPr/>
        </p:nvSpPr>
        <p:spPr>
          <a:xfrm rot="5400000">
            <a:off x="151528" y="252347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"/>
          <p:cNvSpPr/>
          <p:nvPr/>
        </p:nvSpPr>
        <p:spPr>
          <a:xfrm rot="5400000">
            <a:off x="-75391" y="3863968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2"/>
          <p:cNvSpPr/>
          <p:nvPr/>
        </p:nvSpPr>
        <p:spPr>
          <a:xfrm rot="5400000">
            <a:off x="1306481" y="1479337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2"/>
          <p:cNvSpPr/>
          <p:nvPr/>
        </p:nvSpPr>
        <p:spPr>
          <a:xfrm rot="5400000">
            <a:off x="-700570" y="1070967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2"/>
          <p:cNvSpPr/>
          <p:nvPr/>
        </p:nvSpPr>
        <p:spPr>
          <a:xfrm rot="5400000">
            <a:off x="-407031" y="2913873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"/>
          <p:cNvSpPr/>
          <p:nvPr/>
        </p:nvSpPr>
        <p:spPr>
          <a:xfrm rot="5400000">
            <a:off x="361002" y="4020142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"/>
          <p:cNvSpPr/>
          <p:nvPr/>
        </p:nvSpPr>
        <p:spPr>
          <a:xfrm rot="5400000">
            <a:off x="1277524" y="3061881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"/>
          <p:cNvSpPr/>
          <p:nvPr/>
        </p:nvSpPr>
        <p:spPr>
          <a:xfrm rot="5400000">
            <a:off x="1747240" y="2233233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2"/>
          <p:cNvSpPr/>
          <p:nvPr/>
        </p:nvSpPr>
        <p:spPr>
          <a:xfrm rot="5400000">
            <a:off x="1687430" y="28296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2"/>
          <p:cNvSpPr/>
          <p:nvPr/>
        </p:nvSpPr>
        <p:spPr>
          <a:xfrm rot="5400000">
            <a:off x="1501312" y="4527089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2"/>
          <p:cNvSpPr/>
          <p:nvPr/>
        </p:nvSpPr>
        <p:spPr>
          <a:xfrm rot="5400000">
            <a:off x="1164999" y="5043965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2"/>
          <p:cNvSpPr/>
          <p:nvPr/>
        </p:nvSpPr>
        <p:spPr>
          <a:xfrm rot="5400000">
            <a:off x="-470723" y="2550230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2"/>
          <p:cNvSpPr/>
          <p:nvPr/>
        </p:nvSpPr>
        <p:spPr>
          <a:xfrm rot="5400000">
            <a:off x="197724" y="4516526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2"/>
          <p:cNvSpPr/>
          <p:nvPr/>
        </p:nvSpPr>
        <p:spPr>
          <a:xfrm rot="5400000">
            <a:off x="176184" y="1235392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2"/>
          <p:cNvSpPr/>
          <p:nvPr/>
        </p:nvSpPr>
        <p:spPr>
          <a:xfrm rot="5400000">
            <a:off x="1184628" y="2196878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2"/>
          <p:cNvSpPr/>
          <p:nvPr/>
        </p:nvSpPr>
        <p:spPr>
          <a:xfrm rot="5400000">
            <a:off x="1226534" y="542473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2"/>
          <p:cNvSpPr/>
          <p:nvPr/>
        </p:nvSpPr>
        <p:spPr>
          <a:xfrm rot="16200000">
            <a:off x="7546645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2"/>
          <p:cNvSpPr/>
          <p:nvPr/>
        </p:nvSpPr>
        <p:spPr>
          <a:xfrm rot="16200000">
            <a:off x="7135069" y="4083577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16200000">
            <a:off x="7258114" y="1919896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2"/>
          <p:cNvSpPr/>
          <p:nvPr/>
        </p:nvSpPr>
        <p:spPr>
          <a:xfrm rot="16200000">
            <a:off x="7281990" y="2426460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2"/>
          <p:cNvSpPr/>
          <p:nvPr/>
        </p:nvSpPr>
        <p:spPr>
          <a:xfrm rot="5400000">
            <a:off x="2373847" y="3995607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2"/>
          <p:cNvSpPr/>
          <p:nvPr/>
        </p:nvSpPr>
        <p:spPr>
          <a:xfrm rot="5400000">
            <a:off x="2143823" y="4294172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2"/>
          <p:cNvSpPr/>
          <p:nvPr/>
        </p:nvSpPr>
        <p:spPr>
          <a:xfrm rot="5400000">
            <a:off x="954577" y="553142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2"/>
          <p:cNvSpPr/>
          <p:nvPr/>
        </p:nvSpPr>
        <p:spPr>
          <a:xfrm rot="16200000" flipH="1">
            <a:off x="5815089" y="1807217"/>
            <a:ext cx="4052969" cy="214730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2"/>
          <p:cNvSpPr/>
          <p:nvPr/>
        </p:nvSpPr>
        <p:spPr>
          <a:xfrm rot="16200000" flipH="1">
            <a:off x="5726344" y="181545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2"/>
          <p:cNvSpPr/>
          <p:nvPr/>
        </p:nvSpPr>
        <p:spPr>
          <a:xfrm rot="16200000">
            <a:off x="6187228" y="3832378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759" y="1218140"/>
            <a:ext cx="5774482" cy="1537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spc="5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谢谢大家！</a:t>
            </a:r>
            <a:endParaRPr lang="en-US" altLang="zh-CN" sz="5400" spc="50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 fontAlgn="auto">
              <a:lnSpc>
                <a:spcPct val="100000"/>
              </a:lnSpc>
            </a:pPr>
            <a:endParaRPr lang="zh-CN" alt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endParaRPr lang="zh-CN" altLang="en-US" sz="2000" spc="5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bldLvl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9" grpId="0" animBg="1"/>
      <p:bldP spid="120" grpId="0" animBg="1"/>
      <p:bldP spid="123" grpId="0" animBg="1"/>
      <p:bldP spid="12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49910" y="47625"/>
            <a:ext cx="696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一、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构建形象于脑海，理解“点睛”之意义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帅哥"/>
          <p:cNvPicPr>
            <a:picLocks noChangeAspect="1"/>
          </p:cNvPicPr>
          <p:nvPr/>
        </p:nvPicPr>
        <p:blipFill>
          <a:blip r:embed="rId1"/>
          <a:srcRect b="12152"/>
          <a:stretch>
            <a:fillRect/>
          </a:stretch>
        </p:blipFill>
        <p:spPr>
          <a:xfrm>
            <a:off x="5017135" y="1544320"/>
            <a:ext cx="2874010" cy="2524760"/>
          </a:xfrm>
          <a:prstGeom prst="rect">
            <a:avLst/>
          </a:prstGeom>
        </p:spPr>
      </p:pic>
      <p:pic>
        <p:nvPicPr>
          <p:cNvPr id="4" name="图片 3" descr="忧郁蓝色大眼睛"/>
          <p:cNvPicPr>
            <a:picLocks noChangeAspect="1"/>
          </p:cNvPicPr>
          <p:nvPr/>
        </p:nvPicPr>
        <p:blipFill>
          <a:blip r:embed="rId2"/>
          <a:srcRect l="5226" r="3177"/>
          <a:stretch>
            <a:fillRect/>
          </a:stretch>
        </p:blipFill>
        <p:spPr>
          <a:xfrm>
            <a:off x="732790" y="1618615"/>
            <a:ext cx="3276600" cy="245046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814060" y="2249805"/>
            <a:ext cx="1241425" cy="16821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38350" y="2055495"/>
            <a:ext cx="1140460" cy="18256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70314" y="675906"/>
            <a:ext cx="31096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浓密的秀发？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1" name="PA_直接连接符 30"/>
          <p:cNvCxnSpPr/>
          <p:nvPr>
            <p:custDataLst>
              <p:tags r:id="rId3"/>
            </p:custDataLst>
          </p:nvPr>
        </p:nvCxnSpPr>
        <p:spPr>
          <a:xfrm flipV="1">
            <a:off x="3340100" y="1217930"/>
            <a:ext cx="1597025" cy="1079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49910" y="47625"/>
            <a:ext cx="696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一、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构建形象于脑海，理解“点睛”之意义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帅哥"/>
          <p:cNvPicPr>
            <a:picLocks noChangeAspect="1"/>
          </p:cNvPicPr>
          <p:nvPr/>
        </p:nvPicPr>
        <p:blipFill>
          <a:blip r:embed="rId1"/>
          <a:srcRect t="45205" b="41273"/>
          <a:stretch>
            <a:fillRect/>
          </a:stretch>
        </p:blipFill>
        <p:spPr>
          <a:xfrm>
            <a:off x="4115435" y="2567940"/>
            <a:ext cx="3756660" cy="508000"/>
          </a:xfrm>
          <a:prstGeom prst="rect">
            <a:avLst/>
          </a:prstGeom>
        </p:spPr>
      </p:pic>
      <p:pic>
        <p:nvPicPr>
          <p:cNvPr id="4" name="图片 3" descr="忧郁蓝色大眼睛"/>
          <p:cNvPicPr>
            <a:picLocks noChangeAspect="1"/>
          </p:cNvPicPr>
          <p:nvPr/>
        </p:nvPicPr>
        <p:blipFill>
          <a:blip r:embed="rId2"/>
          <a:srcRect l="38066" t="44778" r="21674" b="40529"/>
          <a:stretch>
            <a:fillRect/>
          </a:stretch>
        </p:blipFill>
        <p:spPr>
          <a:xfrm>
            <a:off x="1176020" y="2533015"/>
            <a:ext cx="2171700" cy="542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70314" y="675906"/>
            <a:ext cx="31096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高挺的鼻梁？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1" name="PA_直接连接符 30"/>
          <p:cNvCxnSpPr/>
          <p:nvPr>
            <p:custDataLst>
              <p:tags r:id="rId3"/>
            </p:custDataLst>
          </p:nvPr>
        </p:nvCxnSpPr>
        <p:spPr>
          <a:xfrm flipV="1">
            <a:off x="3340100" y="1217930"/>
            <a:ext cx="1597025" cy="1079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49910" y="47625"/>
            <a:ext cx="696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一、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构建形象于脑海，理解“点睛”之意义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帅哥"/>
          <p:cNvPicPr>
            <a:picLocks noChangeAspect="1"/>
          </p:cNvPicPr>
          <p:nvPr/>
        </p:nvPicPr>
        <p:blipFill>
          <a:blip r:embed="rId1"/>
          <a:srcRect t="32346" b="59479"/>
          <a:stretch>
            <a:fillRect/>
          </a:stretch>
        </p:blipFill>
        <p:spPr>
          <a:xfrm>
            <a:off x="4947920" y="2195830"/>
            <a:ext cx="2874010" cy="234950"/>
          </a:xfrm>
          <a:prstGeom prst="rect">
            <a:avLst/>
          </a:prstGeom>
        </p:spPr>
      </p:pic>
      <p:pic>
        <p:nvPicPr>
          <p:cNvPr id="4" name="图片 3" descr="忧郁蓝色大眼睛"/>
          <p:cNvPicPr>
            <a:picLocks noChangeAspect="1"/>
          </p:cNvPicPr>
          <p:nvPr/>
        </p:nvPicPr>
        <p:blipFill>
          <a:blip r:embed="rId2"/>
          <a:srcRect l="7427" t="19307" r="976" b="62946"/>
          <a:stretch>
            <a:fillRect/>
          </a:stretch>
        </p:blipFill>
        <p:spPr>
          <a:xfrm>
            <a:off x="732790" y="2059305"/>
            <a:ext cx="3276600" cy="4800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70314" y="675906"/>
            <a:ext cx="31096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漂亮的眉毛？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1" name="PA_直接连接符 30"/>
          <p:cNvCxnSpPr/>
          <p:nvPr>
            <p:custDataLst>
              <p:tags r:id="rId3"/>
            </p:custDataLst>
          </p:nvPr>
        </p:nvCxnSpPr>
        <p:spPr>
          <a:xfrm flipV="1">
            <a:off x="3340100" y="1217930"/>
            <a:ext cx="1597025" cy="1079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549910" y="47625"/>
            <a:ext cx="696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一、</a:t>
            </a:r>
            <a:r>
              <a:rPr lang="zh-CN" altLang="en-US" sz="24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构建形象于脑海，理解“点睛”之意义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帅哥"/>
          <p:cNvPicPr>
            <a:picLocks noChangeAspect="1"/>
          </p:cNvPicPr>
          <p:nvPr/>
        </p:nvPicPr>
        <p:blipFill>
          <a:blip r:embed="rId1"/>
          <a:srcRect l="21874" t="30734" r="25519" b="54220"/>
          <a:stretch>
            <a:fillRect/>
          </a:stretch>
        </p:blipFill>
        <p:spPr>
          <a:xfrm>
            <a:off x="5626100" y="2459990"/>
            <a:ext cx="1511935" cy="432435"/>
          </a:xfrm>
          <a:prstGeom prst="rect">
            <a:avLst/>
          </a:prstGeom>
        </p:spPr>
      </p:pic>
      <p:pic>
        <p:nvPicPr>
          <p:cNvPr id="4" name="图片 3" descr="忧郁蓝色大眼睛"/>
          <p:cNvPicPr>
            <a:picLocks noChangeAspect="1"/>
          </p:cNvPicPr>
          <p:nvPr/>
        </p:nvPicPr>
        <p:blipFill>
          <a:blip r:embed="rId2"/>
          <a:srcRect l="32031" t="24203" r="23698" b="52293"/>
          <a:stretch>
            <a:fillRect/>
          </a:stretch>
        </p:blipFill>
        <p:spPr>
          <a:xfrm>
            <a:off x="1691640" y="2211705"/>
            <a:ext cx="1583690" cy="575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85035" y="831850"/>
            <a:ext cx="4289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冰蓝色的眼睛，忧郁的目光</a:t>
            </a: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11" name="PA_直接连接符 30"/>
          <p:cNvCxnSpPr/>
          <p:nvPr>
            <p:custDataLst>
              <p:tags r:id="rId3"/>
            </p:custDataLst>
          </p:nvPr>
        </p:nvCxnSpPr>
        <p:spPr>
          <a:xfrm flipV="1">
            <a:off x="3340100" y="1361440"/>
            <a:ext cx="1597025" cy="1079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图片 7" descr="帅哥"/>
          <p:cNvPicPr>
            <a:picLocks noChangeAspect="1"/>
          </p:cNvPicPr>
          <p:nvPr/>
        </p:nvPicPr>
        <p:blipFill>
          <a:blip r:embed="rId1"/>
          <a:srcRect b="12152"/>
          <a:stretch>
            <a:fillRect/>
          </a:stretch>
        </p:blipFill>
        <p:spPr>
          <a:xfrm>
            <a:off x="4987290" y="1581785"/>
            <a:ext cx="2874010" cy="2524760"/>
          </a:xfrm>
          <a:prstGeom prst="rect">
            <a:avLst/>
          </a:prstGeom>
        </p:spPr>
      </p:pic>
      <p:pic>
        <p:nvPicPr>
          <p:cNvPr id="9" name="图片 8" descr="忧郁蓝色大眼睛"/>
          <p:cNvPicPr>
            <a:picLocks noChangeAspect="1"/>
          </p:cNvPicPr>
          <p:nvPr/>
        </p:nvPicPr>
        <p:blipFill>
          <a:blip r:embed="rId2"/>
          <a:srcRect l="5226" r="3177"/>
          <a:stretch>
            <a:fillRect/>
          </a:stretch>
        </p:blipFill>
        <p:spPr>
          <a:xfrm>
            <a:off x="732790" y="1618615"/>
            <a:ext cx="3276600" cy="24504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51685" y="771525"/>
            <a:ext cx="4104005" cy="5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52869" y="1416951"/>
            <a:ext cx="7705725" cy="2502535"/>
            <a:chOff x="3316952" y="219622"/>
            <a:chExt cx="7705725" cy="2502535"/>
          </a:xfrm>
        </p:grpSpPr>
        <p:sp>
          <p:nvSpPr>
            <p:cNvPr id="31" name="文本框 30"/>
            <p:cNvSpPr txBox="1"/>
            <p:nvPr/>
          </p:nvSpPr>
          <p:spPr>
            <a:xfrm>
              <a:off x="3316952" y="219622"/>
              <a:ext cx="68072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《南腔北调集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·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我怎么做起小说来》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76362" y="968922"/>
              <a:ext cx="7346315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“忘记是谁说的了，总之是，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要极省俭的画出一个人的特点，最好是画他的眼睛。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我以为这话是极对的，倘若画了全副的头发，即使细得逼真，也毫无意思。”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3" name="PA_直接连接符 30"/>
            <p:cNvCxnSpPr/>
            <p:nvPr>
              <p:custDataLst>
                <p:tags r:id="rId1"/>
              </p:custDataLst>
            </p:nvPr>
          </p:nvCxnSpPr>
          <p:spPr>
            <a:xfrm flipV="1">
              <a:off x="3734718" y="798476"/>
              <a:ext cx="4957445" cy="3048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549910" y="47625"/>
            <a:ext cx="2158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思考？</a:t>
            </a:r>
            <a:endParaRPr lang="zh-CN" altLang="en-US" sz="24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" name="图片 1" descr="timg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55" y="795020"/>
            <a:ext cx="1141730" cy="1370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145155" y="1993900"/>
            <a:ext cx="33756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如何刻画好人的眼睛呢？</a:t>
            </a:r>
            <a:endParaRPr lang="zh-CN" altLang="en-US" sz="2400" b="1" dirty="0">
              <a:solidFill>
                <a:schemeClr val="tx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6840" y="1869440"/>
            <a:ext cx="665480" cy="58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327706-1610030F434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7105" y="575310"/>
            <a:ext cx="1223645" cy="145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428140315"/>
  <p:tag name="MH_LIBRARY" val="GRAPHIC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428140315"/>
  <p:tag name="MH_LIBRARY" val="GRAPHIC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428140315"/>
  <p:tag name="MH_LIBRARY" val="GRAPHIC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428140315"/>
  <p:tag name="MH_LIBRARY" val="GRAPHIC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428140315"/>
  <p:tag name="MH_LIBRARY" val="GRAPHIC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67D98"/>
      </a:accent1>
      <a:accent2>
        <a:srgbClr val="C4CFD9"/>
      </a:accent2>
      <a:accent3>
        <a:srgbClr val="5ABE9E"/>
      </a:accent3>
      <a:accent4>
        <a:srgbClr val="ED6568"/>
      </a:accent4>
      <a:accent5>
        <a:srgbClr val="F9B46A"/>
      </a:accent5>
      <a:accent6>
        <a:srgbClr val="C5E7EB"/>
      </a:accent6>
      <a:hlink>
        <a:srgbClr val="867D98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WPS 演示</Application>
  <PresentationFormat>全屏显示(16:9)</PresentationFormat>
  <Paragraphs>301</Paragraphs>
  <Slides>32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华文新魏</vt:lpstr>
      <vt:lpstr>华文楷体</vt:lpstr>
      <vt:lpstr>Arial Unicode MS</vt:lpstr>
      <vt:lpstr>黑体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郑鑫</cp:lastModifiedBy>
  <cp:revision>314</cp:revision>
  <dcterms:created xsi:type="dcterms:W3CDTF">2014-09-21T03:23:00Z</dcterms:created>
  <dcterms:modified xsi:type="dcterms:W3CDTF">2022-10-10T06:19:30Z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  <property fmtid="{D5CDD505-2E9C-101B-9397-08002B2CF9AE}" pid="3" name="ICV">
    <vt:lpwstr>14C6B80B381F480DBAF21500E48BDEC8</vt:lpwstr>
  </property>
</Properties>
</file>