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5"/>
  </p:notesMasterIdLst>
  <p:sldIdLst>
    <p:sldId id="267" r:id="rId4"/>
    <p:sldId id="319" r:id="rId6"/>
    <p:sldId id="271" r:id="rId7"/>
    <p:sldId id="330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7" r:id="rId16"/>
    <p:sldId id="336" r:id="rId17"/>
    <p:sldId id="337" r:id="rId18"/>
  </p:sldIdLst>
  <p:sldSz cx="12192000" cy="6858000"/>
  <p:notesSz cx="6858000" cy="9144000"/>
  <p:embeddedFontLst>
    <p:embeddedFont>
      <p:font typeface="仓耳玄三M W05" panose="02020400000000000000" pitchFamily="18" charset="-122"/>
      <p:regular r:id="rId22"/>
    </p:embeddedFont>
    <p:embeddedFont>
      <p:font typeface="方正清刻本悦宋简体" panose="02000000000000000000" pitchFamily="2" charset="-122"/>
      <p:regular r:id="rId23"/>
    </p:embeddedFont>
    <p:embeddedFont>
      <p:font typeface="汉仪心海行楷W" panose="00020600040101010101" pitchFamily="18" charset="-122"/>
      <p:regular r:id="rId24"/>
    </p:embeddedFont>
    <p:embeddedFont>
      <p:font typeface="方正苏新诗柳楷简体" panose="02000000000000000000" pitchFamily="2" charset="-122"/>
      <p:regular r:id="rId25"/>
    </p:embeddedFont>
    <p:embeddedFont>
      <p:font typeface="方正粗金陵" panose="02000000000000000000" charset="-122"/>
      <p:regular r:id="rId26"/>
    </p:embeddedFont>
    <p:embeddedFont>
      <p:font typeface="等线 Light" panose="02010600030101010101" charset="-122"/>
      <p:regular r:id="rId27"/>
    </p:embeddedFont>
    <p:embeddedFont>
      <p:font typeface="等线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768"/>
    <a:srgbClr val="C3A67E"/>
    <a:srgbClr val="BEBEBE"/>
    <a:srgbClr val="273D5C"/>
    <a:srgbClr val="202F41"/>
    <a:srgbClr val="5A8284"/>
    <a:srgbClr val="A28E62"/>
    <a:srgbClr val="AF9E77"/>
    <a:srgbClr val="F0F2F1"/>
    <a:srgbClr val="FF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7" autoAdjust="0"/>
    <p:restoredTop sz="92118" autoAdjust="0"/>
  </p:normalViewPr>
  <p:slideViewPr>
    <p:cSldViewPr snapToGrid="0">
      <p:cViewPr>
        <p:scale>
          <a:sx n="75" d="100"/>
          <a:sy n="75" d="100"/>
        </p:scale>
        <p:origin x="52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85B66-5E93-4A01-84B7-5C1C97A7E4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2AFEF-97B9-4F12-908C-F4FFC03DA6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2AFEF-97B9-4F12-908C-F4FFC03DA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2AFEF-97B9-4F12-908C-F4FFC03DA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2AFEF-97B9-4F12-908C-F4FFC03DA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2AFEF-97B9-4F12-908C-F4FFC03DA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9036051" y="549275"/>
            <a:ext cx="2568576" cy="25685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23745" y="2545443"/>
            <a:ext cx="3763283" cy="37632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9036051" y="549275"/>
            <a:ext cx="2568576" cy="25685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23745" y="2545443"/>
            <a:ext cx="3763283" cy="37632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4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358323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45C2-55AE-4059-9D2B-908FC2B5E1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5E2C-8E39-4BF5-AB01-6169D0D95B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5823" y="-2615823"/>
            <a:ext cx="6960359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3" y="-1"/>
            <a:ext cx="6609907" cy="54275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16285"/>
            <a:ext cx="5975498" cy="3496850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815948" y="4374644"/>
            <a:ext cx="2751965" cy="542479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spc="600" dirty="0">
                <a:solidFill>
                  <a:srgbClr val="A28E6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梁实秋</a:t>
            </a:r>
            <a:endParaRPr lang="zh-CN" altLang="en-US" sz="6000" spc="600" dirty="0">
              <a:solidFill>
                <a:srgbClr val="A28E62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3148" y="1842387"/>
            <a:ext cx="7340184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记梁任公先生的一次演讲</a:t>
            </a:r>
            <a:endParaRPr lang="zh-CN" altLang="en-US" sz="66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8717598" y="6684645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04.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再识任公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3035" y="1301224"/>
            <a:ext cx="10197311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闻官军收河南河北 </a:t>
            </a: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杜甫</a:t>
            </a: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剑外忽传收蓟北，初闻涕泪满衣裳。</a:t>
            </a: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却看妻子</a:t>
            </a:r>
            <a:r>
              <a:rPr lang="zh-CN" altLang="en-US" sz="2400" b="1" dirty="0">
                <a:solidFill>
                  <a:srgbClr val="FF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愁何在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，漫卷诗书</a:t>
            </a:r>
            <a:r>
              <a:rPr lang="zh-CN" altLang="en-US" sz="2400" b="1" dirty="0">
                <a:solidFill>
                  <a:srgbClr val="FF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喜欲狂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。</a:t>
            </a:r>
            <a:endParaRPr lang="zh-CN" altLang="en-US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白日放歌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须纵酒，青春作伴好还乡。</a:t>
            </a: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即从巴峡穿巫峡，便下襄阳向洛阳。</a:t>
            </a:r>
            <a:endParaRPr lang="zh-CN" altLang="en-US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　　这首诗歌是杜甫</a:t>
            </a:r>
            <a:r>
              <a:rPr lang="en-US" altLang="zh-CN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52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岁流落到梓州（即今天四川省三台县）时所作的佳作。因“安史之乱”而漂泊到剑门之外已是第五个年头，杜甫无时不期望着能够平息叛乱，叶落归根。现在突然听说官军收复了蓟北，喜极而泣，不能自已。</a:t>
            </a:r>
            <a:endParaRPr lang="zh-CN" altLang="en-US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04.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再识任公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4702" y="2272479"/>
            <a:ext cx="8564277" cy="187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8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热爱中国古代文学，醉心国学；</a:t>
            </a:r>
            <a:endParaRPr lang="en-US" altLang="zh-CN" sz="48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关心国家、民族命运的热心肠。</a:t>
            </a:r>
            <a:endParaRPr lang="zh-CN" altLang="en-US" sz="48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04.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再识任公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9615" y="1293495"/>
            <a:ext cx="1101153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dirty="0">
                <a:latin typeface="方正粗金陵" panose="02000000000000000000" charset="-122"/>
                <a:ea typeface="方正粗金陵" panose="02000000000000000000" charset="-122"/>
              </a:rPr>
              <a:t>梁启超晚年评价自己：</a:t>
            </a:r>
            <a:endParaRPr lang="zh-CN" altLang="en-US" sz="4000" dirty="0">
              <a:latin typeface="方正粗金陵" panose="02000000000000000000" charset="-122"/>
              <a:ea typeface="方正粗金陵" panose="02000000000000000000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000" dirty="0">
                <a:latin typeface="方正粗金陵" panose="02000000000000000000" charset="-122"/>
                <a:ea typeface="方正粗金陵" panose="02000000000000000000" charset="-122"/>
              </a:rPr>
              <a:t>　　我这一生做了很多事情，这所有的一切不是什么争名权利、不是什么权利之争，一切都是由我的中心思想和一贯主张所决定的，我的中心思想是什么呢？就是爱国；我的一贯主张是什么呢？就是救国！</a:t>
            </a:r>
            <a:endParaRPr lang="zh-CN" altLang="en-US" sz="4000" dirty="0">
              <a:latin typeface="方正粗金陵" panose="02000000000000000000" charset="-122"/>
              <a:ea typeface="方正粗金陵" panose="02000000000000000000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5823" y="-2615823"/>
            <a:ext cx="6960359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01" y="-1251711"/>
            <a:ext cx="6609907" cy="54275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529" y="4175821"/>
            <a:ext cx="5975498" cy="3496850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275105" y="989137"/>
            <a:ext cx="10123903" cy="58688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少年智则国智，少年富则国富，</a:t>
            </a:r>
            <a:b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</a:b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少年强则国强，少年独立则国独立，</a:t>
            </a:r>
            <a:b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</a:b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少年自由则国自由，少年进步则国进步，</a:t>
            </a:r>
            <a:b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</a:b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少年胜于欧洲，则国胜于欧洲，</a:t>
            </a:r>
            <a:b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</a:b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少年雄于地球，则国雄于地球。</a:t>
            </a:r>
            <a:b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</a:b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……</a:t>
            </a:r>
            <a:b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</a:b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美哉，我少年中国，与天不老！</a:t>
            </a:r>
            <a:b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</a:br>
            <a:r>
              <a:rPr lang="zh-CN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壮哉，我中国少年，与国无疆！</a:t>
            </a:r>
            <a:endParaRPr lang="zh-CN" altLang="zh-CN" sz="28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-1604872" y="425855"/>
            <a:ext cx="7340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课程小结</a:t>
            </a:r>
            <a:endParaRPr lang="zh-CN" altLang="en-US" sz="48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717598" y="6720205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5823" y="-2615823"/>
            <a:ext cx="6960359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01" y="-1251711"/>
            <a:ext cx="6609907" cy="54275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529" y="4175821"/>
            <a:ext cx="5975498" cy="3496850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913548" y="2508560"/>
            <a:ext cx="10123903" cy="18058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１、完成优化设计</a:t>
            </a:r>
            <a:r>
              <a:rPr lang="en-US" altLang="zh-CN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《</a:t>
            </a:r>
            <a:r>
              <a:rPr lang="zh-CN" altLang="en-US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记梁任公先生的一次演讲</a:t>
            </a:r>
            <a:r>
              <a:rPr lang="en-US" altLang="zh-CN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》</a:t>
            </a:r>
            <a:br>
              <a:rPr lang="en-US" altLang="zh-CN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</a:br>
            <a:r>
              <a:rPr lang="zh-CN" altLang="en-US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２、谈谈我辈青年在当今社会应该如何有所作为，写一篇</a:t>
            </a:r>
            <a:r>
              <a:rPr lang="en-US" altLang="zh-CN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150</a:t>
            </a:r>
            <a:r>
              <a:rPr lang="zh-CN" altLang="en-US" sz="24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字左右的感想。</a:t>
            </a:r>
            <a:endParaRPr lang="zh-CN" altLang="en-US" sz="2400" b="1" spc="600" dirty="0">
              <a:solidFill>
                <a:srgbClr val="A28E6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-1604872" y="1380747"/>
            <a:ext cx="7340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作业</a:t>
            </a:r>
            <a:endParaRPr lang="zh-CN" altLang="en-US" sz="48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717598" y="6684645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5823" y="-2615823"/>
            <a:ext cx="6960359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01" y="-1251711"/>
            <a:ext cx="6609907" cy="54275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529" y="4175821"/>
            <a:ext cx="5975498" cy="3496850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044575" y="426085"/>
            <a:ext cx="10504170" cy="58686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1</a:t>
            </a:r>
            <a:r>
              <a:rPr lang="zh-CN" altLang="en-US" sz="32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、整体把握全文，体会作者通过细节描写来表现人物性情的技巧。</a:t>
            </a:r>
            <a:br>
              <a:rPr lang="en-US" altLang="zh-CN" sz="32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</a:br>
            <a:r>
              <a:rPr lang="en-US" altLang="zh-CN" sz="32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2</a:t>
            </a:r>
            <a:r>
              <a:rPr lang="zh-CN" altLang="en-US" sz="32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、理解任公先生独特的人格魅力和</a:t>
            </a:r>
            <a:r>
              <a:rPr lang="zh-CN" altLang="en-US" sz="32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  <a:sym typeface="+mn-ea"/>
              </a:rPr>
              <a:t>爱国、救国的赤诚之心</a:t>
            </a:r>
            <a:r>
              <a:rPr lang="zh-CN" altLang="en-US" sz="3200" b="1" spc="600" dirty="0">
                <a:solidFill>
                  <a:srgbClr val="A28E6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。</a:t>
            </a:r>
            <a:endParaRPr lang="zh-CN" altLang="en-US" sz="3200" b="1" spc="600" dirty="0">
              <a:solidFill>
                <a:srgbClr val="A28E6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-1604872" y="425855"/>
            <a:ext cx="7340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学习目标</a:t>
            </a:r>
            <a:endParaRPr lang="zh-CN" altLang="en-US" sz="48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717598" y="6684645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01.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知人论世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478" y="861679"/>
            <a:ext cx="74613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这里的梁任公就是梁启超（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1873-1929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），广东新会人，中国近代维新派领袖，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1895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年同康有为一起“公车上书”，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1898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年参与“百日维新”，戊戌变法失败后逃往日本。他曾经倡导文体改良的“诗界小说”“小说界革命”，早年的政论文流利畅达，感情奔放，代表性作品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《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少年中国说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》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，晚年在清华著书立说，一生著述达千万字，合编为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《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饮冰室合集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》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。</a:t>
            </a:r>
            <a:endParaRPr lang="zh-CN" altLang="en-US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 algn="just"/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（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1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）梁启超是中国杰出的启蒙思想家。他是最早将西方的民权、民主思想系统地介绍到中国的人。</a:t>
            </a:r>
            <a:endParaRPr lang="zh-CN" altLang="en-US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 algn="just"/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（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2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）梁启超开创了中国政治民主化、思想自由化和法律制度化的新时代。</a:t>
            </a:r>
            <a:endParaRPr lang="zh-CN" altLang="en-US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 algn="just"/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（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3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）梁启超是世界上罕见的社会活动家和杰出的政治家。</a:t>
            </a:r>
            <a:endParaRPr lang="zh-CN" altLang="en-US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 algn="just"/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（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4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）梁启超是中国杰出的教育家。</a:t>
            </a:r>
            <a:endParaRPr lang="zh-CN" altLang="en-US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 algn="just"/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（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5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）梁启超是百科全书式的学者。（文学、史学、哲学、佛学等方面都有很深的造诣）</a:t>
            </a:r>
            <a:endParaRPr lang="zh-CN" altLang="en-US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90" y="1384920"/>
            <a:ext cx="3777126" cy="459863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8717598" y="127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2" y="4585517"/>
            <a:ext cx="3120670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0" name="Textbox 1"/>
          <p:cNvSpPr/>
          <p:nvPr/>
        </p:nvSpPr>
        <p:spPr>
          <a:xfrm>
            <a:off x="1468465" y="174960"/>
            <a:ext cx="3991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02.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预习检测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4799" y="1509204"/>
            <a:ext cx="607331" cy="42701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CN" altLang="en-US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记梁任公先生的一次演讲</a:t>
            </a:r>
            <a:endParaRPr lang="zh-CN" altLang="en-US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3402" y="1074198"/>
            <a:ext cx="2062676" cy="709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</a:t>
            </a:r>
            <a:r>
              <a:rPr lang="en-US" altLang="zh-CN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）背景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83400" y="2580568"/>
            <a:ext cx="2062676" cy="709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</a:t>
            </a:r>
            <a:r>
              <a:rPr lang="en-US" altLang="zh-CN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2-9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）演讲的主要情况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3402" y="5287117"/>
            <a:ext cx="2062676" cy="709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</a:t>
            </a:r>
            <a:r>
              <a:rPr lang="en-US" altLang="zh-CN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10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）学者特点及记叙原因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45047" y="1074198"/>
            <a:ext cx="5382154" cy="709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梁任公在政治和学术领域都是能人、高师，为写演讲做铺垫。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45047" y="2580568"/>
            <a:ext cx="5382154" cy="709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通过描写梁任公先生讲</a:t>
            </a:r>
            <a:r>
              <a:rPr lang="en-US" altLang="zh-CN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箜篌引</a:t>
            </a:r>
            <a:r>
              <a:rPr lang="en-US" altLang="zh-CN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桃花扇</a:t>
            </a:r>
            <a:r>
              <a:rPr lang="en-US" altLang="zh-CN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杜甫诗等具体细节，展现人物形象。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45047" y="5286547"/>
            <a:ext cx="5382154" cy="709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点明梁任公先生作为学者的特点，表明记叙这次演讲的原因。</a:t>
            </a:r>
            <a:endParaRPr lang="zh-CN" altLang="en-US" sz="20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8" name="直接箭头连接符 7"/>
          <p:cNvCxnSpPr>
            <a:stCxn id="4" idx="3"/>
            <a:endCxn id="13" idx="1"/>
          </p:cNvCxnSpPr>
          <p:nvPr/>
        </p:nvCxnSpPr>
        <p:spPr>
          <a:xfrm>
            <a:off x="4646078" y="1428735"/>
            <a:ext cx="998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646076" y="2935105"/>
            <a:ext cx="998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646076" y="5641084"/>
            <a:ext cx="998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大括号 17"/>
          <p:cNvSpPr/>
          <p:nvPr/>
        </p:nvSpPr>
        <p:spPr>
          <a:xfrm>
            <a:off x="1890945" y="1296140"/>
            <a:ext cx="607330" cy="44832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934658" y="3701535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开场白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08606" y="3702098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声　音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7647" y="3697216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内　容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82765" y="3707015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表　情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77883" y="3707015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动　作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56924" y="3716814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外　貌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833411" y="3716814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气　质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右大括号 26"/>
          <p:cNvSpPr/>
          <p:nvPr/>
        </p:nvSpPr>
        <p:spPr>
          <a:xfrm rot="5400000">
            <a:off x="7241167" y="2380523"/>
            <a:ext cx="315663" cy="40251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947229" y="4666774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演　讲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9" name="右大括号 28"/>
          <p:cNvSpPr/>
          <p:nvPr/>
        </p:nvSpPr>
        <p:spPr>
          <a:xfrm rot="5400000">
            <a:off x="10643954" y="3763501"/>
            <a:ext cx="315663" cy="1259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350016" y="4626057"/>
            <a:ext cx="903537" cy="443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人　物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箭头: 下 43"/>
          <p:cNvSpPr/>
          <p:nvPr/>
        </p:nvSpPr>
        <p:spPr>
          <a:xfrm>
            <a:off x="5851828" y="3289642"/>
            <a:ext cx="5014328" cy="38278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03.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初识任公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296" y="1411916"/>
            <a:ext cx="7002613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　　本文虽名为记叙一次演讲，实际上是却是一篇写人记事的散文。文中有哪些细节描写给你留下了深刻的印象，从中可以看出梁任公先生怎么样的性格气质和修养呢？</a:t>
            </a:r>
            <a:endParaRPr lang="en-US" altLang="zh-CN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>
              <a:lnSpc>
                <a:spcPct val="125000"/>
              </a:lnSpc>
            </a:pPr>
            <a:endParaRPr lang="en-US" altLang="zh-CN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　　示例：我从＿＿＿段的＿＿＿句可以看出梁任公先生具有＿＿＿的特点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/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性格</a:t>
            </a:r>
            <a:r>
              <a:rPr lang="en-US" altLang="zh-CN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/</a:t>
            </a:r>
            <a:r>
              <a:rPr lang="zh-CN" altLang="en-US" sz="24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气质。</a:t>
            </a:r>
            <a:endParaRPr lang="zh-CN" altLang="en-US" sz="24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</p:txBody>
      </p:sp>
      <p:pic>
        <p:nvPicPr>
          <p:cNvPr id="1026" name="Picture 2" descr="https://timgsa.baidu.com/timg?image&amp;quality=80&amp;size=b9999_10000&amp;sec=1603657649488&amp;di=5dc0f1a36c2b6d5f17cdb7d3f1b5c090&amp;imgtype=0&amp;src=http%3A%2F%2F5b0988e595225.cdn.sohucs.com%2Fq_70%2Cc_zoom%2Cw_640%2Fimages%2F20190421%2Fcd839b7d44484b729033879b6de7514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r="10606"/>
          <a:stretch>
            <a:fillRect/>
          </a:stretch>
        </p:blipFill>
        <p:spPr bwMode="auto">
          <a:xfrm>
            <a:off x="7513031" y="824923"/>
            <a:ext cx="4849091" cy="483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03.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初识任公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5860" y="1415108"/>
            <a:ext cx="7002613" cy="372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8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博闻强记、知识渊博；</a:t>
            </a:r>
            <a:endParaRPr lang="en-US" altLang="zh-CN" sz="48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才华横溢、谦虚自信；</a:t>
            </a:r>
            <a:endParaRPr lang="en-US" altLang="zh-CN" sz="48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自由洒脱、幽默风趣；</a:t>
            </a:r>
            <a:endParaRPr lang="en-US" altLang="zh-CN" sz="48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开朗直爽、豪放不羁。</a:t>
            </a:r>
            <a:endParaRPr lang="zh-CN" altLang="en-US" sz="48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04.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再识任公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6182" y="1720828"/>
            <a:ext cx="10216145" cy="312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　　文章第</a:t>
            </a:r>
            <a:r>
              <a:rPr lang="en-US" altLang="zh-CN" sz="32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10</a:t>
            </a:r>
            <a:r>
              <a:rPr lang="zh-CN" altLang="en-US" sz="3200" dirty="0">
                <a:latin typeface="汉仪心海行楷W" panose="00020600040101010101" pitchFamily="18" charset="-122"/>
                <a:ea typeface="汉仪心海行楷W" panose="00020600040101010101" pitchFamily="18" charset="-122"/>
              </a:rPr>
              <a:t>段，“有学问，有文采，有热心肠的学者，求之当世能有几人？ ”可见，梁实秋对梁任公先生的评价有三：有学问、有文采、有热心肠。但文中并无一处写到梁先生热心帮助他人，这里的“热心肠”应该如何理解呢？</a:t>
            </a:r>
            <a:endParaRPr lang="zh-CN" altLang="en-US" sz="3200" dirty="0">
              <a:latin typeface="汉仪心海行楷W" panose="00020600040101010101" pitchFamily="18" charset="-122"/>
              <a:ea typeface="汉仪心海行楷W" panose="00020600040101010101" pitchFamily="18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04.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再识任公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0363" y="925574"/>
            <a:ext cx="9227492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《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箜篌引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》</a:t>
            </a:r>
            <a:endParaRPr lang="en-US" altLang="zh-CN" sz="28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  公无渡河，公竟渡河。</a:t>
            </a:r>
            <a:endParaRPr lang="zh-CN" altLang="en-US" sz="28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堕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河而死，其奈公何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?</a:t>
            </a:r>
            <a:endParaRPr lang="en-US" altLang="zh-CN" sz="28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崔豹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《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古今注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》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曰：“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《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箜篌引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》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者，汉朝乐浪郡朝鲜县津卒</a:t>
            </a:r>
            <a:r>
              <a:rPr lang="zh-CN" altLang="en-US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（看守渡口的隶卒）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霍里子高妻丽玉所作也。子高晨起刺船，有一白首狂夫，被发提壶，乱流而渡，其妻随而止之，不及，遂堕河而死。於是援箜篌而歌曰：‘公无渡河，公竟渡河，堕河而死，将奈公何’声甚凄怆，曲终亦投河而死。子高还，以语丽玉。丽玉伤之，乃引箜篌而写其声，闻者莫不堕泪饮泣。丽玉以其曲传邻女丽容，名曰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《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箜篌引</a:t>
            </a:r>
            <a:r>
              <a:rPr lang="en-US" altLang="zh-CN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》</a:t>
            </a:r>
            <a:r>
              <a:rPr lang="zh-CN" altLang="en-US" sz="28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。</a:t>
            </a:r>
            <a:endParaRPr lang="zh-CN" altLang="en-US" sz="28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11573" y="4585521"/>
            <a:ext cx="3120671" cy="25624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956">
            <a:off x="-648587" y="-956248"/>
            <a:ext cx="3429000" cy="2189396"/>
          </a:xfrm>
          <a:prstGeom prst="rect">
            <a:avLst/>
          </a:prstGeom>
        </p:spPr>
      </p:pic>
      <p:sp>
        <p:nvSpPr>
          <p:cNvPr id="13" name="Textbox 1"/>
          <p:cNvSpPr/>
          <p:nvPr/>
        </p:nvSpPr>
        <p:spPr>
          <a:xfrm>
            <a:off x="1343035" y="138450"/>
            <a:ext cx="3220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04.</a:t>
            </a:r>
            <a:r>
              <a:rPr lang="zh-CN" altLang="en-US" sz="3200" spc="600" dirty="0">
                <a:solidFill>
                  <a:srgbClr val="202F4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+mn-lt"/>
              </a:rPr>
              <a:t>再识任公</a:t>
            </a:r>
            <a:endParaRPr lang="es-ES" sz="3200" spc="600" dirty="0">
              <a:solidFill>
                <a:srgbClr val="202F4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3035" y="1228349"/>
            <a:ext cx="10197311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《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桃花扇</a:t>
            </a:r>
            <a:r>
              <a:rPr lang="en-US" altLang="zh-CN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》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（第十三出哭主）</a:t>
            </a: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高皇帝在九京，不管亡家破鼎，那知他圣子神孙</a:t>
            </a:r>
            <a:r>
              <a:rPr lang="en-US" altLang="zh-CN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,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反不如飘蓬断梗。十七年忧国如病，呼不应天灵祖灵，调不来亲兵救兵；白练无情，送君王一命。伤心煞煤山私幸，独殉了社稷苍生，独殉了社稷苍生。</a:t>
            </a: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just">
              <a:lnSpc>
                <a:spcPct val="125000"/>
              </a:lnSpc>
            </a:pPr>
            <a:endParaRPr lang="en-US" altLang="zh-CN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《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桃花扇</a:t>
            </a:r>
            <a:r>
              <a:rPr lang="en-US" altLang="zh-CN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》</a:t>
            </a:r>
            <a:r>
              <a:rPr lang="zh-CN" altLang="en-US" sz="2400" b="1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全剧以侯方域、李香君的悲欢离合为主线，展现了明末南京的社会现实。同时也揭露了弘光政权衰亡的原因，歌颂了对国家不渝的民族英雄和底层百姓，展现了明朝遗民的亡国之痛。这里的“高皇帝”是明朝的末代皇帝崇祯帝，他在清兵攻入北京城后自缢身亡。崇祯皇帝是一位励精图治的亡国之君。在位十七年间，不溺于声色犬马，而是勤勉辛劳，只可惜当时明朝大势已去，积重难返，江山移人，他也自杀身死。</a:t>
            </a:r>
            <a:endParaRPr lang="zh-CN" altLang="en-US" sz="2400" b="1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2186</Words>
  <Application>WPS 演示</Application>
  <PresentationFormat>宽屏</PresentationFormat>
  <Paragraphs>139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仓耳玄三M W05</vt:lpstr>
      <vt:lpstr>方正清刻本悦宋简体</vt:lpstr>
      <vt:lpstr>汉仪心海行楷W</vt:lpstr>
      <vt:lpstr>方正苏新诗柳楷简体</vt:lpstr>
      <vt:lpstr>方正粗金陵</vt:lpstr>
      <vt:lpstr>微软雅黑</vt:lpstr>
      <vt:lpstr>Arial Unicode MS</vt:lpstr>
      <vt:lpstr>等线 Light</vt:lpstr>
      <vt:lpstr>等线</vt:lpstr>
      <vt:lpstr>Office 主题​​</vt:lpstr>
      <vt:lpstr>1_Office 主题​​</vt:lpstr>
      <vt:lpstr>梁实秋</vt:lpstr>
      <vt:lpstr>1、整体把握全文，体会作者通过细节描写来表现人物性情的技巧。 2、理解任公先生独特的人格魅力和爱国、救国的赤诚之心。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少年智则国智，少年富则国富， 少年强则国强，少年独立则国独立， 少年自由则国自由，少年进步则国进步， 少年胜于欧洲，则国胜于欧洲， 少年雄于地球，则国雄于地球。 …… 美哉，我少年中国，与天不老！ 壮哉，我中国少年，与国无疆！</vt:lpstr>
      <vt:lpstr>１、完成优化设计《记梁任公先生的一次演讲》 ２、谈谈我辈青年在当今社会应该如何有所作为，写一篇150字左右的感想。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建春</dc:creator>
  <cp:lastModifiedBy>郑鑫</cp:lastModifiedBy>
  <cp:revision>75</cp:revision>
  <dcterms:created xsi:type="dcterms:W3CDTF">2020-07-29T02:15:00Z</dcterms:created>
  <dcterms:modified xsi:type="dcterms:W3CDTF">2022-10-10T06:15:54Z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  <property fmtid="{D5CDD505-2E9C-101B-9397-08002B2CF9AE}" pid="3" name="ICV">
    <vt:lpwstr>53227037296D4A759CE0DF0FF5133552</vt:lpwstr>
  </property>
</Properties>
</file>