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409" r:id="rId3"/>
    <p:sldId id="440" r:id="rId4"/>
    <p:sldId id="410" r:id="rId5"/>
    <p:sldId id="411" r:id="rId6"/>
    <p:sldId id="428" r:id="rId7"/>
    <p:sldId id="414" r:id="rId8"/>
    <p:sldId id="418" r:id="rId9"/>
    <p:sldId id="419" r:id="rId10"/>
    <p:sldId id="420" r:id="rId11"/>
    <p:sldId id="421" r:id="rId12"/>
    <p:sldId id="422" r:id="rId13"/>
    <p:sldId id="423" r:id="rId14"/>
    <p:sldId id="425" r:id="rId15"/>
    <p:sldId id="424" r:id="rId16"/>
    <p:sldId id="42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F3F"/>
    <a:srgbClr val="EBBFE3"/>
    <a:srgbClr val="B60000"/>
    <a:srgbClr val="D9D9D9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4" y="422"/>
      </p:cViewPr>
      <p:guideLst>
        <p:guide orient="horz" pos="2160"/>
        <p:guide pos="37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484835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3765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cxnSp>
        <p:nvCxnSpPr>
          <p:cNvPr id="4" name="直接连接符 3"/>
          <p:cNvCxnSpPr>
            <a:endCxn id="8" idx="1"/>
          </p:cNvCxnSpPr>
          <p:nvPr userDrawn="1"/>
        </p:nvCxnSpPr>
        <p:spPr>
          <a:xfrm flipV="1">
            <a:off x="0" y="6471920"/>
            <a:ext cx="5099050" cy="444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8" idx="3"/>
          </p:cNvCxnSpPr>
          <p:nvPr userDrawn="1"/>
        </p:nvCxnSpPr>
        <p:spPr>
          <a:xfrm>
            <a:off x="7459980" y="6471920"/>
            <a:ext cx="4732020" cy="444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 userDrawn="1"/>
        </p:nvSpPr>
        <p:spPr>
          <a:xfrm>
            <a:off x="5023485" y="6433820"/>
            <a:ext cx="75565" cy="7747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7459980" y="6439535"/>
            <a:ext cx="75565" cy="7747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5099050" y="6210935"/>
            <a:ext cx="2360930" cy="52197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2800" spc="500">
                <a:solidFill>
                  <a:schemeClr val="tx1"/>
                </a:solidFill>
                <a:uFillTx/>
                <a:latin typeface="华文行楷" panose="02010800040101010101" charset="-122"/>
                <a:ea typeface="华文行楷" panose="02010800040101010101" charset="-122"/>
              </a:rPr>
              <a:t>涉江采芙蓉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635" y="0"/>
            <a:ext cx="12191365" cy="344170"/>
          </a:xfrm>
          <a:prstGeom prst="rect">
            <a:avLst/>
          </a:prstGeom>
          <a:solidFill>
            <a:srgbClr val="B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2022/10/14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2022/10/14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66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4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8665211" y="6582410"/>
            <a:ext cx="3526790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未经原作者允许不得转载本PPT，否则将视为侵权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4332606" y="6582410"/>
            <a:ext cx="3526790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未经原作者允许不得转载本PPT，否则将视为侵权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5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file:///F:\1.mp3" TargetMode="External"/><Relationship Id="rId7" Type="http://schemas.openxmlformats.org/officeDocument/2006/relationships/image" Target="../media/image9.png"/><Relationship Id="rId2" Type="http://schemas.openxmlformats.org/officeDocument/2006/relationships/audio" Target="NULL" TargetMode="External"/><Relationship Id="rId1" Type="http://schemas.openxmlformats.org/officeDocument/2006/relationships/tags" Target="../tags/tag127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1.xml"/><Relationship Id="rId4" Type="http://schemas.microsoft.com/office/2007/relationships/media" Target="file:///F:\2.mp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C:\Users\Administrator\Desktop\微信图片_20201206214142.jpg微信图片_2020120621414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9865" y="527050"/>
            <a:ext cx="5239385" cy="34925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6" name="图片 25" descr="C:\Users\Administrator\Desktop\微信图片_20201206214129.jpg微信图片_202012062141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290" y="527685"/>
            <a:ext cx="5238115" cy="34918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文本框 3"/>
          <p:cNvSpPr txBox="1"/>
          <p:nvPr/>
        </p:nvSpPr>
        <p:spPr>
          <a:xfrm>
            <a:off x="2704465" y="4533265"/>
            <a:ext cx="7252335" cy="829945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4800">
                <a:latin typeface="华文行楷" panose="02010800040101010101" charset="-122"/>
                <a:ea typeface="华文行楷" panose="02010800040101010101" charset="-122"/>
              </a:rPr>
              <a:t>提到夏天，你会想到什么？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1459" y="1002030"/>
            <a:ext cx="2174271" cy="850900"/>
            <a:chOff x="773" y="1578"/>
            <a:chExt cx="3425" cy="1340"/>
          </a:xfrm>
        </p:grpSpPr>
        <p:sp>
          <p:nvSpPr>
            <p:cNvPr id="3" name="矩形 2"/>
            <p:cNvSpPr/>
            <p:nvPr/>
          </p:nvSpPr>
          <p:spPr>
            <a:xfrm>
              <a:off x="773" y="1578"/>
              <a:ext cx="3425" cy="13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58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课前预习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2760" y="2788285"/>
            <a:ext cx="2173605" cy="850900"/>
            <a:chOff x="775" y="1578"/>
            <a:chExt cx="3423" cy="1340"/>
          </a:xfrm>
        </p:grpSpPr>
        <p:sp>
          <p:nvSpPr>
            <p:cNvPr id="7" name="矩形 6"/>
            <p:cNvSpPr/>
            <p:nvPr/>
          </p:nvSpPr>
          <p:spPr>
            <a:xfrm>
              <a:off x="775" y="1578"/>
              <a:ext cx="3423" cy="13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57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文本解读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2125" y="4707890"/>
            <a:ext cx="2173605" cy="850900"/>
            <a:chOff x="775" y="1578"/>
            <a:chExt cx="3423" cy="1340"/>
          </a:xfrm>
        </p:grpSpPr>
        <p:sp>
          <p:nvSpPr>
            <p:cNvPr id="10" name="矩形 9"/>
            <p:cNvSpPr/>
            <p:nvPr/>
          </p:nvSpPr>
          <p:spPr>
            <a:xfrm>
              <a:off x="775" y="1578"/>
              <a:ext cx="3423" cy="13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58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深入探究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475480" y="717550"/>
            <a:ext cx="5700395" cy="64516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+mj-ea"/>
                <a:ea typeface="+mj-ea"/>
                <a:cs typeface="+mj-ea"/>
              </a:rPr>
              <a:t>还顾/望旧乡，长路/漫浩浩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206875" y="1852930"/>
            <a:ext cx="6237605" cy="82994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诗歌走到这里，感情是怎样的呢？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272790" y="3219450"/>
            <a:ext cx="8334375" cy="203009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chemeClr val="tx2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长路漫漫，回乡路途遥远，归家之路望不到头，整句充溢的是一种归家无期的</a:t>
            </a:r>
            <a:r>
              <a:rPr lang="zh-CN" altLang="en-US" sz="28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悲伤和痛苦</a:t>
            </a:r>
            <a:r>
              <a:rPr lang="zh-CN" altLang="en-US" sz="2800">
                <a:solidFill>
                  <a:schemeClr val="tx2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，相爱之人却不能相见，这是何等的悲戚！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1459" y="1002030"/>
            <a:ext cx="2174271" cy="850900"/>
            <a:chOff x="773" y="1578"/>
            <a:chExt cx="3425" cy="1340"/>
          </a:xfrm>
        </p:grpSpPr>
        <p:sp>
          <p:nvSpPr>
            <p:cNvPr id="3" name="矩形 2"/>
            <p:cNvSpPr/>
            <p:nvPr/>
          </p:nvSpPr>
          <p:spPr>
            <a:xfrm>
              <a:off x="773" y="1578"/>
              <a:ext cx="3425" cy="13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58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课前预习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2760" y="2788285"/>
            <a:ext cx="2173605" cy="850900"/>
            <a:chOff x="775" y="1578"/>
            <a:chExt cx="3423" cy="1340"/>
          </a:xfrm>
        </p:grpSpPr>
        <p:sp>
          <p:nvSpPr>
            <p:cNvPr id="7" name="矩形 6"/>
            <p:cNvSpPr/>
            <p:nvPr/>
          </p:nvSpPr>
          <p:spPr>
            <a:xfrm>
              <a:off x="775" y="1578"/>
              <a:ext cx="3423" cy="13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57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文本解读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2125" y="4707890"/>
            <a:ext cx="2173605" cy="850900"/>
            <a:chOff x="775" y="1578"/>
            <a:chExt cx="3423" cy="1340"/>
          </a:xfrm>
        </p:grpSpPr>
        <p:sp>
          <p:nvSpPr>
            <p:cNvPr id="10" name="矩形 9"/>
            <p:cNvSpPr/>
            <p:nvPr/>
          </p:nvSpPr>
          <p:spPr>
            <a:xfrm>
              <a:off x="775" y="1578"/>
              <a:ext cx="3423" cy="13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58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深入探究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475480" y="717550"/>
            <a:ext cx="5700395" cy="64516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+mj-ea"/>
                <a:ea typeface="+mj-ea"/>
                <a:cs typeface="+mj-ea"/>
              </a:rPr>
              <a:t>同心/而离居，忧伤/以终老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17545" y="1552575"/>
            <a:ext cx="8215630" cy="82994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这一句，体现了主人公怎样的心情？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272790" y="3219450"/>
            <a:ext cx="8334375" cy="203009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chemeClr val="accent1">
                    <a:lumMod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两人彼此牵挂，却又不能长相厮守，只能分居两地，在忧伤中度过晚年，直到去世，主人公的心情是</a:t>
            </a:r>
            <a:r>
              <a:rPr lang="zh-CN" altLang="en-US" sz="2800" b="1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</a:rPr>
              <a:t>忧伤、凄清而绝望</a:t>
            </a:r>
            <a:r>
              <a:rPr lang="zh-CN" altLang="en-US" sz="2800">
                <a:solidFill>
                  <a:schemeClr val="accent1">
                    <a:lumMod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1459" y="1002030"/>
            <a:ext cx="2174271" cy="850900"/>
            <a:chOff x="773" y="1578"/>
            <a:chExt cx="3425" cy="1340"/>
          </a:xfrm>
        </p:grpSpPr>
        <p:sp>
          <p:nvSpPr>
            <p:cNvPr id="3" name="矩形 2"/>
            <p:cNvSpPr/>
            <p:nvPr/>
          </p:nvSpPr>
          <p:spPr>
            <a:xfrm>
              <a:off x="773" y="1578"/>
              <a:ext cx="3425" cy="13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58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课前预习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2760" y="2788285"/>
            <a:ext cx="2173605" cy="850900"/>
            <a:chOff x="775" y="1578"/>
            <a:chExt cx="3423" cy="1340"/>
          </a:xfrm>
        </p:grpSpPr>
        <p:sp>
          <p:nvSpPr>
            <p:cNvPr id="7" name="矩形 6"/>
            <p:cNvSpPr/>
            <p:nvPr/>
          </p:nvSpPr>
          <p:spPr>
            <a:xfrm>
              <a:off x="775" y="1578"/>
              <a:ext cx="3423" cy="13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57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文本解读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2125" y="4707890"/>
            <a:ext cx="2173605" cy="850900"/>
            <a:chOff x="775" y="1578"/>
            <a:chExt cx="3423" cy="1340"/>
          </a:xfrm>
        </p:grpSpPr>
        <p:sp>
          <p:nvSpPr>
            <p:cNvPr id="10" name="矩形 9"/>
            <p:cNvSpPr/>
            <p:nvPr/>
          </p:nvSpPr>
          <p:spPr>
            <a:xfrm>
              <a:off x="775" y="1578"/>
              <a:ext cx="3423" cy="13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58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深入探究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330575" y="637540"/>
            <a:ext cx="6206490" cy="64516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/>
              <a:t>江、芙蓉、兰泽、芳草、长路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9837420" y="616585"/>
            <a:ext cx="2046605" cy="687705"/>
            <a:chOff x="15092" y="1208"/>
            <a:chExt cx="3223" cy="1083"/>
          </a:xfrm>
        </p:grpSpPr>
        <p:sp>
          <p:nvSpPr>
            <p:cNvPr id="19" name="圆角矩形 18"/>
            <p:cNvSpPr/>
            <p:nvPr/>
          </p:nvSpPr>
          <p:spPr>
            <a:xfrm>
              <a:off x="15092" y="1208"/>
              <a:ext cx="3223" cy="1083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665" y="1241"/>
              <a:ext cx="265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1800">
                  <a:solidFill>
                    <a:schemeClr val="bg1"/>
                  </a:solidFill>
                  <a:uFillTx/>
                </a:rPr>
                <a:t>意象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837420" y="1928495"/>
            <a:ext cx="2046605" cy="687705"/>
            <a:chOff x="15092" y="1208"/>
            <a:chExt cx="3223" cy="1083"/>
          </a:xfrm>
        </p:grpSpPr>
        <p:sp>
          <p:nvSpPr>
            <p:cNvPr id="16" name="圆角矩形 15"/>
            <p:cNvSpPr/>
            <p:nvPr/>
          </p:nvSpPr>
          <p:spPr>
            <a:xfrm>
              <a:off x="15092" y="1208"/>
              <a:ext cx="3223" cy="1083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5665" y="1241"/>
              <a:ext cx="265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1800">
                  <a:solidFill>
                    <a:schemeClr val="bg1"/>
                  </a:solidFill>
                  <a:uFillTx/>
                </a:rPr>
                <a:t>意境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235450" y="1949450"/>
            <a:ext cx="3910965" cy="64516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/>
              <a:t>高雅、纯洁、美好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9837420" y="3867785"/>
            <a:ext cx="2046605" cy="687705"/>
            <a:chOff x="15092" y="1208"/>
            <a:chExt cx="3223" cy="1083"/>
          </a:xfrm>
        </p:grpSpPr>
        <p:sp>
          <p:nvSpPr>
            <p:cNvPr id="23" name="圆角矩形 22"/>
            <p:cNvSpPr/>
            <p:nvPr/>
          </p:nvSpPr>
          <p:spPr>
            <a:xfrm>
              <a:off x="15092" y="1208"/>
              <a:ext cx="3223" cy="1083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665" y="1241"/>
              <a:ext cx="265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1800">
                  <a:solidFill>
                    <a:schemeClr val="bg1"/>
                  </a:solidFill>
                  <a:uFillTx/>
                </a:rPr>
                <a:t>情感</a:t>
              </a:r>
            </a:p>
          </p:txBody>
        </p:sp>
      </p:grpSp>
      <p:graphicFrame>
        <p:nvGraphicFramePr>
          <p:cNvPr id="27" name="对象 26"/>
          <p:cNvGraphicFramePr/>
          <p:nvPr/>
        </p:nvGraphicFramePr>
        <p:xfrm>
          <a:off x="4235450" y="2788285"/>
          <a:ext cx="3750945" cy="3364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429625" imgH="4076700" progId="Word.Document.8">
                  <p:embed/>
                </p:oleObj>
              </mc:Choice>
              <mc:Fallback>
                <p:oleObj r:id="rId3" imgW="8429625" imgH="4076700" progId="Word.Document.8">
                  <p:embed/>
                  <p:pic>
                    <p:nvPicPr>
                      <p:cNvPr id="0" name="图片 3134"/>
                      <p:cNvPicPr/>
                      <p:nvPr/>
                    </p:nvPicPr>
                    <p:blipFill>
                      <a:blip r:embed="rId4"/>
                      <a:srcRect l="31276" t="23606" r="25582" b="7121"/>
                      <a:stretch>
                        <a:fillRect/>
                      </a:stretch>
                    </p:blipFill>
                    <p:spPr>
                      <a:xfrm>
                        <a:off x="4235450" y="2788285"/>
                        <a:ext cx="3750945" cy="33642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下箭头 28"/>
          <p:cNvSpPr/>
          <p:nvPr/>
        </p:nvSpPr>
        <p:spPr>
          <a:xfrm>
            <a:off x="10760710" y="1477645"/>
            <a:ext cx="332740" cy="33210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下箭头 29"/>
          <p:cNvSpPr/>
          <p:nvPr/>
        </p:nvSpPr>
        <p:spPr>
          <a:xfrm>
            <a:off x="10760710" y="3173095"/>
            <a:ext cx="332740" cy="33210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2919534" y="3842385"/>
            <a:ext cx="6775011" cy="865505"/>
            <a:chOff x="4557" y="6051"/>
            <a:chExt cx="10934" cy="1363"/>
          </a:xfrm>
        </p:grpSpPr>
        <p:sp>
          <p:nvSpPr>
            <p:cNvPr id="32" name="矩形 31"/>
            <p:cNvSpPr/>
            <p:nvPr/>
          </p:nvSpPr>
          <p:spPr>
            <a:xfrm>
              <a:off x="4557" y="6091"/>
              <a:ext cx="10934" cy="1323"/>
            </a:xfrm>
            <a:prstGeom prst="rect">
              <a:avLst/>
            </a:prstGeom>
            <a:solidFill>
              <a:srgbClr val="C00000">
                <a:alpha val="59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015" y="6051"/>
              <a:ext cx="10425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2800">
                  <a:solidFill>
                    <a:schemeClr val="bg1"/>
                  </a:solidFill>
                </a:rPr>
                <a:t>爱人之间因分离而思念忧伤的思想感情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1459" y="1002030"/>
            <a:ext cx="2174271" cy="850900"/>
            <a:chOff x="773" y="1578"/>
            <a:chExt cx="3425" cy="1340"/>
          </a:xfrm>
        </p:grpSpPr>
        <p:sp>
          <p:nvSpPr>
            <p:cNvPr id="3" name="矩形 2"/>
            <p:cNvSpPr/>
            <p:nvPr/>
          </p:nvSpPr>
          <p:spPr>
            <a:xfrm>
              <a:off x="773" y="1578"/>
              <a:ext cx="3425" cy="13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58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课前预习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2760" y="2788285"/>
            <a:ext cx="2173605" cy="850900"/>
            <a:chOff x="775" y="1578"/>
            <a:chExt cx="3423" cy="1340"/>
          </a:xfrm>
          <a:solidFill>
            <a:schemeClr val="bg1"/>
          </a:solidFill>
        </p:grpSpPr>
        <p:sp>
          <p:nvSpPr>
            <p:cNvPr id="7" name="矩形 6"/>
            <p:cNvSpPr/>
            <p:nvPr/>
          </p:nvSpPr>
          <p:spPr>
            <a:xfrm>
              <a:off x="775" y="1578"/>
              <a:ext cx="3423" cy="13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57" y="1788"/>
              <a:ext cx="2892" cy="9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文本解读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2125" y="4707890"/>
            <a:ext cx="2173605" cy="850900"/>
            <a:chOff x="775" y="1578"/>
            <a:chExt cx="3423" cy="1340"/>
          </a:xfrm>
          <a:solidFill>
            <a:srgbClr val="C00000"/>
          </a:solidFill>
        </p:grpSpPr>
        <p:sp>
          <p:nvSpPr>
            <p:cNvPr id="10" name="矩形 9"/>
            <p:cNvSpPr/>
            <p:nvPr/>
          </p:nvSpPr>
          <p:spPr>
            <a:xfrm>
              <a:off x="775" y="1578"/>
              <a:ext cx="3423" cy="13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58" y="1788"/>
              <a:ext cx="3140" cy="9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深入探究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475" y="2155190"/>
            <a:ext cx="3568065" cy="2686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9837420" y="616585"/>
            <a:ext cx="2046605" cy="687705"/>
            <a:chOff x="15092" y="1208"/>
            <a:chExt cx="3223" cy="1083"/>
          </a:xfrm>
        </p:grpSpPr>
        <p:sp>
          <p:nvSpPr>
            <p:cNvPr id="19" name="圆角矩形 18"/>
            <p:cNvSpPr/>
            <p:nvPr/>
          </p:nvSpPr>
          <p:spPr>
            <a:xfrm>
              <a:off x="15092" y="1208"/>
              <a:ext cx="3223" cy="1083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665" y="1241"/>
              <a:ext cx="265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1800">
                  <a:solidFill>
                    <a:schemeClr val="bg1"/>
                  </a:solidFill>
                  <a:uFillTx/>
                </a:rPr>
                <a:t>思考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628765" y="1537970"/>
            <a:ext cx="5398770" cy="461581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 诗歌中的抒情主人公表达感情的方式是什么？其目的是什么？</a:t>
            </a:r>
          </a:p>
          <a:p>
            <a:pPr fontAlgn="auto">
              <a:lnSpc>
                <a:spcPct val="150000"/>
              </a:lnSpc>
            </a:pP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2.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以花草赠亲朋是古人常有的一种行为，主人公为什么要采“芙蓉”送给所思之人，而不是其他的花草呢？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1459" y="1002030"/>
            <a:ext cx="2174271" cy="850900"/>
            <a:chOff x="773" y="1578"/>
            <a:chExt cx="3425" cy="1340"/>
          </a:xfrm>
        </p:grpSpPr>
        <p:sp>
          <p:nvSpPr>
            <p:cNvPr id="3" name="矩形 2"/>
            <p:cNvSpPr/>
            <p:nvPr/>
          </p:nvSpPr>
          <p:spPr>
            <a:xfrm>
              <a:off x="773" y="1578"/>
              <a:ext cx="3425" cy="13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58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课前预习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2760" y="2788285"/>
            <a:ext cx="2173605" cy="850900"/>
            <a:chOff x="775" y="1578"/>
            <a:chExt cx="3423" cy="1340"/>
          </a:xfrm>
          <a:solidFill>
            <a:schemeClr val="bg1"/>
          </a:solidFill>
        </p:grpSpPr>
        <p:sp>
          <p:nvSpPr>
            <p:cNvPr id="7" name="矩形 6"/>
            <p:cNvSpPr/>
            <p:nvPr/>
          </p:nvSpPr>
          <p:spPr>
            <a:xfrm>
              <a:off x="775" y="1578"/>
              <a:ext cx="3423" cy="13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57" y="1788"/>
              <a:ext cx="2892" cy="9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文本解读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2125" y="4707890"/>
            <a:ext cx="2173605" cy="850900"/>
            <a:chOff x="775" y="1578"/>
            <a:chExt cx="3423" cy="1340"/>
          </a:xfrm>
          <a:solidFill>
            <a:srgbClr val="C00000"/>
          </a:solidFill>
        </p:grpSpPr>
        <p:sp>
          <p:nvSpPr>
            <p:cNvPr id="10" name="矩形 9"/>
            <p:cNvSpPr/>
            <p:nvPr/>
          </p:nvSpPr>
          <p:spPr>
            <a:xfrm>
              <a:off x="775" y="1578"/>
              <a:ext cx="3423" cy="13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58" y="1788"/>
              <a:ext cx="3140" cy="9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深入探究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85" y="454660"/>
            <a:ext cx="5429885" cy="350012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730625" y="4326255"/>
            <a:ext cx="7584440" cy="161480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182110" y="4441190"/>
            <a:ext cx="69659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C00000"/>
                </a:solidFill>
              </a:rPr>
              <a:t>本文的抒情主人公是确定的吗？大家认为主人公是女子还是男子呢？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0020"/>
            <a:ext cx="6647180" cy="373888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9837420" y="616585"/>
            <a:ext cx="2046605" cy="687705"/>
            <a:chOff x="15092" y="1208"/>
            <a:chExt cx="3223" cy="1083"/>
          </a:xfrm>
        </p:grpSpPr>
        <p:sp>
          <p:nvSpPr>
            <p:cNvPr id="19" name="圆角矩形 18"/>
            <p:cNvSpPr/>
            <p:nvPr/>
          </p:nvSpPr>
          <p:spPr>
            <a:xfrm>
              <a:off x="15092" y="1208"/>
              <a:ext cx="3223" cy="1083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665" y="1241"/>
              <a:ext cx="265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1800">
                  <a:solidFill>
                    <a:schemeClr val="bg1"/>
                  </a:solidFill>
                  <a:uFillTx/>
                </a:rPr>
                <a:t>作业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485255" y="2414270"/>
            <a:ext cx="5398770" cy="230695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以《“涉江”情》为题写一篇200字左右的随笔，发挥想象，注重自己的感受。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962bd40735fae6cd61f9234803b30f2442a70f4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65" y="319405"/>
            <a:ext cx="4208780" cy="30956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5" name="图片 24" descr="18942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515" y="319405"/>
            <a:ext cx="4213860" cy="30956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6" name="图片 25" descr="1335159eqjq22e5kzbel0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65" y="3619500"/>
            <a:ext cx="4209415" cy="28479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7" name="图片 26" descr="千图网_芙蓉_图片编号3705278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515" y="3619500"/>
            <a:ext cx="4213860" cy="28479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8" name="文本框 27"/>
          <p:cNvSpPr txBox="1"/>
          <p:nvPr/>
        </p:nvSpPr>
        <p:spPr>
          <a:xfrm>
            <a:off x="5450840" y="1833880"/>
            <a:ext cx="1290320" cy="3190240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vert="eaVert" wrap="square" rtlCol="0">
            <a:spAutoFit/>
          </a:bodyPr>
          <a:lstStyle/>
          <a:p>
            <a:r>
              <a:rPr lang="zh-CN" altLang="en-US" sz="7200" spc="1200">
                <a:solidFill>
                  <a:schemeClr val="tx1"/>
                </a:solidFill>
                <a:uFillTx/>
                <a:latin typeface="华文行楷" panose="02010800040101010101" charset="-122"/>
                <a:ea typeface="华文行楷" panose="02010800040101010101" charset="-122"/>
              </a:rPr>
              <a:t>芙  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春去秋来清新荷花H5海报背景psd下载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2953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39155" y="991870"/>
            <a:ext cx="5269230" cy="3784600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 sz="80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sym typeface="+mn-ea"/>
              </a:rPr>
              <a:t>涉江采芙蓉</a:t>
            </a:r>
          </a:p>
          <a:p>
            <a:pPr algn="ctr" fontAlgn="auto">
              <a:lnSpc>
                <a:spcPct val="200000"/>
              </a:lnSpc>
            </a:pPr>
            <a:r>
              <a:rPr lang="zh-CN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《古诗十九首》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春去秋来清新荷花H5海报背景psd下载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0995"/>
            <a:ext cx="4556760" cy="60928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340995"/>
            <a:ext cx="4556760" cy="6092825"/>
          </a:xfrm>
          <a:prstGeom prst="rect">
            <a:avLst/>
          </a:prstGeom>
          <a:solidFill>
            <a:schemeClr val="bg2">
              <a:lumMod val="8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034915" y="991870"/>
            <a:ext cx="6824345" cy="483108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</a:rPr>
              <a:t>涉江采芙蓉，兰泽多芳草。</a:t>
            </a:r>
          </a:p>
          <a:p>
            <a:endParaRPr lang="zh-CN" altLang="en-US" sz="440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</a:rPr>
              <a:t>采之欲</a:t>
            </a:r>
            <a:r>
              <a:rPr lang="zh-CN" altLang="en-US" sz="440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遗</a:t>
            </a:r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</a:rPr>
              <a:t>谁，所思在远道。</a:t>
            </a:r>
          </a:p>
          <a:p>
            <a:endParaRPr lang="zh-CN" altLang="en-US" sz="440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</a:rPr>
              <a:t>还顾望旧乡，长路漫浩浩。</a:t>
            </a:r>
          </a:p>
          <a:p>
            <a:endParaRPr lang="zh-CN" altLang="en-US" sz="440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</a:rPr>
              <a:t>同心而离居，忧伤以终老。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27470" y="1868170"/>
            <a:ext cx="1946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wèi，赠送。</a:t>
            </a:r>
          </a:p>
        </p:txBody>
      </p:sp>
      <p:pic>
        <p:nvPicPr>
          <p:cNvPr id="2" name="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>
                  <p14:trim end="27496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55490" y="5922645"/>
            <a:ext cx="414020" cy="413385"/>
          </a:xfrm>
          <a:prstGeom prst="rect">
            <a:avLst/>
          </a:prstGeom>
        </p:spPr>
      </p:pic>
      <p:pic>
        <p:nvPicPr>
          <p:cNvPr id="3" name="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4">
                  <p14:trim st="3374" end="32561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69510" y="5922645"/>
            <a:ext cx="413385" cy="413385"/>
          </a:xfrm>
          <a:prstGeom prst="rect">
            <a:avLst/>
          </a:prstGeom>
        </p:spPr>
      </p:pic>
      <p:pic>
        <p:nvPicPr>
          <p:cNvPr id="6" name="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4">
                  <p14:trim end="2994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50450" y="5985510"/>
            <a:ext cx="366395" cy="3505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2834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3399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4" dur="3399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1459" y="1002030"/>
            <a:ext cx="2174271" cy="850900"/>
            <a:chOff x="773" y="1578"/>
            <a:chExt cx="3425" cy="1340"/>
          </a:xfrm>
        </p:grpSpPr>
        <p:sp>
          <p:nvSpPr>
            <p:cNvPr id="3" name="矩形 2"/>
            <p:cNvSpPr/>
            <p:nvPr/>
          </p:nvSpPr>
          <p:spPr>
            <a:xfrm>
              <a:off x="773" y="1578"/>
              <a:ext cx="3425" cy="13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58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课前预习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2760" y="2788285"/>
            <a:ext cx="2173605" cy="850900"/>
            <a:chOff x="775" y="1578"/>
            <a:chExt cx="3423" cy="1340"/>
          </a:xfrm>
        </p:grpSpPr>
        <p:sp>
          <p:nvSpPr>
            <p:cNvPr id="7" name="矩形 6"/>
            <p:cNvSpPr/>
            <p:nvPr/>
          </p:nvSpPr>
          <p:spPr>
            <a:xfrm>
              <a:off x="775" y="1578"/>
              <a:ext cx="3423" cy="13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57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文本解读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2125" y="4707890"/>
            <a:ext cx="2173605" cy="850900"/>
            <a:chOff x="775" y="1578"/>
            <a:chExt cx="3423" cy="1340"/>
          </a:xfrm>
        </p:grpSpPr>
        <p:sp>
          <p:nvSpPr>
            <p:cNvPr id="10" name="矩形 9"/>
            <p:cNvSpPr/>
            <p:nvPr/>
          </p:nvSpPr>
          <p:spPr>
            <a:xfrm>
              <a:off x="775" y="1578"/>
              <a:ext cx="3423" cy="13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58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深入探究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999230" y="1013460"/>
            <a:ext cx="7171690" cy="483108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</a:rPr>
              <a:t>涉江</a:t>
            </a:r>
            <a:r>
              <a:rPr lang="en-US" altLang="zh-CN" sz="4400">
                <a:latin typeface="华文楷体" panose="02010600040101010101" charset="-122"/>
                <a:ea typeface="华文楷体" panose="02010600040101010101" charset="-122"/>
              </a:rPr>
              <a:t>/</a:t>
            </a:r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</a:rPr>
              <a:t>采芙蓉，兰泽</a:t>
            </a:r>
            <a:r>
              <a:rPr lang="en-US" altLang="zh-CN" sz="4400">
                <a:latin typeface="华文楷体" panose="02010600040101010101" charset="-122"/>
                <a:ea typeface="华文楷体" panose="02010600040101010101" charset="-122"/>
              </a:rPr>
              <a:t>/</a:t>
            </a:r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</a:rPr>
              <a:t>多芳草。</a:t>
            </a:r>
          </a:p>
          <a:p>
            <a:endParaRPr lang="zh-CN" altLang="en-US" sz="440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</a:rPr>
              <a:t>采之</a:t>
            </a:r>
            <a:r>
              <a:rPr lang="en-US" altLang="zh-CN" sz="4400">
                <a:latin typeface="华文楷体" panose="02010600040101010101" charset="-122"/>
                <a:ea typeface="华文楷体" panose="02010600040101010101" charset="-122"/>
              </a:rPr>
              <a:t>/</a:t>
            </a:r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</a:rPr>
              <a:t>欲</a:t>
            </a:r>
            <a:r>
              <a:rPr lang="zh-CN" altLang="en-US" sz="44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遗</a:t>
            </a:r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</a:rPr>
              <a:t>谁，所思</a:t>
            </a:r>
            <a:r>
              <a:rPr lang="en-US" altLang="zh-CN" sz="4400">
                <a:latin typeface="华文楷体" panose="02010600040101010101" charset="-122"/>
                <a:ea typeface="华文楷体" panose="02010600040101010101" charset="-122"/>
              </a:rPr>
              <a:t>/</a:t>
            </a:r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</a:rPr>
              <a:t>在远道。</a:t>
            </a:r>
          </a:p>
          <a:p>
            <a:endParaRPr lang="zh-CN" altLang="en-US" sz="440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</a:rPr>
              <a:t>还顾</a:t>
            </a:r>
            <a:r>
              <a:rPr lang="en-US" altLang="zh-CN" sz="4400">
                <a:latin typeface="华文楷体" panose="02010600040101010101" charset="-122"/>
                <a:ea typeface="华文楷体" panose="02010600040101010101" charset="-122"/>
              </a:rPr>
              <a:t>/</a:t>
            </a:r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</a:rPr>
              <a:t>望旧乡，长路</a:t>
            </a:r>
            <a:r>
              <a:rPr lang="en-US" altLang="zh-CN" sz="4400">
                <a:latin typeface="华文楷体" panose="02010600040101010101" charset="-122"/>
                <a:ea typeface="华文楷体" panose="02010600040101010101" charset="-122"/>
              </a:rPr>
              <a:t>/</a:t>
            </a:r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</a:rPr>
              <a:t>漫浩浩。</a:t>
            </a:r>
          </a:p>
          <a:p>
            <a:endParaRPr lang="zh-CN" altLang="en-US" sz="440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</a:rPr>
              <a:t>同心</a:t>
            </a:r>
            <a:r>
              <a:rPr lang="en-US" altLang="zh-CN" sz="4400">
                <a:latin typeface="华文楷体" panose="02010600040101010101" charset="-122"/>
                <a:ea typeface="华文楷体" panose="02010600040101010101" charset="-122"/>
              </a:rPr>
              <a:t>/</a:t>
            </a:r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</a:rPr>
              <a:t>而离居，忧伤</a:t>
            </a:r>
            <a:r>
              <a:rPr lang="en-US" altLang="zh-CN" sz="4400">
                <a:latin typeface="华文楷体" panose="02010600040101010101" charset="-122"/>
                <a:ea typeface="华文楷体" panose="02010600040101010101" charset="-122"/>
              </a:rPr>
              <a:t>/</a:t>
            </a:r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</a:rPr>
              <a:t>以终老。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402965" y="2506980"/>
            <a:ext cx="5351780" cy="1313180"/>
            <a:chOff x="5359" y="3948"/>
            <a:chExt cx="8428" cy="2068"/>
          </a:xfrm>
        </p:grpSpPr>
        <p:sp>
          <p:nvSpPr>
            <p:cNvPr id="13" name="矩形 12"/>
            <p:cNvSpPr/>
            <p:nvPr/>
          </p:nvSpPr>
          <p:spPr>
            <a:xfrm>
              <a:off x="5359" y="3948"/>
              <a:ext cx="8428" cy="2069"/>
            </a:xfrm>
            <a:prstGeom prst="rect">
              <a:avLst/>
            </a:prstGeom>
            <a:solidFill>
              <a:schemeClr val="bg2">
                <a:lumMod val="85000"/>
                <a:alpha val="77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90" y="4329"/>
              <a:ext cx="4021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spc="1200">
                  <a:solidFill>
                    <a:schemeClr val="tx1"/>
                  </a:solidFill>
                  <a:uFillTx/>
                </a:rPr>
                <a:t>五言诗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1459" y="1002030"/>
            <a:ext cx="2174271" cy="850900"/>
            <a:chOff x="773" y="1578"/>
            <a:chExt cx="3425" cy="1340"/>
          </a:xfrm>
        </p:grpSpPr>
        <p:sp>
          <p:nvSpPr>
            <p:cNvPr id="3" name="矩形 2"/>
            <p:cNvSpPr/>
            <p:nvPr/>
          </p:nvSpPr>
          <p:spPr>
            <a:xfrm>
              <a:off x="773" y="1578"/>
              <a:ext cx="3425" cy="13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58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课前预习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2760" y="2788285"/>
            <a:ext cx="2173605" cy="850900"/>
            <a:chOff x="775" y="1578"/>
            <a:chExt cx="3423" cy="1340"/>
          </a:xfrm>
        </p:grpSpPr>
        <p:sp>
          <p:nvSpPr>
            <p:cNvPr id="7" name="矩形 6"/>
            <p:cNvSpPr/>
            <p:nvPr/>
          </p:nvSpPr>
          <p:spPr>
            <a:xfrm>
              <a:off x="775" y="1578"/>
              <a:ext cx="3423" cy="13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57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文本解读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2125" y="4707890"/>
            <a:ext cx="2173605" cy="850900"/>
            <a:chOff x="775" y="1578"/>
            <a:chExt cx="3423" cy="1340"/>
          </a:xfrm>
        </p:grpSpPr>
        <p:sp>
          <p:nvSpPr>
            <p:cNvPr id="10" name="矩形 9"/>
            <p:cNvSpPr/>
            <p:nvPr/>
          </p:nvSpPr>
          <p:spPr>
            <a:xfrm>
              <a:off x="775" y="1578"/>
              <a:ext cx="3423" cy="13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58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深入探究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839200" y="490220"/>
            <a:ext cx="2218690" cy="687070"/>
            <a:chOff x="14820" y="1208"/>
            <a:chExt cx="3494" cy="1082"/>
          </a:xfrm>
        </p:grpSpPr>
        <p:sp>
          <p:nvSpPr>
            <p:cNvPr id="19" name="圆角矩形 18"/>
            <p:cNvSpPr/>
            <p:nvPr/>
          </p:nvSpPr>
          <p:spPr>
            <a:xfrm>
              <a:off x="14820" y="1208"/>
              <a:ext cx="3495" cy="1083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4992" y="1208"/>
              <a:ext cx="33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</a:rPr>
                <a:t>作品简介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5" y="1304290"/>
            <a:ext cx="2143125" cy="28575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0008235" y="1271905"/>
            <a:ext cx="2185035" cy="2960370"/>
          </a:xfrm>
          <a:prstGeom prst="rect">
            <a:avLst/>
          </a:prstGeom>
          <a:solidFill>
            <a:schemeClr val="bg2">
              <a:lumMod val="8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511550" y="1497330"/>
            <a:ext cx="7705725" cy="452310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3200">
                <a:latin typeface="华文仿宋" panose="02010600040101010101" charset="-122"/>
                <a:ea typeface="华文仿宋" panose="02010600040101010101" charset="-122"/>
              </a:rPr>
              <a:t>《古诗十九首》是一部由南朝萧统所编录的五言组诗作品集，是</a:t>
            </a:r>
            <a:r>
              <a:rPr lang="zh-CN" altLang="en-US" sz="3200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</a:rPr>
              <a:t>乐府古诗文人化</a:t>
            </a:r>
            <a:r>
              <a:rPr lang="zh-CN" altLang="en-US" sz="3200">
                <a:latin typeface="华文仿宋" panose="02010600040101010101" charset="-122"/>
                <a:ea typeface="华文仿宋" panose="02010600040101010101" charset="-122"/>
              </a:rPr>
              <a:t>的显著标志。</a:t>
            </a:r>
          </a:p>
          <a:p>
            <a:pPr fontAlgn="auto">
              <a:lnSpc>
                <a:spcPct val="100000"/>
              </a:lnSpc>
            </a:pPr>
            <a:r>
              <a:rPr lang="zh-CN" altLang="en-US" sz="3200">
                <a:latin typeface="华文仿宋" panose="02010600040101010101" charset="-122"/>
                <a:ea typeface="华文仿宋" panose="02010600040101010101" charset="-122"/>
              </a:rPr>
              <a:t>本诗选自南朝梁萧统《文选》卷二十九。是东汉末年文人五言诗的选辑，最早见于《文选》。汉代无名作家的作品合称五言诗，成熟期的代表作被誉为“</a:t>
            </a:r>
            <a:r>
              <a:rPr lang="zh-CN" altLang="en-US" sz="3200" b="1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</a:rPr>
              <a:t>五言之冠冕</a:t>
            </a:r>
            <a:r>
              <a:rPr lang="zh-CN" altLang="en-US" sz="3200">
                <a:latin typeface="华文仿宋" panose="02010600040101010101" charset="-122"/>
                <a:ea typeface="华文仿宋" panose="02010600040101010101" charset="-122"/>
              </a:rPr>
              <a:t>”，</a:t>
            </a:r>
            <a:r>
              <a:rPr lang="zh-CN" altLang="en-US" sz="3200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</a:rPr>
              <a:t>以平浅质朴的文字展深情</a:t>
            </a:r>
            <a:r>
              <a:rPr lang="zh-CN" altLang="en-US" sz="3200">
                <a:latin typeface="华文仿宋" panose="02010600040101010101" charset="-122"/>
                <a:ea typeface="华文仿宋" panose="02010600040101010101" charset="-122"/>
              </a:rPr>
              <a:t>，南朝萧统合收于《文选》中。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1459" y="1002030"/>
            <a:ext cx="2174271" cy="850900"/>
            <a:chOff x="773" y="1578"/>
            <a:chExt cx="3425" cy="1340"/>
          </a:xfrm>
        </p:grpSpPr>
        <p:sp>
          <p:nvSpPr>
            <p:cNvPr id="3" name="矩形 2"/>
            <p:cNvSpPr/>
            <p:nvPr/>
          </p:nvSpPr>
          <p:spPr>
            <a:xfrm>
              <a:off x="773" y="1578"/>
              <a:ext cx="3425" cy="13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58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课前预习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2760" y="2788285"/>
            <a:ext cx="2173605" cy="850900"/>
            <a:chOff x="775" y="1578"/>
            <a:chExt cx="3423" cy="1340"/>
          </a:xfrm>
        </p:grpSpPr>
        <p:sp>
          <p:nvSpPr>
            <p:cNvPr id="7" name="矩形 6"/>
            <p:cNvSpPr/>
            <p:nvPr/>
          </p:nvSpPr>
          <p:spPr>
            <a:xfrm>
              <a:off x="775" y="1578"/>
              <a:ext cx="3423" cy="13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57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文本解读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2125" y="4707890"/>
            <a:ext cx="2173605" cy="850900"/>
            <a:chOff x="775" y="1578"/>
            <a:chExt cx="3423" cy="1340"/>
          </a:xfrm>
        </p:grpSpPr>
        <p:sp>
          <p:nvSpPr>
            <p:cNvPr id="10" name="矩形 9"/>
            <p:cNvSpPr/>
            <p:nvPr/>
          </p:nvSpPr>
          <p:spPr>
            <a:xfrm>
              <a:off x="775" y="1578"/>
              <a:ext cx="3423" cy="13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58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深入探究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522470" y="907415"/>
            <a:ext cx="5700395" cy="64516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+mj-ea"/>
                <a:ea typeface="+mj-ea"/>
                <a:cs typeface="+mj-ea"/>
              </a:rPr>
              <a:t>涉江/采芙蓉，兰泽/多芳草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359785" y="2190115"/>
            <a:ext cx="8406130" cy="304609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、在这一句中，大家看到了一副什么样的画面呢？</a:t>
            </a:r>
          </a:p>
          <a:p>
            <a:pPr fontAlgn="auto">
              <a:lnSpc>
                <a:spcPct val="150000"/>
              </a:lnSpc>
            </a:pP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、这个时候，抒情主人公的心情是怎样的呢？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1459" y="1002030"/>
            <a:ext cx="2174271" cy="850900"/>
            <a:chOff x="773" y="1578"/>
            <a:chExt cx="3425" cy="1340"/>
          </a:xfrm>
        </p:grpSpPr>
        <p:sp>
          <p:nvSpPr>
            <p:cNvPr id="3" name="矩形 2"/>
            <p:cNvSpPr/>
            <p:nvPr/>
          </p:nvSpPr>
          <p:spPr>
            <a:xfrm>
              <a:off x="773" y="1578"/>
              <a:ext cx="3425" cy="13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58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课前预习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2760" y="2788285"/>
            <a:ext cx="2173605" cy="850900"/>
            <a:chOff x="775" y="1578"/>
            <a:chExt cx="3423" cy="1340"/>
          </a:xfrm>
        </p:grpSpPr>
        <p:sp>
          <p:nvSpPr>
            <p:cNvPr id="7" name="矩形 6"/>
            <p:cNvSpPr/>
            <p:nvPr/>
          </p:nvSpPr>
          <p:spPr>
            <a:xfrm>
              <a:off x="775" y="1578"/>
              <a:ext cx="3423" cy="13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57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文本解读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2125" y="4707890"/>
            <a:ext cx="2173605" cy="850900"/>
            <a:chOff x="775" y="1578"/>
            <a:chExt cx="3423" cy="1340"/>
          </a:xfrm>
        </p:grpSpPr>
        <p:sp>
          <p:nvSpPr>
            <p:cNvPr id="10" name="矩形 9"/>
            <p:cNvSpPr/>
            <p:nvPr/>
          </p:nvSpPr>
          <p:spPr>
            <a:xfrm>
              <a:off x="775" y="1578"/>
              <a:ext cx="3423" cy="13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58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深入探究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011920" y="490220"/>
            <a:ext cx="2046605" cy="687705"/>
            <a:chOff x="15092" y="1208"/>
            <a:chExt cx="3223" cy="1083"/>
          </a:xfrm>
        </p:grpSpPr>
        <p:sp>
          <p:nvSpPr>
            <p:cNvPr id="19" name="圆角矩形 18"/>
            <p:cNvSpPr/>
            <p:nvPr/>
          </p:nvSpPr>
          <p:spPr>
            <a:xfrm>
              <a:off x="15092" y="1208"/>
              <a:ext cx="3223" cy="1083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665" y="1241"/>
              <a:ext cx="265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1800">
                  <a:solidFill>
                    <a:schemeClr val="bg1"/>
                  </a:solidFill>
                  <a:uFillTx/>
                </a:rPr>
                <a:t>芙蓉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490" y="3505200"/>
            <a:ext cx="2921635" cy="263779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文本框 13"/>
          <p:cNvSpPr txBox="1"/>
          <p:nvPr/>
        </p:nvSpPr>
        <p:spPr>
          <a:xfrm>
            <a:off x="6197600" y="1443990"/>
            <a:ext cx="57200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600"/>
              <a:t>芙蓉的形象：高雅、纯洁</a:t>
            </a:r>
            <a:endParaRPr lang="en-US" altLang="zh-CN" sz="3600"/>
          </a:p>
        </p:txBody>
      </p:sp>
      <p:sp>
        <p:nvSpPr>
          <p:cNvPr id="15" name="文本框 14"/>
          <p:cNvSpPr txBox="1"/>
          <p:nvPr/>
        </p:nvSpPr>
        <p:spPr>
          <a:xfrm>
            <a:off x="5979795" y="3846830"/>
            <a:ext cx="59378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8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制芰荷以为衣兮，集芙蓉以为裳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</a:p>
          <a:p>
            <a:pPr algn="r" fontAlgn="auto">
              <a:lnSpc>
                <a:spcPct val="150000"/>
              </a:lnSpc>
            </a:pPr>
            <a:r>
              <a:rPr lang="en-US" altLang="zh-CN" sz="28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8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屈原《离骚》</a:t>
            </a:r>
          </a:p>
        </p:txBody>
      </p:sp>
      <p:pic>
        <p:nvPicPr>
          <p:cNvPr id="16" name="图片 15"/>
          <p:cNvPicPr/>
          <p:nvPr/>
        </p:nvPicPr>
        <p:blipFill>
          <a:blip r:embed="rId4"/>
          <a:stretch>
            <a:fillRect/>
          </a:stretch>
        </p:blipFill>
        <p:spPr>
          <a:xfrm>
            <a:off x="2778760" y="692150"/>
            <a:ext cx="2920365" cy="2602800"/>
          </a:xfrm>
          <a:prstGeom prst="rect">
            <a:avLst/>
          </a:prstGeom>
          <a:effectLst>
            <a:softEdge rad="63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1459" y="1002030"/>
            <a:ext cx="2174271" cy="850900"/>
            <a:chOff x="773" y="1578"/>
            <a:chExt cx="3425" cy="1340"/>
          </a:xfrm>
        </p:grpSpPr>
        <p:sp>
          <p:nvSpPr>
            <p:cNvPr id="3" name="矩形 2"/>
            <p:cNvSpPr/>
            <p:nvPr/>
          </p:nvSpPr>
          <p:spPr>
            <a:xfrm>
              <a:off x="773" y="1578"/>
              <a:ext cx="3425" cy="13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58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课前预习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2760" y="2788285"/>
            <a:ext cx="2173605" cy="850900"/>
            <a:chOff x="775" y="1578"/>
            <a:chExt cx="3423" cy="1340"/>
          </a:xfrm>
        </p:grpSpPr>
        <p:sp>
          <p:nvSpPr>
            <p:cNvPr id="7" name="矩形 6"/>
            <p:cNvSpPr/>
            <p:nvPr/>
          </p:nvSpPr>
          <p:spPr>
            <a:xfrm>
              <a:off x="775" y="1578"/>
              <a:ext cx="3423" cy="13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57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文本解读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2125" y="4707890"/>
            <a:ext cx="2173605" cy="850900"/>
            <a:chOff x="775" y="1578"/>
            <a:chExt cx="3423" cy="1340"/>
          </a:xfrm>
        </p:grpSpPr>
        <p:sp>
          <p:nvSpPr>
            <p:cNvPr id="10" name="矩形 9"/>
            <p:cNvSpPr/>
            <p:nvPr/>
          </p:nvSpPr>
          <p:spPr>
            <a:xfrm>
              <a:off x="775" y="1578"/>
              <a:ext cx="3423" cy="13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58" y="1788"/>
              <a:ext cx="3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深入探究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475480" y="717550"/>
            <a:ext cx="5700395" cy="64516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+mj-ea"/>
                <a:ea typeface="+mj-ea"/>
                <a:cs typeface="+mj-ea"/>
              </a:rPr>
              <a:t>采之/欲遗谁，所思/在远道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17545" y="1552575"/>
            <a:ext cx="8215630" cy="452310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、这个时候，你看到是一个怎样的抒情主人公形象呢？</a:t>
            </a:r>
          </a:p>
          <a:p>
            <a:pPr fontAlgn="auto">
              <a:lnSpc>
                <a:spcPct val="150000"/>
              </a:lnSpc>
            </a:pP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、从前面一句我们知道，当时采莲的景象是很欢乐的，可是我们的主人公的心情似乎没有那么快乐，这是为何呢？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495,&quot;width&quot;:5606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</Words>
  <Application>Microsoft Office PowerPoint</Application>
  <PresentationFormat>宽屏</PresentationFormat>
  <Paragraphs>84</Paragraphs>
  <Slides>15</Slides>
  <Notes>0</Notes>
  <HiddenSlides>0</HiddenSlides>
  <MMClips>3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华文仿宋</vt:lpstr>
      <vt:lpstr>华文楷体</vt:lpstr>
      <vt:lpstr>华文行楷</vt:lpstr>
      <vt:lpstr>微软雅黑</vt:lpstr>
      <vt:lpstr>Arial</vt:lpstr>
      <vt:lpstr>Wingdings</vt:lpstr>
      <vt:lpstr>Office 主题​​</vt:lpstr>
      <vt:lpstr>自定义设计方案</vt:lpstr>
      <vt:lpstr>Microsoft Word 97 - 2003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jiao</dc:creator>
  <cp:lastModifiedBy>焦壮壮</cp:lastModifiedBy>
  <cp:revision>188</cp:revision>
  <dcterms:created xsi:type="dcterms:W3CDTF">2019-06-19T02:08:00Z</dcterms:created>
  <dcterms:modified xsi:type="dcterms:W3CDTF">2022-10-14T02:29:11Z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2052-11.1.0.7693</vt:lpwstr>
  </property>
  <property fmtid="{D5CDD505-2E9C-101B-9397-08002B2CF9AE}" pid="3" name="ICV">
    <vt:lpwstr>4A347F55A3334A66B8F046720269F0B9</vt:lpwstr>
  </property>
</Properties>
</file>