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9" r:id="rId2"/>
    <p:sldId id="284" r:id="rId3"/>
    <p:sldId id="292" r:id="rId4"/>
    <p:sldId id="312" r:id="rId5"/>
    <p:sldId id="315" r:id="rId6"/>
    <p:sldId id="313" r:id="rId7"/>
    <p:sldId id="326" r:id="rId8"/>
    <p:sldId id="314" r:id="rId9"/>
    <p:sldId id="260" r:id="rId10"/>
    <p:sldId id="316" r:id="rId11"/>
    <p:sldId id="329" r:id="rId12"/>
    <p:sldId id="317" r:id="rId13"/>
    <p:sldId id="318" r:id="rId14"/>
    <p:sldId id="319" r:id="rId15"/>
    <p:sldId id="321" r:id="rId16"/>
    <p:sldId id="320" r:id="rId17"/>
    <p:sldId id="324" r:id="rId18"/>
    <p:sldId id="325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8" r:id="rId27"/>
    <p:sldId id="346" r:id="rId28"/>
    <p:sldId id="344" r:id="rId29"/>
    <p:sldId id="339" r:id="rId30"/>
    <p:sldId id="340" r:id="rId31"/>
    <p:sldId id="341" r:id="rId32"/>
    <p:sldId id="343" r:id="rId33"/>
    <p:sldId id="337" r:id="rId34"/>
    <p:sldId id="342" r:id="rId35"/>
    <p:sldId id="307" r:id="rId36"/>
    <p:sldId id="263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C56"/>
    <a:srgbClr val="FFC91F"/>
    <a:srgbClr val="5E77FF"/>
    <a:srgbClr val="3346FE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2554" autoAdjust="0"/>
  </p:normalViewPr>
  <p:slideViewPr>
    <p:cSldViewPr snapToGrid="0">
      <p:cViewPr>
        <p:scale>
          <a:sx n="88" d="100"/>
          <a:sy n="88" d="100"/>
        </p:scale>
        <p:origin x="-12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21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" b="5767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</p:pic>
      <p:sp>
        <p:nvSpPr>
          <p:cNvPr id="4" name="TextBox 6"/>
          <p:cNvSpPr txBox="1"/>
          <p:nvPr userDrawn="1"/>
        </p:nvSpPr>
        <p:spPr>
          <a:xfrm>
            <a:off x="0" y="-32657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525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5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 userDrawn="1"/>
        </p:nvSpPr>
        <p:spPr>
          <a:xfrm>
            <a:off x="0" y="0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8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8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7.jpeg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10.jpeg"/><Relationship Id="rId26" Type="http://schemas.openxmlformats.org/officeDocument/2006/relationships/image" Target="../media/image18.png"/><Relationship Id="rId3" Type="http://schemas.openxmlformats.org/officeDocument/2006/relationships/tags" Target="../tags/tag82.xml"/><Relationship Id="rId21" Type="http://schemas.openxmlformats.org/officeDocument/2006/relationships/image" Target="../media/image13.jpe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tags" Target="../tags/tag8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.jpe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16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15.png"/><Relationship Id="rId10" Type="http://schemas.openxmlformats.org/officeDocument/2006/relationships/tags" Target="../tags/tag89.xml"/><Relationship Id="rId19" Type="http://schemas.openxmlformats.org/officeDocument/2006/relationships/image" Target="../media/image11.jpe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20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audio" Target="../media/audio1.wav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" Type="http://schemas.openxmlformats.org/officeDocument/2006/relationships/tags" Target="../tags/tag106.xml"/><Relationship Id="rId21" Type="http://schemas.openxmlformats.org/officeDocument/2006/relationships/image" Target="../media/image24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8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image" Target="../media/image23.jpe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27.jpe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26.png"/><Relationship Id="rId10" Type="http://schemas.openxmlformats.org/officeDocument/2006/relationships/tags" Target="../tags/tag113.xml"/><Relationship Id="rId19" Type="http://schemas.openxmlformats.org/officeDocument/2006/relationships/image" Target="../media/image22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image" Target="../media/image30.jpeg"/><Relationship Id="rId26" Type="http://schemas.openxmlformats.org/officeDocument/2006/relationships/image" Target="../media/image38.png"/><Relationship Id="rId3" Type="http://schemas.openxmlformats.org/officeDocument/2006/relationships/tags" Target="../tags/tag122.xml"/><Relationship Id="rId21" Type="http://schemas.openxmlformats.org/officeDocument/2006/relationships/image" Target="../media/image33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7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32.jpe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image" Target="../media/image36.jpe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35.png"/><Relationship Id="rId10" Type="http://schemas.openxmlformats.org/officeDocument/2006/relationships/tags" Target="../tags/tag129.xml"/><Relationship Id="rId19" Type="http://schemas.openxmlformats.org/officeDocument/2006/relationships/image" Target="../media/image31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34.jpeg"/><Relationship Id="rId27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18" Type="http://schemas.openxmlformats.org/officeDocument/2006/relationships/image" Target="../media/image39.jpeg"/><Relationship Id="rId26" Type="http://schemas.openxmlformats.org/officeDocument/2006/relationships/image" Target="../media/image29.png"/><Relationship Id="rId3" Type="http://schemas.openxmlformats.org/officeDocument/2006/relationships/tags" Target="../tags/tag138.xml"/><Relationship Id="rId21" Type="http://schemas.openxmlformats.org/officeDocument/2006/relationships/image" Target="../media/image42.png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6.png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20" Type="http://schemas.openxmlformats.org/officeDocument/2006/relationships/image" Target="../media/image41.jpe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24" Type="http://schemas.openxmlformats.org/officeDocument/2006/relationships/image" Target="../media/image45.jpeg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23" Type="http://schemas.openxmlformats.org/officeDocument/2006/relationships/image" Target="../media/image44.png"/><Relationship Id="rId10" Type="http://schemas.openxmlformats.org/officeDocument/2006/relationships/tags" Target="../tags/tag145.xml"/><Relationship Id="rId19" Type="http://schemas.openxmlformats.org/officeDocument/2006/relationships/image" Target="../media/image40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Relationship Id="rId22" Type="http://schemas.openxmlformats.org/officeDocument/2006/relationships/image" Target="../media/image43.jpeg"/><Relationship Id="rId27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image" Target="../media/image48.jpeg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3.xml"/><Relationship Id="rId10" Type="http://schemas.openxmlformats.org/officeDocument/2006/relationships/tags" Target="../tags/tag188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tags" Target="../tags/tag19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ibili.com/video/BV11E411g7ij?from=search&amp;seid=6777139115818597940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6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7.jpeg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tags" Target="../tags/tag49.xml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tags" Target="../tags/tag52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tags" Target="../tags/tag51.xml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tags" Target="../tags/tag50.xml"/><Relationship Id="rId30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81942" y="2094874"/>
            <a:ext cx="4378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4800" b="1" kern="0" dirty="0">
                <a:solidFill>
                  <a:srgbClr val="1F9C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物质的变化</a:t>
            </a:r>
            <a:endParaRPr lang="en-US" altLang="zh-CN" sz="4800" b="1" kern="0" dirty="0">
              <a:solidFill>
                <a:srgbClr val="1F9C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4800" b="1" kern="0" dirty="0">
                <a:solidFill>
                  <a:srgbClr val="1F9C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和性质</a:t>
            </a:r>
          </a:p>
        </p:txBody>
      </p:sp>
      <p:sp>
        <p:nvSpPr>
          <p:cNvPr id="7" name="Synergistically utilize technically sound portals with frictionless chains. Dramatically customize…"/>
          <p:cNvSpPr txBox="1"/>
          <p:nvPr/>
        </p:nvSpPr>
        <p:spPr>
          <a:xfrm>
            <a:off x="1646066" y="3988123"/>
            <a:ext cx="4958379" cy="6951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《</a:t>
            </a: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化学</a:t>
            </a:r>
            <a:r>
              <a:rPr lang="en-US" altLang="zh-CN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》</a:t>
            </a: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九年级上册</a:t>
            </a:r>
            <a:endParaRPr lang="en-US" altLang="zh-CN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Light"/>
            </a:endParaRPr>
          </a:p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第一单元 走进化学世界</a:t>
            </a:r>
            <a:endParaRPr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Light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1394275" y="2662643"/>
            <a:ext cx="503582" cy="434122"/>
          </a:xfrm>
          <a:prstGeom prst="triangle">
            <a:avLst/>
          </a:prstGeom>
          <a:solidFill>
            <a:srgbClr val="FFC9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250464" y="3876137"/>
            <a:ext cx="514175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20354" y="1825158"/>
            <a:ext cx="514175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 rot="8932844">
            <a:off x="6110319" y="2689581"/>
            <a:ext cx="503582" cy="434122"/>
          </a:xfrm>
          <a:prstGeom prst="triangle">
            <a:avLst/>
          </a:prstGeom>
          <a:solidFill>
            <a:srgbClr val="FFC9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69"/>
          <p:cNvGraphicFramePr>
            <a:graphicFrameLocks noGrp="1"/>
          </p:cNvGraphicFramePr>
          <p:nvPr/>
        </p:nvGraphicFramePr>
        <p:xfrm>
          <a:off x="2870438" y="1848040"/>
          <a:ext cx="8102102" cy="2011680"/>
        </p:xfrm>
        <a:graphic>
          <a:graphicData uri="http://schemas.openxmlformats.org/drawingml/2006/table">
            <a:tbl>
              <a:tblPr/>
              <a:tblGrid>
                <a:gridCol w="1759193"/>
                <a:gridCol w="2384723"/>
                <a:gridCol w="2368222"/>
                <a:gridCol w="1589964"/>
              </a:tblGrid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变化前的物质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变化时发生的现象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变化后的物质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变化后有无新物质生成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蓝色的硫酸铜溶液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蓝色的氢氧化铜沉淀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19"/>
          <p:cNvSpPr/>
          <p:nvPr>
            <p:custDataLst>
              <p:tags r:id="rId1"/>
            </p:custDataLst>
          </p:nvPr>
        </p:nvSpPr>
        <p:spPr>
          <a:xfrm>
            <a:off x="4475874" y="2863427"/>
            <a:ext cx="2613878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spcBef>
                <a:spcPct val="50000"/>
              </a:spcBef>
              <a:buFont typeface="Arial" panose="020B0604020202020204"/>
              <a:buNone/>
            </a:pP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产生</a:t>
            </a:r>
            <a:endParaRPr lang="en-US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Wingdings" panose="05000000000000000000"/>
            </a:endParaRPr>
          </a:p>
          <a:p>
            <a:pPr algn="ctr">
              <a:spcBef>
                <a:spcPct val="50000"/>
              </a:spcBef>
              <a:buFont typeface="Arial" panose="020B0604020202020204"/>
              <a:buNone/>
            </a:pP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蓝色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絮状</a:t>
            </a: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沉淀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4" name="Text Box 20"/>
          <p:cNvSpPr/>
          <p:nvPr>
            <p:custDataLst>
              <p:tags r:id="rId2"/>
            </p:custDataLst>
          </p:nvPr>
        </p:nvSpPr>
        <p:spPr>
          <a:xfrm>
            <a:off x="9869725" y="3109107"/>
            <a:ext cx="52070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有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5" name="Picture 22" descr="pic_3258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81458" b="1907"/>
          <a:stretch>
            <a:fillRect/>
          </a:stretch>
        </p:blipFill>
        <p:spPr bwMode="auto">
          <a:xfrm>
            <a:off x="1219460" y="1848040"/>
            <a:ext cx="7667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94225" y="172262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Text Box 29"/>
          <p:cNvSpPr/>
          <p:nvPr>
            <p:custDataLst>
              <p:tags r:id="rId5"/>
            </p:custDataLst>
          </p:nvPr>
        </p:nvSpPr>
        <p:spPr>
          <a:xfrm>
            <a:off x="4407019" y="1411822"/>
            <a:ext cx="2012950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【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实验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anose="02010609030101010101" pitchFamily="49" charset="-122"/>
                <a:sym typeface="Wingdings" panose="05000000000000000000"/>
              </a:rPr>
              <a:t>—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3】</a:t>
            </a:r>
            <a:endParaRPr sz="20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11302" y="1142540"/>
            <a:ext cx="1786991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演示实验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69"/>
          <p:cNvGraphicFramePr>
            <a:graphicFrameLocks noGrp="1"/>
          </p:cNvGraphicFramePr>
          <p:nvPr/>
        </p:nvGraphicFramePr>
        <p:xfrm>
          <a:off x="2870438" y="1848040"/>
          <a:ext cx="8102102" cy="2011680"/>
        </p:xfrm>
        <a:graphic>
          <a:graphicData uri="http://schemas.openxmlformats.org/drawingml/2006/table">
            <a:tbl>
              <a:tblPr/>
              <a:tblGrid>
                <a:gridCol w="1759193"/>
                <a:gridCol w="2384723"/>
                <a:gridCol w="2368222"/>
                <a:gridCol w="1589964"/>
              </a:tblGrid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变化前的物质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变化时发生的现象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 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变化后的物质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变化后有无新物质生成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蓝色的硫酸铜溶液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蓝色的氢氧化铜沉淀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42" descr="0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8" t="70352" r="11974" b="8064"/>
          <a:stretch>
            <a:fillRect/>
          </a:stretch>
        </p:blipFill>
        <p:spPr bwMode="auto">
          <a:xfrm>
            <a:off x="827325" y="4166737"/>
            <a:ext cx="16271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9"/>
          <p:cNvSpPr/>
          <p:nvPr>
            <p:custDataLst>
              <p:tags r:id="rId2"/>
            </p:custDataLst>
          </p:nvPr>
        </p:nvSpPr>
        <p:spPr>
          <a:xfrm>
            <a:off x="4475874" y="2863427"/>
            <a:ext cx="2613878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spcBef>
                <a:spcPct val="50000"/>
              </a:spcBef>
              <a:buFont typeface="Arial" panose="020B0604020202020204"/>
              <a:buNone/>
            </a:pP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产生</a:t>
            </a:r>
            <a:endParaRPr lang="en-US" sz="24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  <a:sym typeface="Wingdings" panose="05000000000000000000"/>
            </a:endParaRPr>
          </a:p>
          <a:p>
            <a:pPr algn="ctr">
              <a:spcBef>
                <a:spcPct val="50000"/>
              </a:spcBef>
              <a:buFont typeface="Arial" panose="020B0604020202020204"/>
              <a:buNone/>
            </a:pP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蓝色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絮状</a:t>
            </a: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沉淀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4" name="Text Box 20"/>
          <p:cNvSpPr/>
          <p:nvPr>
            <p:custDataLst>
              <p:tags r:id="rId3"/>
            </p:custDataLst>
          </p:nvPr>
        </p:nvSpPr>
        <p:spPr>
          <a:xfrm>
            <a:off x="9869725" y="3109107"/>
            <a:ext cx="52070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有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5" name="Picture 22" descr="pic_3258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81458" b="1907"/>
          <a:stretch>
            <a:fillRect/>
          </a:stretch>
        </p:blipFill>
        <p:spPr bwMode="auto">
          <a:xfrm>
            <a:off x="1219460" y="1848040"/>
            <a:ext cx="7667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94225" y="172262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Text Box 29"/>
          <p:cNvSpPr/>
          <p:nvPr>
            <p:custDataLst>
              <p:tags r:id="rId6"/>
            </p:custDataLst>
          </p:nvPr>
        </p:nvSpPr>
        <p:spPr>
          <a:xfrm>
            <a:off x="4407019" y="1411822"/>
            <a:ext cx="2012950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【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实验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anose="02010609030101010101" pitchFamily="49" charset="-122"/>
                <a:sym typeface="Wingdings" panose="05000000000000000000"/>
              </a:rPr>
              <a:t>—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3】</a:t>
            </a:r>
            <a:endParaRPr sz="20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9" name="Text Box 40"/>
          <p:cNvSpPr/>
          <p:nvPr>
            <p:custDataLst>
              <p:tags r:id="rId7"/>
            </p:custDataLst>
          </p:nvPr>
        </p:nvSpPr>
        <p:spPr>
          <a:xfrm>
            <a:off x="3001086" y="3872165"/>
            <a:ext cx="2005013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【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实验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anose="02010609030101010101" pitchFamily="49" charset="-122"/>
                <a:sym typeface="Wingdings" panose="05000000000000000000"/>
              </a:rPr>
              <a:t>—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4】</a:t>
            </a:r>
            <a:endParaRPr sz="20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" name="Text Box 65"/>
          <p:cNvSpPr/>
          <p:nvPr>
            <p:custDataLst>
              <p:tags r:id="rId8"/>
            </p:custDataLst>
          </p:nvPr>
        </p:nvSpPr>
        <p:spPr>
          <a:xfrm>
            <a:off x="4608501" y="5500574"/>
            <a:ext cx="3384550" cy="10156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石灰石表面产生气泡，</a:t>
            </a:r>
          </a:p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澄清石灰水变浑浊</a:t>
            </a:r>
            <a:endParaRPr sz="24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1" name="Text Box 66"/>
          <p:cNvSpPr/>
          <p:nvPr>
            <p:custDataLst>
              <p:tags r:id="rId9"/>
            </p:custDataLst>
          </p:nvPr>
        </p:nvSpPr>
        <p:spPr>
          <a:xfrm>
            <a:off x="9978504" y="5904770"/>
            <a:ext cx="53975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有</a:t>
            </a:r>
            <a:endParaRPr sz="3200"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aphicFrame>
        <p:nvGraphicFramePr>
          <p:cNvPr id="13" name="Group 69"/>
          <p:cNvGraphicFramePr>
            <a:graphicFrameLocks noGrp="1"/>
          </p:cNvGraphicFramePr>
          <p:nvPr/>
        </p:nvGraphicFramePr>
        <p:xfrm>
          <a:off x="2694225" y="4281937"/>
          <a:ext cx="8435524" cy="2206752"/>
        </p:xfrm>
        <a:graphic>
          <a:graphicData uri="http://schemas.openxmlformats.org/drawingml/2006/table">
            <a:tbl>
              <a:tblPr/>
              <a:tblGrid>
                <a:gridCol w="1831589"/>
                <a:gridCol w="3336630"/>
                <a:gridCol w="1539702"/>
                <a:gridCol w="1727603"/>
              </a:tblGrid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变化前的物质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变化时发生的现象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变化后的物质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变化后有无新物质生成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颗粒状石灰石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二氧化碳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等腰三角形 14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11302" y="1142540"/>
            <a:ext cx="1786991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演示实验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16025" y="1074288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" name="Rectangle 4"/>
          <p:cNvSpPr/>
          <p:nvPr>
            <p:custDataLst>
              <p:tags r:id="rId2"/>
            </p:custDataLst>
          </p:nvPr>
        </p:nvSpPr>
        <p:spPr>
          <a:xfrm>
            <a:off x="3918850" y="1021901"/>
            <a:ext cx="45370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49" charset="-122"/>
                <a:sym typeface="Wingdings" panose="05000000000000000000"/>
              </a:rPr>
              <a:t>观察实验，填写表格：</a:t>
            </a:r>
            <a:endParaRPr sz="3200" b="1">
              <a:ea typeface="黑体" panose="02010609060101010101" pitchFamily="49" charset="-122"/>
            </a:endParaRPr>
          </a:p>
        </p:txBody>
      </p:sp>
      <p:graphicFrame>
        <p:nvGraphicFramePr>
          <p:cNvPr id="5" name="Group 56"/>
          <p:cNvGraphicFramePr>
            <a:graphicFrameLocks noGrp="1"/>
          </p:cNvGraphicFramePr>
          <p:nvPr/>
        </p:nvGraphicFramePr>
        <p:xfrm>
          <a:off x="1445525" y="2074413"/>
          <a:ext cx="8458200" cy="2955926"/>
        </p:xfrm>
        <a:graphic>
          <a:graphicData uri="http://schemas.openxmlformats.org/drawingml/2006/table">
            <a:tbl>
              <a:tblPr/>
              <a:tblGrid>
                <a:gridCol w="1863725"/>
                <a:gridCol w="3317875"/>
                <a:gridCol w="3276600"/>
              </a:tblGrid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序号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变化前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的物质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变化后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产生的物质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1-3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1-4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3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16025" y="1074288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1" name="Rectangle 36"/>
          <p:cNvSpPr/>
          <p:nvPr>
            <p:custDataLst>
              <p:tags r:id="rId4"/>
            </p:custDataLst>
          </p:nvPr>
        </p:nvSpPr>
        <p:spPr>
          <a:xfrm>
            <a:off x="4112525" y="3353938"/>
            <a:ext cx="18129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FF"/>
                </a:solidFill>
                <a:sym typeface="Wingdings" panose="05000000000000000000"/>
              </a:rPr>
              <a:t>胆矾溶液</a:t>
            </a:r>
            <a:endParaRPr sz="2800" b="1">
              <a:solidFill>
                <a:srgbClr val="CC00FF"/>
              </a:solidFill>
            </a:endParaRPr>
          </a:p>
        </p:txBody>
      </p:sp>
      <p:sp>
        <p:nvSpPr>
          <p:cNvPr id="12" name="Rectangle 37"/>
          <p:cNvSpPr/>
          <p:nvPr>
            <p:custDataLst>
              <p:tags r:id="rId5"/>
            </p:custDataLst>
          </p:nvPr>
        </p:nvSpPr>
        <p:spPr>
          <a:xfrm>
            <a:off x="3579125" y="4344538"/>
            <a:ext cx="24384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FF"/>
                </a:solidFill>
                <a:sym typeface="Wingdings" panose="05000000000000000000"/>
              </a:rPr>
              <a:t>块状的石灰石</a:t>
            </a:r>
            <a:endParaRPr sz="2800" b="1">
              <a:solidFill>
                <a:srgbClr val="CC00FF"/>
              </a:solidFill>
            </a:endParaRPr>
          </a:p>
        </p:txBody>
      </p:sp>
      <p:sp>
        <p:nvSpPr>
          <p:cNvPr id="13" name="Rectangle 40"/>
          <p:cNvSpPr/>
          <p:nvPr>
            <p:custDataLst>
              <p:tags r:id="rId6"/>
            </p:custDataLst>
          </p:nvPr>
        </p:nvSpPr>
        <p:spPr>
          <a:xfrm>
            <a:off x="7465325" y="3353938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FF"/>
                </a:solidFill>
                <a:sym typeface="Wingdings" panose="05000000000000000000"/>
              </a:rPr>
              <a:t>氢氧化铜</a:t>
            </a:r>
            <a:endParaRPr sz="2800" b="1">
              <a:solidFill>
                <a:srgbClr val="CC00FF"/>
              </a:solidFill>
            </a:endParaRPr>
          </a:p>
        </p:txBody>
      </p:sp>
      <p:sp>
        <p:nvSpPr>
          <p:cNvPr id="14" name="Rectangle 41"/>
          <p:cNvSpPr/>
          <p:nvPr>
            <p:custDataLst>
              <p:tags r:id="rId7"/>
            </p:custDataLst>
          </p:nvPr>
        </p:nvSpPr>
        <p:spPr>
          <a:xfrm>
            <a:off x="7389125" y="4344538"/>
            <a:ext cx="19700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FF"/>
                </a:solidFill>
                <a:sym typeface="Wingdings" panose="05000000000000000000"/>
              </a:rPr>
              <a:t>二氧化碳等</a:t>
            </a:r>
            <a:endParaRPr sz="2800" b="1">
              <a:solidFill>
                <a:srgbClr val="CC00FF"/>
              </a:solidFill>
            </a:endParaRPr>
          </a:p>
        </p:txBody>
      </p:sp>
      <p:sp>
        <p:nvSpPr>
          <p:cNvPr id="15" name="Text Box 42"/>
          <p:cNvSpPr/>
          <p:nvPr>
            <p:custDataLst>
              <p:tags r:id="rId8"/>
            </p:custDataLst>
          </p:nvPr>
        </p:nvSpPr>
        <p:spPr>
          <a:xfrm>
            <a:off x="1597925" y="5487538"/>
            <a:ext cx="8458200" cy="579438"/>
          </a:xfrm>
          <a:prstGeom prst="rect">
            <a:avLst/>
          </a:prstGeom>
          <a:solidFill>
            <a:srgbClr val="00FFFF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/>
              </a:rPr>
              <a:t>思考：两个实验中物质的变化有何共同特征？</a:t>
            </a:r>
            <a:endParaRPr sz="3200" b="1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Oval 43"/>
          <p:cNvSpPr/>
          <p:nvPr>
            <p:custDataLst>
              <p:tags r:id="rId9"/>
            </p:custDataLst>
          </p:nvPr>
        </p:nvSpPr>
        <p:spPr>
          <a:xfrm>
            <a:off x="4188725" y="3353938"/>
            <a:ext cx="7620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17" name="Oval 44"/>
          <p:cNvSpPr/>
          <p:nvPr>
            <p:custDataLst>
              <p:tags r:id="rId10"/>
            </p:custDataLst>
          </p:nvPr>
        </p:nvSpPr>
        <p:spPr>
          <a:xfrm>
            <a:off x="7312925" y="3353938"/>
            <a:ext cx="1828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18" name="Oval 56"/>
          <p:cNvSpPr/>
          <p:nvPr>
            <p:custDataLst>
              <p:tags r:id="rId11"/>
            </p:custDataLst>
          </p:nvPr>
        </p:nvSpPr>
        <p:spPr>
          <a:xfrm>
            <a:off x="4645925" y="4344538"/>
            <a:ext cx="1219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19" name="Oval 57"/>
          <p:cNvSpPr/>
          <p:nvPr>
            <p:custDataLst>
              <p:tags r:id="rId12"/>
            </p:custDataLst>
          </p:nvPr>
        </p:nvSpPr>
        <p:spPr>
          <a:xfrm>
            <a:off x="7312925" y="4344538"/>
            <a:ext cx="17526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611302" y="1142540"/>
            <a:ext cx="1786991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78043" y="406400"/>
            <a:ext cx="5260841" cy="996950"/>
            <a:chOff x="630444" y="1225550"/>
            <a:chExt cx="3491070" cy="1079500"/>
          </a:xfrm>
        </p:grpSpPr>
        <p:sp>
          <p:nvSpPr>
            <p:cNvPr id="27" name="矩形: 圆角 26"/>
            <p:cNvSpPr/>
            <p:nvPr/>
          </p:nvSpPr>
          <p:spPr>
            <a:xfrm>
              <a:off x="719344" y="1308100"/>
              <a:ext cx="3402170" cy="996950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30444" y="1225550"/>
              <a:ext cx="3402170" cy="996950"/>
            </a:xfrm>
            <a:prstGeom prst="roundRect">
              <a:avLst/>
            </a:prstGeom>
            <a:solidFill>
              <a:srgbClr val="FFC91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30443" y="574368"/>
            <a:ext cx="474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一、物理变化和化学变化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1024474" y="2216743"/>
            <a:ext cx="9795926" cy="3538227"/>
          </a:xfrm>
          <a:prstGeom prst="roundRect">
            <a:avLst>
              <a:gd name="adj" fmla="val 10044"/>
            </a:avLst>
          </a:prstGeom>
          <a:solidFill>
            <a:srgbClr val="FFC91F"/>
          </a:solidFill>
          <a:ln w="57150">
            <a:solidFill>
              <a:srgbClr val="FFC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843168" y="1926907"/>
            <a:ext cx="9795926" cy="3647028"/>
          </a:xfrm>
          <a:prstGeom prst="roundRect">
            <a:avLst>
              <a:gd name="adj" fmla="val 100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77870" y="2073038"/>
            <a:ext cx="932202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化学变化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32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生成其他物质的变化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叫做化学变化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又叫做</a:t>
            </a:r>
            <a:r>
              <a:rPr lang="zh-CN" altLang="en-US" sz="32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化学反应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_3258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68726"/>
            <a:ext cx="80645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11302" y="1142540"/>
            <a:ext cx="2844692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化学变化中的现象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 bwMode="auto">
          <a:xfrm>
            <a:off x="4784678" y="3094630"/>
            <a:ext cx="2389188" cy="1152525"/>
            <a:chOff x="3131840" y="2492896"/>
            <a:chExt cx="2389435" cy="1152128"/>
          </a:xfrm>
        </p:grpSpPr>
        <p:sp>
          <p:nvSpPr>
            <p:cNvPr id="3" name="椭圆 5"/>
            <p:cNvSpPr/>
            <p:nvPr>
              <p:custDataLst>
                <p:tags r:id="rId14"/>
              </p:custDataLst>
            </p:nvPr>
          </p:nvSpPr>
          <p:spPr>
            <a:xfrm>
              <a:off x="3246152" y="2492896"/>
              <a:ext cx="2160811" cy="1152128"/>
            </a:xfrm>
            <a:prstGeom prst="ellipse">
              <a:avLst/>
            </a:prstGeom>
            <a:solidFill>
              <a:srgbClr val="18181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4" name="图片 7" descr="图片36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636912"/>
              <a:ext cx="2389435" cy="74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右箭头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3919491" y="3526430"/>
            <a:ext cx="865187" cy="288925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Picture 2" descr="http://pic.58pic.com/58pic/13/29/62/57m58PICdTN_1024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8"/>
          <a:stretch>
            <a:fillRect/>
          </a:stretch>
        </p:blipFill>
        <p:spPr bwMode="auto">
          <a:xfrm>
            <a:off x="1687466" y="2797768"/>
            <a:ext cx="208915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右箭头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800000">
            <a:off x="7019878" y="2548530"/>
            <a:ext cx="1076325" cy="303213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Picture 4" descr="http://pic16.nipic.com/20110826/5252423_121524876000_2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 b="6487"/>
          <a:stretch>
            <a:fillRect/>
          </a:stretch>
        </p:blipFill>
        <p:spPr bwMode="auto">
          <a:xfrm>
            <a:off x="8240666" y="1222968"/>
            <a:ext cx="2087562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H="1">
            <a:off x="7159578" y="3526430"/>
            <a:ext cx="865188" cy="288925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Picture 6" descr="http://img.taopic.com/uploads/allimg/120516/159425-120516143G55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8424" r="11963" b="12943"/>
          <a:stretch>
            <a:fillRect/>
          </a:stretch>
        </p:blipFill>
        <p:spPr bwMode="auto">
          <a:xfrm>
            <a:off x="8240666" y="2835868"/>
            <a:ext cx="201612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箭头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800000" flipV="1">
            <a:off x="7015116" y="4418605"/>
            <a:ext cx="1076325" cy="303213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Picture 8" descr="http://img.315.com.cn/20140912/100104904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66" y="4605930"/>
            <a:ext cx="20621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0" descr="图片37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28" y="308034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21" descr="图片38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28" y="367089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2" descr="图片39.pn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41" y="2086568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3" descr="图片40.pn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03" y="3094630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4" descr="图片41.pn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41" y="453449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1687466" y="5335246"/>
            <a:ext cx="5945623" cy="1279849"/>
            <a:chOff x="1023256" y="5807887"/>
            <a:chExt cx="3839524" cy="823608"/>
          </a:xfrm>
        </p:grpSpPr>
        <p:sp>
          <p:nvSpPr>
            <p:cNvPr id="21" name="矩形: 圆角 20"/>
            <p:cNvSpPr/>
            <p:nvPr/>
          </p:nvSpPr>
          <p:spPr>
            <a:xfrm>
              <a:off x="1205245" y="5865995"/>
              <a:ext cx="3657535" cy="765500"/>
            </a:xfrm>
            <a:prstGeom prst="roundRect">
              <a:avLst>
                <a:gd name="adj" fmla="val 10044"/>
              </a:avLst>
            </a:prstGeom>
            <a:solidFill>
              <a:srgbClr val="FFC91F"/>
            </a:solidFill>
            <a:ln w="57150">
              <a:solidFill>
                <a:srgbClr val="FFC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1023256" y="5807887"/>
              <a:ext cx="3687471" cy="731181"/>
            </a:xfrm>
            <a:prstGeom prst="roundRect">
              <a:avLst>
                <a:gd name="adj" fmla="val 10044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26981" y="5420239"/>
            <a:ext cx="54391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物质发生化学变化时：</a:t>
            </a:r>
            <a:endParaRPr lang="en-US" altLang="zh-CN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 defTabSz="914400"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既有</a:t>
            </a:r>
            <a:r>
              <a:rPr lang="zh-CN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物质变化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，又伴随</a:t>
            </a:r>
            <a:r>
              <a:rPr lang="zh-CN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能量变化</a:t>
            </a:r>
          </a:p>
        </p:txBody>
      </p:sp>
      <p:sp>
        <p:nvSpPr>
          <p:cNvPr id="25" name="等腰三角形 24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611302" y="1142540"/>
            <a:ext cx="3173376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化学变化与能量变化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-23859" y="-24581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78043" y="406400"/>
            <a:ext cx="5260841" cy="996950"/>
            <a:chOff x="630444" y="1225550"/>
            <a:chExt cx="3491070" cy="1079500"/>
          </a:xfrm>
        </p:grpSpPr>
        <p:sp>
          <p:nvSpPr>
            <p:cNvPr id="27" name="矩形: 圆角 26"/>
            <p:cNvSpPr/>
            <p:nvPr/>
          </p:nvSpPr>
          <p:spPr>
            <a:xfrm>
              <a:off x="719344" y="1308100"/>
              <a:ext cx="3402170" cy="996950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30444" y="1225550"/>
              <a:ext cx="3402170" cy="996950"/>
            </a:xfrm>
            <a:prstGeom prst="roundRect">
              <a:avLst/>
            </a:prstGeom>
            <a:solidFill>
              <a:srgbClr val="FFC91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30443" y="574368"/>
            <a:ext cx="474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一、物理变化和化学变化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1024474" y="2216743"/>
            <a:ext cx="9795926" cy="3538227"/>
          </a:xfrm>
          <a:prstGeom prst="roundRect">
            <a:avLst>
              <a:gd name="adj" fmla="val 10044"/>
            </a:avLst>
          </a:prstGeom>
          <a:solidFill>
            <a:srgbClr val="FFC91F"/>
          </a:solidFill>
          <a:ln w="57150">
            <a:solidFill>
              <a:srgbClr val="FFC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843168" y="1926907"/>
            <a:ext cx="9795926" cy="3647028"/>
          </a:xfrm>
          <a:prstGeom prst="roundRect">
            <a:avLst>
              <a:gd name="adj" fmla="val 100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77871" y="2073038"/>
            <a:ext cx="932172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化学变化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ts val="12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28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生成其他物质的变化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叫做化学变化</a:t>
            </a:r>
            <a:endParaRPr lang="en-US" altLang="zh-CN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ts val="12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又叫做</a:t>
            </a:r>
            <a:r>
              <a:rPr lang="zh-CN" altLang="en-US" sz="28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化学反应</a:t>
            </a:r>
            <a:endParaRPr lang="en-US" altLang="zh-CN" sz="2800" b="1" kern="0" dirty="0">
              <a:solidFill>
                <a:srgbClr val="1F9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ts val="12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常伴随：</a:t>
            </a:r>
            <a:r>
              <a:rPr lang="zh-CN" altLang="en-US" sz="28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沉淀、气体、颜色改变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endParaRPr lang="en-US" altLang="zh-CN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ts val="12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物质发生化学变化时</a:t>
            </a:r>
            <a:r>
              <a:rPr lang="zh-CN" altLang="en-US" sz="28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既有物质变化，又伴随能量变化，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表现为吸热、放热、发光等</a:t>
            </a:r>
          </a:p>
          <a:p>
            <a:pPr marL="894080" indent="-532130"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endParaRPr lang="zh-CN" altLang="en-US" sz="3200" b="1" kern="0" dirty="0">
              <a:solidFill>
                <a:srgbClr val="1F9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54064" y="1406146"/>
            <a:ext cx="1026439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思考：有发光放热的现象一定是化学变化吗？</a:t>
            </a:r>
          </a:p>
        </p:txBody>
      </p:sp>
      <p:pic>
        <p:nvPicPr>
          <p:cNvPr id="3" name="Picture 4" descr="mf821-0264904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4" y="2650678"/>
            <a:ext cx="5219226" cy="26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"/>
          <p:cNvSpPr txBox="1"/>
          <p:nvPr>
            <p:custDataLst>
              <p:tags r:id="rId3"/>
            </p:custDataLst>
          </p:nvPr>
        </p:nvSpPr>
        <p:spPr>
          <a:xfrm>
            <a:off x="886964" y="5551061"/>
            <a:ext cx="6915150" cy="6463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noProof="1">
                <a:sym typeface="Wingdings" panose="05000000000000000000"/>
              </a:rPr>
              <a:t>电灯的通电发光</a:t>
            </a:r>
            <a:endParaRPr lang="en-US" altLang="zh-CN" noProof="1">
              <a:sym typeface="Wingdings" panose="05000000000000000000"/>
            </a:endParaRPr>
          </a:p>
          <a:p>
            <a:pPr algn="ctr"/>
            <a:r>
              <a:rPr lang="en-US" altLang="zh-CN" noProof="1">
                <a:sym typeface="Wingdings" panose="05000000000000000000"/>
              </a:rPr>
              <a:t>——</a:t>
            </a:r>
            <a:r>
              <a:rPr lang="zh-CN" altLang="en-US" noProof="1">
                <a:sym typeface="Wingdings" panose="05000000000000000000"/>
              </a:rPr>
              <a:t>物理变化</a:t>
            </a:r>
            <a:endParaRPr lang="zh-CN" altLang="en-US" noProof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64" y="2793979"/>
            <a:ext cx="3511740" cy="257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1"/>
          <p:cNvSpPr txBox="1"/>
          <p:nvPr>
            <p:custDataLst>
              <p:tags r:id="rId4"/>
            </p:custDataLst>
          </p:nvPr>
        </p:nvSpPr>
        <p:spPr>
          <a:xfrm>
            <a:off x="7117307" y="5779400"/>
            <a:ext cx="3370997" cy="6463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noProof="1">
                <a:sym typeface="Wingdings" panose="05000000000000000000"/>
              </a:rPr>
              <a:t>冰融化吸热</a:t>
            </a:r>
            <a:endParaRPr lang="zh-CN" altLang="en-US" noProof="1"/>
          </a:p>
        </p:txBody>
      </p:sp>
      <p:grpSp>
        <p:nvGrpSpPr>
          <p:cNvPr id="7" name="组合 6"/>
          <p:cNvGrpSpPr/>
          <p:nvPr/>
        </p:nvGrpSpPr>
        <p:grpSpPr>
          <a:xfrm>
            <a:off x="2827054" y="3361741"/>
            <a:ext cx="5945623" cy="1279849"/>
            <a:chOff x="1023256" y="5807887"/>
            <a:chExt cx="3839524" cy="823608"/>
          </a:xfrm>
        </p:grpSpPr>
        <p:sp>
          <p:nvSpPr>
            <p:cNvPr id="8" name="矩形: 圆角 7"/>
            <p:cNvSpPr/>
            <p:nvPr/>
          </p:nvSpPr>
          <p:spPr>
            <a:xfrm>
              <a:off x="1205245" y="5865995"/>
              <a:ext cx="3657535" cy="765500"/>
            </a:xfrm>
            <a:prstGeom prst="roundRect">
              <a:avLst>
                <a:gd name="adj" fmla="val 10044"/>
              </a:avLst>
            </a:prstGeom>
            <a:solidFill>
              <a:srgbClr val="FFC91F"/>
            </a:solidFill>
            <a:ln w="57150">
              <a:solidFill>
                <a:srgbClr val="FFC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1023256" y="5807887"/>
              <a:ext cx="3687471" cy="731181"/>
            </a:xfrm>
            <a:prstGeom prst="roundRect">
              <a:avLst>
                <a:gd name="adj" fmla="val 10044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66569" y="3446734"/>
            <a:ext cx="54391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思考：物理变化和化学变化有何本质的区别？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78043" y="406400"/>
            <a:ext cx="5260841" cy="996950"/>
            <a:chOff x="630444" y="1225550"/>
            <a:chExt cx="3491070" cy="1079500"/>
          </a:xfrm>
        </p:grpSpPr>
        <p:sp>
          <p:nvSpPr>
            <p:cNvPr id="27" name="矩形: 圆角 26"/>
            <p:cNvSpPr/>
            <p:nvPr/>
          </p:nvSpPr>
          <p:spPr>
            <a:xfrm>
              <a:off x="719344" y="1308100"/>
              <a:ext cx="3402170" cy="996950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30444" y="1225550"/>
              <a:ext cx="3402170" cy="996950"/>
            </a:xfrm>
            <a:prstGeom prst="roundRect">
              <a:avLst/>
            </a:prstGeom>
            <a:solidFill>
              <a:srgbClr val="FFC91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30443" y="574368"/>
            <a:ext cx="474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一、物理变化和化学变化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1379343" y="2974195"/>
            <a:ext cx="9795926" cy="1734284"/>
          </a:xfrm>
          <a:prstGeom prst="roundRect">
            <a:avLst>
              <a:gd name="adj" fmla="val 10044"/>
            </a:avLst>
          </a:prstGeom>
          <a:solidFill>
            <a:srgbClr val="FFC91F"/>
          </a:solidFill>
          <a:ln w="57150">
            <a:solidFill>
              <a:srgbClr val="FFC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1198037" y="2684358"/>
            <a:ext cx="9795926" cy="1787613"/>
          </a:xfrm>
          <a:prstGeom prst="roundRect">
            <a:avLst>
              <a:gd name="adj" fmla="val 100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32740" y="2830489"/>
            <a:ext cx="9321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物理变化和化学变化的本质区别</a:t>
            </a: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判断依据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32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有无新物质生成</a:t>
            </a:r>
            <a:endParaRPr lang="en-US" altLang="zh-CN" sz="3200" b="1" kern="0" dirty="0">
              <a:solidFill>
                <a:srgbClr val="1F9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2009" y="1172570"/>
            <a:ext cx="83058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/>
              <a:t>  </a:t>
            </a:r>
            <a:r>
              <a:rPr lang="zh-CN" altLang="en-US" sz="2800" b="1"/>
              <a:t>例：镁带在空气中燃烧的现象为： </a:t>
            </a:r>
            <a:r>
              <a:rPr lang="en-US" altLang="zh-CN" sz="2800" b="1"/>
              <a:t>A</a:t>
            </a:r>
            <a:r>
              <a:rPr lang="zh-CN" altLang="en-US" sz="2800" b="1"/>
              <a:t>、产生耀眼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/>
              <a:t>的白光    </a:t>
            </a:r>
            <a:r>
              <a:rPr lang="en-US" altLang="zh-CN" sz="2800" b="1"/>
              <a:t>B</a:t>
            </a:r>
            <a:r>
              <a:rPr lang="zh-CN" altLang="en-US" sz="2800" b="1"/>
              <a:t>、放出大量的热  </a:t>
            </a:r>
            <a:r>
              <a:rPr lang="en-US" altLang="zh-CN" sz="2800" b="1"/>
              <a:t>C</a:t>
            </a:r>
            <a:r>
              <a:rPr lang="zh-CN" altLang="en-US" sz="2800" b="1"/>
              <a:t>、生成白色固体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/>
              <a:t>该变化的类型是</a:t>
            </a:r>
            <a:r>
              <a:rPr lang="zh-CN" altLang="en-US" sz="2800" b="1" u="sng"/>
              <a:t>            </a:t>
            </a:r>
            <a:r>
              <a:rPr lang="en-US" altLang="zh-CN" sz="2800" b="1"/>
              <a:t>, </a:t>
            </a:r>
            <a:r>
              <a:rPr lang="zh-CN" altLang="en-US" sz="2800" b="1"/>
              <a:t>你依据的理由是现象</a:t>
            </a:r>
            <a:r>
              <a:rPr lang="zh-CN" altLang="en-US" sz="2800" b="1" u="sng"/>
              <a:t>      </a:t>
            </a:r>
            <a:r>
              <a:rPr lang="zh-CN" altLang="en-US" sz="2800" b="1"/>
              <a:t>。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800" b="1"/>
              <a:t>       </a:t>
            </a:r>
          </a:p>
        </p:txBody>
      </p:sp>
      <p:sp>
        <p:nvSpPr>
          <p:cNvPr id="3" name="Text Box 17"/>
          <p:cNvSpPr/>
          <p:nvPr>
            <p:custDataLst>
              <p:tags r:id="rId2"/>
            </p:custDataLst>
          </p:nvPr>
        </p:nvSpPr>
        <p:spPr>
          <a:xfrm>
            <a:off x="3531359" y="2387008"/>
            <a:ext cx="17526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/>
              </a:rPr>
              <a:t>化学变化</a:t>
            </a:r>
            <a:endParaRPr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8"/>
          <p:cNvSpPr/>
          <p:nvPr>
            <p:custDataLst>
              <p:tags r:id="rId3"/>
            </p:custDataLst>
          </p:nvPr>
        </p:nvSpPr>
        <p:spPr>
          <a:xfrm>
            <a:off x="8406572" y="2387008"/>
            <a:ext cx="685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/>
              </a:rPr>
              <a:t>C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12009" y="3137516"/>
            <a:ext cx="7829550" cy="32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D0D0D"/>
                </a:solidFill>
              </a:rPr>
              <a:t>例：下列哪一句话体现</a:t>
            </a:r>
            <a:r>
              <a:rPr lang="zh-CN" altLang="en-US" sz="2800" b="1" u="sng" dirty="0">
                <a:solidFill>
                  <a:srgbClr val="0D0D0D"/>
                </a:solidFill>
              </a:rPr>
              <a:t>银白色铁丝</a:t>
            </a:r>
            <a:r>
              <a:rPr lang="zh-CN" altLang="en-US" sz="2800" b="1" dirty="0">
                <a:solidFill>
                  <a:srgbClr val="0D0D0D"/>
                </a:solidFill>
              </a:rPr>
              <a:t>在氧气中燃烧属于化学变化（    ）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D0D0D"/>
                </a:solidFill>
              </a:rPr>
              <a:t>A </a:t>
            </a:r>
            <a:r>
              <a:rPr lang="zh-CN" altLang="en-US" sz="2800" b="1" dirty="0">
                <a:solidFill>
                  <a:srgbClr val="0D0D0D"/>
                </a:solidFill>
              </a:rPr>
              <a:t>燃烧时火星四射  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D0D0D"/>
                </a:solidFill>
              </a:rPr>
              <a:t>B </a:t>
            </a:r>
            <a:r>
              <a:rPr lang="zh-CN" altLang="en-US" sz="2800" b="1" dirty="0">
                <a:solidFill>
                  <a:srgbClr val="0D0D0D"/>
                </a:solidFill>
              </a:rPr>
              <a:t>放出大量热          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D0D0D"/>
                </a:solidFill>
              </a:rPr>
              <a:t>C </a:t>
            </a:r>
            <a:r>
              <a:rPr lang="zh-CN" altLang="en-US" sz="2800" b="1" dirty="0">
                <a:solidFill>
                  <a:srgbClr val="0D0D0D"/>
                </a:solidFill>
              </a:rPr>
              <a:t>生成黑色固体</a:t>
            </a:r>
          </a:p>
        </p:txBody>
      </p:sp>
      <p:sp>
        <p:nvSpPr>
          <p:cNvPr id="6" name="Text Box 18"/>
          <p:cNvSpPr/>
          <p:nvPr>
            <p:custDataLst>
              <p:tags r:id="rId5"/>
            </p:custDataLst>
          </p:nvPr>
        </p:nvSpPr>
        <p:spPr>
          <a:xfrm>
            <a:off x="5603047" y="4104304"/>
            <a:ext cx="6858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/>
              </a:rPr>
              <a:t>C</a:t>
            </a:r>
            <a:endParaRPr lang="en-US" altLang="zh-CN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11302" y="1142540"/>
            <a:ext cx="1725576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5877" y="2246026"/>
            <a:ext cx="9163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化学是在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分子、原子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层次上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研究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物质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的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组成、结构、性质以及变化规律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的科学。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5877" y="2246025"/>
            <a:ext cx="9163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化学是在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分子、原子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层次上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研究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物质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的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组成、结构、</a:t>
            </a:r>
            <a:r>
              <a:rPr lang="zh-CN" alt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性质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以及</a:t>
            </a:r>
            <a:r>
              <a:rPr lang="zh-CN" alt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变化</a:t>
            </a:r>
            <a:r>
              <a:rPr lang="zh-CN" altLang="en-US" sz="36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仓耳今楷05-6763 W05" panose="02020400000000000000" pitchFamily="18" charset="-122"/>
              </a:rPr>
              <a:t>规律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的科学。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31538" y="3991208"/>
            <a:ext cx="3839524" cy="823608"/>
            <a:chOff x="1023256" y="5807887"/>
            <a:chExt cx="3839524" cy="823608"/>
          </a:xfrm>
        </p:grpSpPr>
        <p:sp>
          <p:nvSpPr>
            <p:cNvPr id="15" name="矩形: 圆角 14"/>
            <p:cNvSpPr/>
            <p:nvPr/>
          </p:nvSpPr>
          <p:spPr>
            <a:xfrm>
              <a:off x="1205245" y="5865995"/>
              <a:ext cx="3657535" cy="765500"/>
            </a:xfrm>
            <a:prstGeom prst="roundRect">
              <a:avLst>
                <a:gd name="adj" fmla="val 10044"/>
              </a:avLst>
            </a:prstGeom>
            <a:solidFill>
              <a:srgbClr val="FFC91F"/>
            </a:solidFill>
            <a:ln w="57150">
              <a:solidFill>
                <a:srgbClr val="FFC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1023256" y="5807887"/>
              <a:ext cx="3687471" cy="731181"/>
            </a:xfrm>
            <a:prstGeom prst="roundRect">
              <a:avLst>
                <a:gd name="adj" fmla="val 10044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439515" y="4076200"/>
            <a:ext cx="3512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物理变化和化学变化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519753" y="5155070"/>
            <a:ext cx="3839524" cy="823608"/>
            <a:chOff x="1023256" y="5807887"/>
            <a:chExt cx="3839524" cy="823608"/>
          </a:xfrm>
        </p:grpSpPr>
        <p:sp>
          <p:nvSpPr>
            <p:cNvPr id="19" name="矩形: 圆角 18"/>
            <p:cNvSpPr/>
            <p:nvPr/>
          </p:nvSpPr>
          <p:spPr>
            <a:xfrm>
              <a:off x="1205245" y="5865995"/>
              <a:ext cx="3657535" cy="765500"/>
            </a:xfrm>
            <a:prstGeom prst="roundRect">
              <a:avLst>
                <a:gd name="adj" fmla="val 10044"/>
              </a:avLst>
            </a:prstGeom>
            <a:solidFill>
              <a:srgbClr val="FFC91F"/>
            </a:solidFill>
            <a:ln w="57150">
              <a:solidFill>
                <a:srgbClr val="FFC9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1023256" y="5807887"/>
              <a:ext cx="3687471" cy="731181"/>
            </a:xfrm>
            <a:prstGeom prst="roundRect">
              <a:avLst>
                <a:gd name="adj" fmla="val 10044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627730" y="5240062"/>
            <a:ext cx="3512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物理性质和化学性质</a:t>
            </a:r>
          </a:p>
        </p:txBody>
      </p:sp>
      <p:sp>
        <p:nvSpPr>
          <p:cNvPr id="6" name="箭头: 下 5"/>
          <p:cNvSpPr/>
          <p:nvPr/>
        </p:nvSpPr>
        <p:spPr>
          <a:xfrm>
            <a:off x="4473634" y="3546373"/>
            <a:ext cx="470848" cy="573206"/>
          </a:xfrm>
          <a:prstGeom prst="down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下 23"/>
          <p:cNvSpPr/>
          <p:nvPr/>
        </p:nvSpPr>
        <p:spPr>
          <a:xfrm>
            <a:off x="2701742" y="3546373"/>
            <a:ext cx="470848" cy="1693689"/>
          </a:xfrm>
          <a:prstGeom prst="downArrow">
            <a:avLst>
              <a:gd name="adj1" fmla="val 50000"/>
              <a:gd name="adj2" fmla="val 64686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2" grpId="0"/>
      <p:bldP spid="6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"/>
          <p:cNvGrpSpPr/>
          <p:nvPr/>
        </p:nvGrpSpPr>
        <p:grpSpPr bwMode="auto">
          <a:xfrm>
            <a:off x="3563940" y="1429722"/>
            <a:ext cx="2466975" cy="2454275"/>
            <a:chOff x="323528" y="1695766"/>
            <a:chExt cx="2466975" cy="2453314"/>
          </a:xfrm>
        </p:grpSpPr>
        <p:pic>
          <p:nvPicPr>
            <p:cNvPr id="3" name="图片 1" descr="bki-20120827153947-213765559.jp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95766"/>
              <a:ext cx="2466975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 descr="未命名_副本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567974"/>
              <a:ext cx="1857634" cy="58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8"/>
          <p:cNvGrpSpPr/>
          <p:nvPr/>
        </p:nvGrpSpPr>
        <p:grpSpPr bwMode="auto">
          <a:xfrm>
            <a:off x="7543803" y="1358284"/>
            <a:ext cx="2559050" cy="2433638"/>
            <a:chOff x="5580113" y="1628801"/>
            <a:chExt cx="2559188" cy="2434260"/>
          </a:xfrm>
        </p:grpSpPr>
        <p:pic>
          <p:nvPicPr>
            <p:cNvPr id="6" name="图片 11" descr="13573667168781.jp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5"/>
            <a:stretch>
              <a:fillRect/>
            </a:stretch>
          </p:blipFill>
          <p:spPr bwMode="auto">
            <a:xfrm>
              <a:off x="5580113" y="1628801"/>
              <a:ext cx="2559188" cy="194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17" descr="未命名_副本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794" y="3541088"/>
              <a:ext cx="1875566" cy="521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21"/>
          <p:cNvGrpSpPr/>
          <p:nvPr/>
        </p:nvGrpSpPr>
        <p:grpSpPr bwMode="auto">
          <a:xfrm>
            <a:off x="3536953" y="4285634"/>
            <a:ext cx="2422525" cy="2401888"/>
            <a:chOff x="323528" y="4293096"/>
            <a:chExt cx="2422824" cy="2400359"/>
          </a:xfrm>
        </p:grpSpPr>
        <p:pic>
          <p:nvPicPr>
            <p:cNvPr id="9" name="图片 1" descr="铁生锈.jp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92"/>
            <a:stretch>
              <a:fillRect/>
            </a:stretch>
          </p:blipFill>
          <p:spPr bwMode="auto">
            <a:xfrm>
              <a:off x="323528" y="4293096"/>
              <a:ext cx="2422824" cy="179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20" descr="未命名_副本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28" y="6093296"/>
              <a:ext cx="1486108" cy="6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24"/>
          <p:cNvGrpSpPr/>
          <p:nvPr/>
        </p:nvGrpSpPr>
        <p:grpSpPr bwMode="auto">
          <a:xfrm>
            <a:off x="7759703" y="4268172"/>
            <a:ext cx="2303462" cy="2312987"/>
            <a:chOff x="5508104" y="4323316"/>
            <a:chExt cx="2304256" cy="2312981"/>
          </a:xfrm>
        </p:grpSpPr>
        <p:pic>
          <p:nvPicPr>
            <p:cNvPr id="12" name="图片 22" descr="1bd5a963-715e-439b-a29d-e9ee2a4858e6.jp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5" r="23169" b="4184"/>
            <a:stretch>
              <a:fillRect/>
            </a:stretch>
          </p:blipFill>
          <p:spPr bwMode="auto">
            <a:xfrm>
              <a:off x="5508104" y="4323316"/>
              <a:ext cx="2304256" cy="176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 descr="未命名_副本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6093296"/>
              <a:ext cx="1924319" cy="54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9"/>
          <p:cNvGrpSpPr/>
          <p:nvPr/>
        </p:nvGrpSpPr>
        <p:grpSpPr bwMode="auto">
          <a:xfrm rot="-840000">
            <a:off x="4956178" y="2074247"/>
            <a:ext cx="2087562" cy="2087562"/>
            <a:chOff x="3275856" y="1628800"/>
            <a:chExt cx="2088232" cy="2088232"/>
          </a:xfrm>
        </p:grpSpPr>
        <p:sp>
          <p:nvSpPr>
            <p:cNvPr id="15" name="椭圆 5"/>
            <p:cNvSpPr/>
            <p:nvPr>
              <p:custDataLst>
                <p:tags r:id="rId7"/>
              </p:custDataLst>
            </p:nvPr>
          </p:nvSpPr>
          <p:spPr>
            <a:xfrm>
              <a:off x="3275856" y="1628800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16" name="图片 7" descr="未命名_副本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16832"/>
              <a:ext cx="1362265" cy="145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25"/>
          <p:cNvGrpSpPr/>
          <p:nvPr/>
        </p:nvGrpSpPr>
        <p:grpSpPr bwMode="auto">
          <a:xfrm rot="-840000">
            <a:off x="9094790" y="2082184"/>
            <a:ext cx="2089150" cy="2089150"/>
            <a:chOff x="3275856" y="1628800"/>
            <a:chExt cx="2088232" cy="2088232"/>
          </a:xfrm>
        </p:grpSpPr>
        <p:sp>
          <p:nvSpPr>
            <p:cNvPr id="18" name="椭圆 26"/>
            <p:cNvSpPr/>
            <p:nvPr>
              <p:custDataLst>
                <p:tags r:id="rId5"/>
              </p:custDataLst>
            </p:nvPr>
          </p:nvSpPr>
          <p:spPr>
            <a:xfrm>
              <a:off x="3275856" y="1628800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19" name="图片 27" descr="未命名_副本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16832"/>
              <a:ext cx="1362265" cy="145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28"/>
          <p:cNvGrpSpPr/>
          <p:nvPr/>
        </p:nvGrpSpPr>
        <p:grpSpPr bwMode="auto">
          <a:xfrm rot="-840000">
            <a:off x="5043490" y="4593609"/>
            <a:ext cx="2089150" cy="2089150"/>
            <a:chOff x="3275856" y="1628800"/>
            <a:chExt cx="2088232" cy="2088232"/>
          </a:xfrm>
        </p:grpSpPr>
        <p:sp>
          <p:nvSpPr>
            <p:cNvPr id="21" name="椭圆 29"/>
            <p:cNvSpPr/>
            <p:nvPr>
              <p:custDataLst>
                <p:tags r:id="rId3"/>
              </p:custDataLst>
            </p:nvPr>
          </p:nvSpPr>
          <p:spPr>
            <a:xfrm>
              <a:off x="3275856" y="1628800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22" name="图片 30" descr="未命名_副本.pn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16832"/>
              <a:ext cx="1362265" cy="145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31"/>
          <p:cNvGrpSpPr/>
          <p:nvPr/>
        </p:nvGrpSpPr>
        <p:grpSpPr bwMode="auto">
          <a:xfrm rot="-840000">
            <a:off x="9148765" y="4603134"/>
            <a:ext cx="2087563" cy="2087563"/>
            <a:chOff x="3275856" y="1628800"/>
            <a:chExt cx="2088232" cy="2088232"/>
          </a:xfrm>
        </p:grpSpPr>
        <p:sp>
          <p:nvSpPr>
            <p:cNvPr id="24" name="椭圆 32"/>
            <p:cNvSpPr/>
            <p:nvPr>
              <p:custDataLst>
                <p:tags r:id="rId1"/>
              </p:custDataLst>
            </p:nvPr>
          </p:nvSpPr>
          <p:spPr>
            <a:xfrm>
              <a:off x="3275856" y="1628800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25" name="图片 33" descr="未命名_副本.pn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16832"/>
              <a:ext cx="1362265" cy="145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等腰三角形 26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611302" y="1142540"/>
            <a:ext cx="1711336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请辨析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3863975" y="1341438"/>
            <a:ext cx="2232025" cy="2505075"/>
            <a:chOff x="827584" y="1484784"/>
            <a:chExt cx="2232248" cy="2506269"/>
          </a:xfrm>
        </p:grpSpPr>
        <p:pic>
          <p:nvPicPr>
            <p:cNvPr id="3" name="图片 5" descr="296017292009083016495507_640.jp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46" r="40096" b="8965"/>
            <a:stretch>
              <a:fillRect/>
            </a:stretch>
          </p:blipFill>
          <p:spPr bwMode="auto">
            <a:xfrm>
              <a:off x="827584" y="1484784"/>
              <a:ext cx="2232248" cy="189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6" descr="未命名_副本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29000"/>
              <a:ext cx="1933845" cy="562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0"/>
          <p:cNvGrpSpPr/>
          <p:nvPr/>
        </p:nvGrpSpPr>
        <p:grpSpPr bwMode="auto">
          <a:xfrm>
            <a:off x="7680325" y="1341438"/>
            <a:ext cx="2173287" cy="2447925"/>
            <a:chOff x="4644008" y="1484784"/>
            <a:chExt cx="2174178" cy="2448272"/>
          </a:xfrm>
        </p:grpSpPr>
        <p:pic>
          <p:nvPicPr>
            <p:cNvPr id="6" name="图片 8" descr="5929256_813635.jp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449"/>
            <a:stretch>
              <a:fillRect/>
            </a:stretch>
          </p:blipFill>
          <p:spPr bwMode="auto">
            <a:xfrm>
              <a:off x="4644008" y="1484784"/>
              <a:ext cx="2174178" cy="187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9" descr="未命名_副本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342424"/>
              <a:ext cx="1514687" cy="59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13"/>
          <p:cNvGrpSpPr/>
          <p:nvPr/>
        </p:nvGrpSpPr>
        <p:grpSpPr bwMode="auto">
          <a:xfrm>
            <a:off x="3863975" y="4076700"/>
            <a:ext cx="2238375" cy="2587625"/>
            <a:chOff x="1331640" y="4077072"/>
            <a:chExt cx="2239030" cy="2587804"/>
          </a:xfrm>
        </p:grpSpPr>
        <p:pic>
          <p:nvPicPr>
            <p:cNvPr id="9" name="图片 11" descr="t01107f755caabbd150.jp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3" b="18816"/>
            <a:stretch>
              <a:fillRect/>
            </a:stretch>
          </p:blipFill>
          <p:spPr bwMode="auto">
            <a:xfrm>
              <a:off x="1331640" y="4077072"/>
              <a:ext cx="2239030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 descr="未命名_副本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659" y="6093296"/>
              <a:ext cx="1886213" cy="57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6"/>
          <p:cNvGrpSpPr/>
          <p:nvPr/>
        </p:nvGrpSpPr>
        <p:grpSpPr bwMode="auto">
          <a:xfrm>
            <a:off x="7321550" y="4076700"/>
            <a:ext cx="2951162" cy="2592388"/>
            <a:chOff x="4788786" y="4077072"/>
            <a:chExt cx="2951566" cy="2592288"/>
          </a:xfrm>
        </p:grpSpPr>
        <p:pic>
          <p:nvPicPr>
            <p:cNvPr id="12" name="图片 14" descr="Img358010140.jp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786" y="4077072"/>
              <a:ext cx="2951566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5" descr="未命名_副本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6050149"/>
              <a:ext cx="1895740" cy="619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"/>
          <p:cNvGrpSpPr/>
          <p:nvPr/>
        </p:nvGrpSpPr>
        <p:grpSpPr bwMode="auto">
          <a:xfrm>
            <a:off x="5232400" y="1773238"/>
            <a:ext cx="2087562" cy="2087562"/>
            <a:chOff x="2984835" y="4146089"/>
            <a:chExt cx="2088232" cy="2088232"/>
          </a:xfrm>
        </p:grpSpPr>
        <p:sp>
          <p:nvSpPr>
            <p:cNvPr id="15" name="椭圆 2"/>
            <p:cNvSpPr/>
            <p:nvPr>
              <p:custDataLst>
                <p:tags r:id="rId7"/>
              </p:custDataLst>
            </p:nvPr>
          </p:nvSpPr>
          <p:spPr>
            <a:xfrm rot="180000">
              <a:off x="2984835" y="4146089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endParaRPr>
            </a:p>
          </p:txBody>
        </p:sp>
        <p:pic>
          <p:nvPicPr>
            <p:cNvPr id="16" name="图片 3" descr="未命名_副本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3344108" y="4502576"/>
              <a:ext cx="1438770" cy="139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7"/>
          <p:cNvGrpSpPr/>
          <p:nvPr/>
        </p:nvGrpSpPr>
        <p:grpSpPr bwMode="auto">
          <a:xfrm>
            <a:off x="8975725" y="1773238"/>
            <a:ext cx="2089150" cy="2087562"/>
            <a:chOff x="2984835" y="4146089"/>
            <a:chExt cx="2088232" cy="2088232"/>
          </a:xfrm>
        </p:grpSpPr>
        <p:sp>
          <p:nvSpPr>
            <p:cNvPr id="18" name="椭圆 18"/>
            <p:cNvSpPr/>
            <p:nvPr>
              <p:custDataLst>
                <p:tags r:id="rId5"/>
              </p:custDataLst>
            </p:nvPr>
          </p:nvSpPr>
          <p:spPr>
            <a:xfrm rot="180000">
              <a:off x="2984835" y="4146089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endParaRPr>
            </a:p>
          </p:txBody>
        </p:sp>
        <p:pic>
          <p:nvPicPr>
            <p:cNvPr id="19" name="图片 19" descr="未命名_副本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3344108" y="4502576"/>
              <a:ext cx="1438770" cy="139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20"/>
          <p:cNvGrpSpPr/>
          <p:nvPr/>
        </p:nvGrpSpPr>
        <p:grpSpPr bwMode="auto">
          <a:xfrm rot="-840000">
            <a:off x="5235575" y="4648200"/>
            <a:ext cx="2089150" cy="2089150"/>
            <a:chOff x="3275856" y="1628800"/>
            <a:chExt cx="2088232" cy="2088232"/>
          </a:xfrm>
        </p:grpSpPr>
        <p:sp>
          <p:nvSpPr>
            <p:cNvPr id="21" name="椭圆 21"/>
            <p:cNvSpPr/>
            <p:nvPr>
              <p:custDataLst>
                <p:tags r:id="rId3"/>
              </p:custDataLst>
            </p:nvPr>
          </p:nvSpPr>
          <p:spPr>
            <a:xfrm>
              <a:off x="3275856" y="1628800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22" name="图片 22" descr="未命名_副本.pn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16832"/>
              <a:ext cx="1362265" cy="145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3"/>
          <p:cNvGrpSpPr/>
          <p:nvPr/>
        </p:nvGrpSpPr>
        <p:grpSpPr bwMode="auto">
          <a:xfrm>
            <a:off x="8975725" y="4652963"/>
            <a:ext cx="2089150" cy="2089150"/>
            <a:chOff x="2984835" y="4146089"/>
            <a:chExt cx="2088232" cy="2088232"/>
          </a:xfrm>
        </p:grpSpPr>
        <p:sp>
          <p:nvSpPr>
            <p:cNvPr id="24" name="椭圆 24"/>
            <p:cNvSpPr/>
            <p:nvPr>
              <p:custDataLst>
                <p:tags r:id="rId1"/>
              </p:custDataLst>
            </p:nvPr>
          </p:nvSpPr>
          <p:spPr>
            <a:xfrm rot="180000">
              <a:off x="2984835" y="4146089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endParaRPr>
            </a:p>
          </p:txBody>
        </p:sp>
        <p:pic>
          <p:nvPicPr>
            <p:cNvPr id="25" name="图片 25" descr="未命名_副本.pn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3344108" y="4502576"/>
              <a:ext cx="1438770" cy="139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等腰三角形 26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611302" y="1142540"/>
            <a:ext cx="1711336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请辨析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 bwMode="auto">
          <a:xfrm>
            <a:off x="7714776" y="4221163"/>
            <a:ext cx="2027238" cy="2262187"/>
            <a:chOff x="5436096" y="4365104"/>
            <a:chExt cx="2026156" cy="2261666"/>
          </a:xfrm>
        </p:grpSpPr>
        <p:pic>
          <p:nvPicPr>
            <p:cNvPr id="3" name="图片 20" descr="U6942P1190DT20111216112440.jp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6" t="31100" r="18236" b="32359"/>
            <a:stretch>
              <a:fillRect/>
            </a:stretch>
          </p:blipFill>
          <p:spPr bwMode="auto">
            <a:xfrm>
              <a:off x="5436096" y="4365104"/>
              <a:ext cx="2026156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21" descr="未命名_副本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151" y="6093296"/>
              <a:ext cx="1867161" cy="53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16"/>
          <p:cNvGrpSpPr/>
          <p:nvPr/>
        </p:nvGrpSpPr>
        <p:grpSpPr bwMode="auto">
          <a:xfrm>
            <a:off x="2963389" y="4265613"/>
            <a:ext cx="2762250" cy="2289175"/>
            <a:chOff x="683568" y="4409728"/>
            <a:chExt cx="2762636" cy="2289050"/>
          </a:xfrm>
        </p:grpSpPr>
        <p:pic>
          <p:nvPicPr>
            <p:cNvPr id="6" name="图片 14" descr="318743-1406010R01858.jp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3" t="17450" r="28738" b="37399"/>
            <a:stretch>
              <a:fillRect/>
            </a:stretch>
          </p:blipFill>
          <p:spPr bwMode="auto">
            <a:xfrm>
              <a:off x="1115616" y="4409728"/>
              <a:ext cx="2035943" cy="1683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15" descr="未命名_副本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6165304"/>
              <a:ext cx="2762636" cy="53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6"/>
          <p:cNvGrpSpPr/>
          <p:nvPr/>
        </p:nvGrpSpPr>
        <p:grpSpPr bwMode="auto">
          <a:xfrm>
            <a:off x="3131664" y="1412875"/>
            <a:ext cx="2743200" cy="2703513"/>
            <a:chOff x="467544" y="1556792"/>
            <a:chExt cx="2743364" cy="2703241"/>
          </a:xfrm>
        </p:grpSpPr>
        <p:pic>
          <p:nvPicPr>
            <p:cNvPr id="9" name="图片 2" descr="Redocn_2012040502560451.jp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33244" r="42125" b="9789"/>
            <a:stretch>
              <a:fillRect/>
            </a:stretch>
          </p:blipFill>
          <p:spPr bwMode="auto">
            <a:xfrm>
              <a:off x="467544" y="1556792"/>
              <a:ext cx="2743364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3" descr="未命名_副本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17032"/>
              <a:ext cx="1905266" cy="54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7"/>
          <p:cNvGrpSpPr/>
          <p:nvPr/>
        </p:nvGrpSpPr>
        <p:grpSpPr bwMode="auto">
          <a:xfrm>
            <a:off x="7282976" y="1412875"/>
            <a:ext cx="2819400" cy="2663825"/>
            <a:chOff x="5004048" y="1556792"/>
            <a:chExt cx="2819794" cy="2664296"/>
          </a:xfrm>
        </p:grpSpPr>
        <p:pic>
          <p:nvPicPr>
            <p:cNvPr id="12" name="图片 4" descr="sy_20100729185420933077.jp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00" b="6950"/>
            <a:stretch>
              <a:fillRect/>
            </a:stretch>
          </p:blipFill>
          <p:spPr bwMode="auto">
            <a:xfrm>
              <a:off x="5652119" y="1556792"/>
              <a:ext cx="1643005" cy="208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5" descr="未命名_副本.pn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687614"/>
              <a:ext cx="2819794" cy="53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8"/>
          <p:cNvGrpSpPr/>
          <p:nvPr/>
        </p:nvGrpSpPr>
        <p:grpSpPr bwMode="auto">
          <a:xfrm rot="-840000">
            <a:off x="4982689" y="1984375"/>
            <a:ext cx="2089150" cy="2087563"/>
            <a:chOff x="3275856" y="1628800"/>
            <a:chExt cx="2088232" cy="2088232"/>
          </a:xfrm>
        </p:grpSpPr>
        <p:sp>
          <p:nvSpPr>
            <p:cNvPr id="15" name="椭圆 9"/>
            <p:cNvSpPr/>
            <p:nvPr>
              <p:custDataLst>
                <p:tags r:id="rId7"/>
              </p:custDataLst>
            </p:nvPr>
          </p:nvSpPr>
          <p:spPr>
            <a:xfrm>
              <a:off x="3275856" y="1628800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16" name="图片 10" descr="未命名_副本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16832"/>
              <a:ext cx="1362265" cy="145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1"/>
          <p:cNvGrpSpPr/>
          <p:nvPr/>
        </p:nvGrpSpPr>
        <p:grpSpPr bwMode="auto">
          <a:xfrm>
            <a:off x="8867301" y="1989138"/>
            <a:ext cx="2087563" cy="2087562"/>
            <a:chOff x="2984835" y="4146089"/>
            <a:chExt cx="2088232" cy="2088232"/>
          </a:xfrm>
        </p:grpSpPr>
        <p:sp>
          <p:nvSpPr>
            <p:cNvPr id="18" name="椭圆 12"/>
            <p:cNvSpPr/>
            <p:nvPr>
              <p:custDataLst>
                <p:tags r:id="rId5"/>
              </p:custDataLst>
            </p:nvPr>
          </p:nvSpPr>
          <p:spPr>
            <a:xfrm rot="180000">
              <a:off x="2984835" y="4146089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endParaRPr>
            </a:p>
          </p:txBody>
        </p:sp>
        <p:pic>
          <p:nvPicPr>
            <p:cNvPr id="19" name="图片 13" descr="未命名_副本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3344108" y="4502576"/>
              <a:ext cx="1438770" cy="139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组合 17"/>
          <p:cNvGrpSpPr/>
          <p:nvPr/>
        </p:nvGrpSpPr>
        <p:grpSpPr bwMode="auto">
          <a:xfrm>
            <a:off x="4835051" y="4508500"/>
            <a:ext cx="2087563" cy="2089150"/>
            <a:chOff x="2984835" y="4146089"/>
            <a:chExt cx="2088232" cy="2088232"/>
          </a:xfrm>
        </p:grpSpPr>
        <p:sp>
          <p:nvSpPr>
            <p:cNvPr id="21" name="椭圆 18"/>
            <p:cNvSpPr/>
            <p:nvPr>
              <p:custDataLst>
                <p:tags r:id="rId3"/>
              </p:custDataLst>
            </p:nvPr>
          </p:nvSpPr>
          <p:spPr>
            <a:xfrm rot="180000">
              <a:off x="2984835" y="4146089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endParaRPr>
            </a:p>
          </p:txBody>
        </p:sp>
        <p:pic>
          <p:nvPicPr>
            <p:cNvPr id="22" name="图片 19" descr="未命名_副本.pn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>
              <a:off x="3344108" y="4502576"/>
              <a:ext cx="1438770" cy="139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3"/>
          <p:cNvGrpSpPr/>
          <p:nvPr/>
        </p:nvGrpSpPr>
        <p:grpSpPr bwMode="auto">
          <a:xfrm rot="-840000">
            <a:off x="8935564" y="4505325"/>
            <a:ext cx="2087562" cy="2087563"/>
            <a:chOff x="3275856" y="1628800"/>
            <a:chExt cx="2088232" cy="2088232"/>
          </a:xfrm>
        </p:grpSpPr>
        <p:sp>
          <p:nvSpPr>
            <p:cNvPr id="24" name="椭圆 24"/>
            <p:cNvSpPr/>
            <p:nvPr>
              <p:custDataLst>
                <p:tags r:id="rId1"/>
              </p:custDataLst>
            </p:nvPr>
          </p:nvSpPr>
          <p:spPr>
            <a:xfrm>
              <a:off x="3275856" y="1628800"/>
              <a:ext cx="2088232" cy="208823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algn="ctr">
                <a:buFont typeface="Arial" panose="020B0604020202020204"/>
                <a:buNone/>
              </a:pPr>
              <a:endPara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sym typeface="Wingdings" panose="05000000000000000000"/>
              </a:endParaRPr>
            </a:p>
          </p:txBody>
        </p:sp>
        <p:pic>
          <p:nvPicPr>
            <p:cNvPr id="25" name="图片 25" descr="未命名_副本.pn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1916832"/>
              <a:ext cx="1362265" cy="1457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等腰三角形 26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611302" y="1142540"/>
            <a:ext cx="1711336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请辨析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5178" y="1642239"/>
            <a:ext cx="60971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、下列说法不正确的是－－（　　　）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Ａ．化学变化常伴随放热、发光等现象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Ｂ．化学变化一定有其它物质生成。</a:t>
            </a:r>
            <a:endParaRPr lang="zh-CN" altLang="en-US" sz="2400" b="1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Ｃ．化学变化一定比物理变化剧烈。</a:t>
            </a:r>
          </a:p>
          <a:p>
            <a:pPr algn="just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Ｄ．化学变化 中同时发生物理变化。</a:t>
            </a:r>
            <a:endParaRPr lang="zh-CN" alt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930" y="3902932"/>
            <a:ext cx="3971499" cy="224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4482" y="2123127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3999" y="1915441"/>
            <a:ext cx="3805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分析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蜡烛燃烧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的过程</a:t>
            </a:r>
          </a:p>
        </p:txBody>
      </p:sp>
      <p:sp>
        <p:nvSpPr>
          <p:cNvPr id="4" name="Text Box 4"/>
          <p:cNvSpPr/>
          <p:nvPr>
            <p:custDataLst>
              <p:tags r:id="rId3"/>
            </p:custDataLst>
          </p:nvPr>
        </p:nvSpPr>
        <p:spPr>
          <a:xfrm>
            <a:off x="2408782" y="2874015"/>
            <a:ext cx="183197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蜡烛燃烧</a:t>
            </a:r>
            <a:endParaRPr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/>
          <p:nvPr>
            <p:custDataLst>
              <p:tags r:id="rId4"/>
            </p:custDataLst>
          </p:nvPr>
        </p:nvSpPr>
        <p:spPr>
          <a:xfrm>
            <a:off x="2408782" y="3809052"/>
            <a:ext cx="183197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/>
              </a:rPr>
              <a:t>蜡烛熔化</a:t>
            </a:r>
            <a:endParaRPr sz="3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6"/>
          <p:cNvSpPr/>
          <p:nvPr>
            <p:custDataLst>
              <p:tags r:id="rId5"/>
            </p:custDataLst>
          </p:nvPr>
        </p:nvSpPr>
        <p:spPr>
          <a:xfrm>
            <a:off x="2502445" y="4720277"/>
            <a:ext cx="6364287" cy="1077913"/>
          </a:xfrm>
          <a:prstGeom prst="rect">
            <a:avLst/>
          </a:prstGeom>
          <a:solidFill>
            <a:srgbClr val="FFFF00"/>
          </a:solidFill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/>
              </a:rPr>
              <a:t>蜡烛燃烧的过程中同时进行着熔化</a:t>
            </a:r>
          </a:p>
          <a:p>
            <a:pPr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/>
              </a:rPr>
              <a:t>但熔化的过程中却不一定燃烧</a:t>
            </a:r>
            <a:endParaRPr sz="3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AutoShape 7"/>
          <p:cNvSpPr/>
          <p:nvPr>
            <p:custDataLst>
              <p:tags r:id="rId6"/>
            </p:custDataLst>
          </p:nvPr>
        </p:nvSpPr>
        <p:spPr>
          <a:xfrm>
            <a:off x="4526507" y="3110552"/>
            <a:ext cx="1143000" cy="1524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3793300"/>
              </a:cxn>
              <a:cxn ang="0">
                <a:pos x="2147483646" y="7586606"/>
              </a:cxn>
              <a:cxn ang="0">
                <a:pos x="2147483646" y="3793300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8" name="Text Box 8"/>
          <p:cNvSpPr/>
          <p:nvPr>
            <p:custDataLst>
              <p:tags r:id="rId7"/>
            </p:custDataLst>
          </p:nvPr>
        </p:nvSpPr>
        <p:spPr>
          <a:xfrm>
            <a:off x="5821907" y="3813815"/>
            <a:ext cx="18097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Wingdings" panose="05000000000000000000"/>
              </a:rPr>
              <a:t>物理变化</a:t>
            </a:r>
            <a:endParaRPr sz="3200" b="1">
              <a:solidFill>
                <a:srgbClr val="00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9" name="AutoShape 9"/>
          <p:cNvSpPr/>
          <p:nvPr>
            <p:custDataLst>
              <p:tags r:id="rId8"/>
            </p:custDataLst>
          </p:nvPr>
        </p:nvSpPr>
        <p:spPr>
          <a:xfrm>
            <a:off x="4526507" y="4024952"/>
            <a:ext cx="1143000" cy="152400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0" y="3793300"/>
              </a:cxn>
              <a:cxn ang="0">
                <a:pos x="2147483646" y="7586606"/>
              </a:cxn>
              <a:cxn ang="0">
                <a:pos x="2147483646" y="3793300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FF"/>
          </a:solidFill>
          <a:ln>
            <a:solidFill>
              <a:schemeClr val="tx1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10" name="Text Box 10"/>
          <p:cNvSpPr/>
          <p:nvPr>
            <p:custDataLst>
              <p:tags r:id="rId9"/>
            </p:custDataLst>
          </p:nvPr>
        </p:nvSpPr>
        <p:spPr>
          <a:xfrm>
            <a:off x="5793332" y="2893065"/>
            <a:ext cx="180975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ea typeface="华文行楷" panose="02010800040101010101" pitchFamily="2" charset="-122"/>
                <a:sym typeface="Wingdings" panose="05000000000000000000"/>
              </a:rPr>
              <a:t>化学变化</a:t>
            </a:r>
            <a:endParaRPr sz="3200" b="1">
              <a:solidFill>
                <a:srgbClr val="000000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sp>
        <p:nvSpPr>
          <p:cNvPr id="11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26907" y="3186752"/>
            <a:ext cx="152400" cy="990600"/>
          </a:xfrm>
          <a:prstGeom prst="rightBrace">
            <a:avLst>
              <a:gd name="adj1" fmla="val 53806"/>
              <a:gd name="adj2" fmla="val 50000"/>
            </a:avLst>
          </a:prstGeom>
          <a:noFill/>
          <a:ln w="571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b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12"/>
          <p:cNvSpPr/>
          <p:nvPr>
            <p:custDataLst>
              <p:tags r:id="rId11"/>
            </p:custDataLst>
          </p:nvPr>
        </p:nvSpPr>
        <p:spPr>
          <a:xfrm>
            <a:off x="7879307" y="3339152"/>
            <a:ext cx="180975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Comic Sans MS" panose="030F0702030302020204" pitchFamily="66" charset="0"/>
                <a:ea typeface="隶书" panose="02010509060101010101" pitchFamily="49" charset="-122"/>
                <a:sym typeface="Wingdings" panose="05000000000000000000"/>
              </a:rPr>
              <a:t>同时发生</a:t>
            </a:r>
            <a:endParaRPr sz="3200">
              <a:solidFill>
                <a:srgbClr val="0000FF"/>
              </a:solidFill>
              <a:latin typeface="Comic Sans MS" panose="030F0702030302020204" pitchFamily="66" charset="0"/>
              <a:ea typeface="隶书" panose="02010509060101010101" pitchFamily="49" charset="-122"/>
            </a:endParaRPr>
          </a:p>
        </p:txBody>
      </p:sp>
      <p:sp>
        <p:nvSpPr>
          <p:cNvPr id="13" name="Text Box 13"/>
          <p:cNvSpPr/>
          <p:nvPr>
            <p:custDataLst>
              <p:tags r:id="rId12"/>
            </p:custDataLst>
          </p:nvPr>
        </p:nvSpPr>
        <p:spPr>
          <a:xfrm>
            <a:off x="2294482" y="6025202"/>
            <a:ext cx="7580313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/>
              </a:rPr>
              <a:t>你认为物理变化与化学变化的关系是什么</a:t>
            </a:r>
            <a:r>
              <a:rPr lang="en-US" altLang="zh-CN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/>
              </a:rPr>
              <a:t>?</a:t>
            </a:r>
            <a:endParaRPr lang="en-US" altLang="zh-CN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14" descr="F2B12CC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14241" r="43027" b="22874"/>
          <a:stretch>
            <a:fillRect/>
          </a:stretch>
        </p:blipFill>
        <p:spPr bwMode="auto">
          <a:xfrm>
            <a:off x="7787232" y="1546865"/>
            <a:ext cx="1079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等腰三角形 16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611301" y="1142540"/>
            <a:ext cx="3977243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物理变化和化学变化的关系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6"/>
          <p:cNvGraphicFramePr>
            <a:graphicFrameLocks noGrp="1"/>
          </p:cNvGraphicFramePr>
          <p:nvPr/>
        </p:nvGraphicFramePr>
        <p:xfrm>
          <a:off x="943970" y="902761"/>
          <a:ext cx="10304060" cy="5861368"/>
        </p:xfrm>
        <a:graphic>
          <a:graphicData uri="http://schemas.openxmlformats.org/drawingml/2006/table">
            <a:tbl>
              <a:tblPr/>
              <a:tblGrid>
                <a:gridCol w="1987095"/>
                <a:gridCol w="4468680"/>
                <a:gridCol w="3848285"/>
              </a:tblGrid>
              <a:tr h="6899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8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概念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没有生成新物质的变化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生成新物质的变化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4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本质区别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判断依据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变化时是否有新物质生成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11057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伴随现象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物质的状态，形状发生改变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伴随能量的变化，发光放热，颜色改变生成气体，产生沉淀等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相互联系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化学变化中往往伴随物理变化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651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矿石粉碎，水蒸发，汽油挥发等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木炭燃烧，铁生锈，食物腐烂等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9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化学变化常伴随发光发热等现象发生，但发光发热等现象产生的变化却不一定是化学变化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78043" y="406400"/>
            <a:ext cx="5260841" cy="996950"/>
            <a:chOff x="630444" y="1225550"/>
            <a:chExt cx="3491070" cy="1079500"/>
          </a:xfrm>
        </p:grpSpPr>
        <p:sp>
          <p:nvSpPr>
            <p:cNvPr id="27" name="矩形: 圆角 26"/>
            <p:cNvSpPr/>
            <p:nvPr/>
          </p:nvSpPr>
          <p:spPr>
            <a:xfrm>
              <a:off x="719344" y="1308100"/>
              <a:ext cx="3402170" cy="996950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30444" y="1225550"/>
              <a:ext cx="3402170" cy="996950"/>
            </a:xfrm>
            <a:prstGeom prst="roundRect">
              <a:avLst/>
            </a:prstGeom>
            <a:solidFill>
              <a:srgbClr val="FFC91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30443" y="574368"/>
            <a:ext cx="474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二、物理性质和化学性质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659349" y="2226519"/>
            <a:ext cx="10600054" cy="4152194"/>
          </a:xfrm>
          <a:prstGeom prst="roundRect">
            <a:avLst>
              <a:gd name="adj" fmla="val 10044"/>
            </a:avLst>
          </a:prstGeom>
          <a:solidFill>
            <a:srgbClr val="FFC91F"/>
          </a:solidFill>
          <a:ln w="57150">
            <a:solidFill>
              <a:srgbClr val="FFC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478043" y="1936682"/>
            <a:ext cx="10600054" cy="4279873"/>
          </a:xfrm>
          <a:prstGeom prst="roundRect">
            <a:avLst>
              <a:gd name="adj" fmla="val 100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0004" y="2339169"/>
            <a:ext cx="988125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化学性质：物质</a:t>
            </a:r>
            <a:r>
              <a:rPr lang="zh-CN" altLang="en-US" sz="32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在化学变化中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表现出来的性质。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如：可燃性、助燃性、腐蚀性、氧化性、还原性；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物理性质：物质</a:t>
            </a:r>
            <a:r>
              <a:rPr lang="zh-CN" altLang="en-US" sz="32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发生化学变化就表现出来的性质。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如：颜色、形状、气味、导电性、导热性、挥发性等。</a:t>
            </a:r>
          </a:p>
          <a:p>
            <a:pPr>
              <a:spcBef>
                <a:spcPct val="50000"/>
              </a:spcBef>
              <a:defRPr/>
            </a:pPr>
            <a:endParaRPr lang="zh-CN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defRPr/>
            </a:pPr>
            <a:endParaRPr lang="en-US" altLang="zh-CN" sz="3200" b="1" kern="0" dirty="0">
              <a:solidFill>
                <a:srgbClr val="1F9C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008417" y="982639"/>
          <a:ext cx="9670957" cy="56774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1532"/>
                <a:gridCol w="3564362"/>
                <a:gridCol w="3945063"/>
              </a:tblGrid>
              <a:tr h="950223"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氧气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二氧化碳</a:t>
                      </a:r>
                    </a:p>
                  </a:txBody>
                  <a:tcPr anchor="ctr"/>
                </a:tc>
              </a:tr>
              <a:tr h="1580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物理性质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505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化学性质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16411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区分方法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186752" y="2044005"/>
            <a:ext cx="3541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通常情况下是无色无味的气体，密度比空气大，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不易溶于水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73922" y="2044005"/>
            <a:ext cx="3541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通常情况下是无色无味的气体，密度比空气大，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能溶于水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00400" y="3561182"/>
            <a:ext cx="3541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能与铁制品、食物等发生化学反应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助燃性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73921" y="3561182"/>
            <a:ext cx="38054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不能燃烧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能使澄清石灰水变浑浊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70914" y="5110645"/>
            <a:ext cx="7144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①将燃着的小木条分别插入两瓶气体中，观察现象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②分别加入澄清石灰水，观察现象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0" y="-43543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6341" y="1401886"/>
            <a:ext cx="9070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物理性质：物质</a:t>
            </a:r>
            <a:r>
              <a:rPr lang="zh-CN" altLang="en-US" sz="28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不需要</a:t>
            </a:r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发生化学变化就表现出来的性质。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926342" y="2303954"/>
            <a:ext cx="7474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物理性质：物质发生物理变化表现出来的性质？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3790950" y="1965399"/>
            <a:ext cx="7474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7200" dirty="0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6341" y="3504283"/>
            <a:ext cx="9316304" cy="244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物理性质主要有：颜色、状态、气味、熔点、沸点、密度、硬度、导电性、导热性、溶解性、挥发性、延展性、磁性、吸水性。</a:t>
            </a:r>
            <a:endParaRPr lang="en-US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化学性质主要有：可燃性、助燃性、酸碱性、还原性、氧化性、腐蚀性、稳定性。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344304" y="2198664"/>
            <a:ext cx="8218488" cy="3633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zh-CN" sz="4000" b="1" dirty="0"/>
              <a:t>找区别：</a:t>
            </a:r>
          </a:p>
          <a:p>
            <a:pPr>
              <a:buFontTx/>
              <a:buNone/>
            </a:pPr>
            <a:endParaRPr lang="zh-CN" altLang="zh-CN" sz="4000" b="1" dirty="0"/>
          </a:p>
          <a:p>
            <a:pPr>
              <a:buFontTx/>
              <a:buNone/>
            </a:pPr>
            <a:r>
              <a:rPr lang="zh-CN" altLang="zh-CN" sz="4000" b="1" dirty="0"/>
              <a:t>碳燃烧生成二氧化碳</a:t>
            </a:r>
          </a:p>
          <a:p>
            <a:pPr>
              <a:buFontTx/>
              <a:buNone/>
            </a:pPr>
            <a:r>
              <a:rPr lang="zh-CN" altLang="zh-CN" sz="4000" b="1" dirty="0"/>
              <a:t>碳燃烧</a:t>
            </a:r>
            <a:r>
              <a:rPr lang="zh-CN" altLang="zh-CN" sz="4000" b="1" dirty="0">
                <a:solidFill>
                  <a:srgbClr val="FF0000"/>
                </a:solidFill>
              </a:rPr>
              <a:t>能</a:t>
            </a:r>
            <a:r>
              <a:rPr lang="zh-CN" altLang="zh-CN" sz="4000" b="1" dirty="0"/>
              <a:t>生成二氧化碳</a:t>
            </a:r>
          </a:p>
        </p:txBody>
      </p:sp>
      <p:sp>
        <p:nvSpPr>
          <p:cNvPr id="3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52592" y="2673233"/>
            <a:ext cx="2735262" cy="1008062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2540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4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过程</a:t>
            </a:r>
          </a:p>
        </p:txBody>
      </p:sp>
      <p:sp>
        <p:nvSpPr>
          <p:cNvPr id="4" name="Oval 5"/>
          <p:cNvSpPr/>
          <p:nvPr>
            <p:custDataLst>
              <p:tags r:id="rId3"/>
            </p:custDataLst>
          </p:nvPr>
        </p:nvSpPr>
        <p:spPr>
          <a:xfrm>
            <a:off x="2963555" y="4257558"/>
            <a:ext cx="576262" cy="6492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5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9198" y="5191008"/>
            <a:ext cx="2519363" cy="935037"/>
          </a:xfrm>
          <a:prstGeom prst="wedgeEllipseCallout">
            <a:avLst>
              <a:gd name="adj1" fmla="val -45843"/>
              <a:gd name="adj2" fmla="val -67657"/>
            </a:avLst>
          </a:prstGeom>
          <a:noFill/>
          <a:ln w="25400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zh-CN" sz="48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属性</a:t>
            </a:r>
          </a:p>
        </p:txBody>
      </p:sp>
      <p:sp>
        <p:nvSpPr>
          <p:cNvPr id="6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02661" y="3822583"/>
            <a:ext cx="1152525" cy="215900"/>
          </a:xfrm>
          <a:prstGeom prst="rightArrow">
            <a:avLst>
              <a:gd name="adj1" fmla="val 50000"/>
              <a:gd name="adj2" fmla="val 133135"/>
            </a:avLst>
          </a:prstGeom>
          <a:noFill/>
          <a:ln w="19050" algn="ctr">
            <a:solidFill>
              <a:srgbClr val="FFC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7" name="AutoShap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18561" y="4541720"/>
            <a:ext cx="936625" cy="215900"/>
          </a:xfrm>
          <a:prstGeom prst="rightArrow">
            <a:avLst>
              <a:gd name="adj1" fmla="val 50000"/>
              <a:gd name="adj2" fmla="val 108195"/>
            </a:avLst>
          </a:prstGeom>
          <a:noFill/>
          <a:ln w="19050" algn="ctr">
            <a:solidFill>
              <a:srgbClr val="FFCC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55186" y="3533658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None/>
            </a:pPr>
            <a:r>
              <a:rPr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/>
              </a:rPr>
              <a:t>化学变化</a:t>
            </a:r>
            <a:endParaRPr altLang="zh-CN" sz="3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55186" y="4325820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342900" indent="-3429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009999"/>
              </a:buClr>
              <a:buSzPct val="80000"/>
              <a:buFont typeface="Wingdings" panose="05000000000000000000" pitchFamily="2" charset="2"/>
              <a:buNone/>
            </a:pPr>
            <a:r>
              <a:rPr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/>
              </a:rPr>
              <a:t>化学性质</a:t>
            </a:r>
            <a:endParaRPr altLang="zh-CN" sz="3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611301" y="1142540"/>
            <a:ext cx="3977243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物质性质和物质变化的区别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11302" y="1142540"/>
            <a:ext cx="2169128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物质的变化</a:t>
            </a:r>
          </a:p>
        </p:txBody>
      </p:sp>
      <p:pic>
        <p:nvPicPr>
          <p:cNvPr id="5" name="Picture 2" descr="南极风光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78" y="2123559"/>
            <a:ext cx="5613317" cy="424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/>
          <p:nvPr>
            <p:custDataLst>
              <p:tags r:id="rId2"/>
            </p:custDataLst>
          </p:nvPr>
        </p:nvSpPr>
        <p:spPr>
          <a:xfrm>
            <a:off x="4933618" y="1088631"/>
            <a:ext cx="6192838" cy="641350"/>
          </a:xfrm>
          <a:prstGeom prst="rect">
            <a:avLst/>
          </a:prstGeom>
          <a:noFill/>
          <a:ln>
            <a:noFill/>
            <a:miter lim="800000"/>
          </a:ln>
          <a:effectLst>
            <a:outerShdw dist="35921" dir="2700000" algn="ctr">
              <a:srgbClr val="111111"/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6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700000" algn="ctr">
                    <a:srgbClr val="111111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sym typeface="Wingdings" panose="05000000000000000000"/>
              </a:rPr>
              <a:t>冰               水              水蒸气</a:t>
            </a:r>
            <a:endParaRPr sz="3600" b="1" dirty="0">
              <a:solidFill>
                <a:srgbClr val="FFFF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25" name="Lin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7668881" y="1377556"/>
            <a:ext cx="1512887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tailEnd type="triangle" w="sm" len="lg"/>
          </a:ln>
          <a:effectLst>
            <a:outerShdw dist="35921" dir="2700000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Line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5581318" y="1520431"/>
            <a:ext cx="1512888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tailEnd type="triangle" w="sm" len="lg"/>
          </a:ln>
          <a:effectLst>
            <a:outerShdw dist="35921" dir="2700000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Line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5624181" y="1377556"/>
            <a:ext cx="1512887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tailEnd type="triangle" w="sm" len="lg"/>
          </a:ln>
          <a:effectLst>
            <a:outerShdw dist="35921" dir="2700000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Line 8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7668881" y="1520431"/>
            <a:ext cx="1512887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tailEnd type="triangle" w="sm" len="lg"/>
          </a:ln>
          <a:effectLst>
            <a:outerShdw dist="35921" dir="2700000" algn="ctr" rotWithShape="0">
              <a:srgbClr val="11111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文本框 28"/>
          <p:cNvSpPr txBox="1"/>
          <p:nvPr/>
        </p:nvSpPr>
        <p:spPr>
          <a:xfrm>
            <a:off x="6692521" y="4306517"/>
            <a:ext cx="42188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F9C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自然界中各种物质间，既相互依存，也相互作用而发生着不断地变化。</a:t>
            </a:r>
            <a:endParaRPr lang="zh-CN" altLang="en-US" sz="3200" b="1" dirty="0">
              <a:solidFill>
                <a:srgbClr val="1F9C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>
            <p:custDataLst>
              <p:tags r:id="rId1"/>
            </p:custDataLst>
          </p:nvPr>
        </p:nvSpPr>
        <p:spPr>
          <a:xfrm>
            <a:off x="1695877" y="1956284"/>
            <a:ext cx="9217025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 panose="05000000000000000000"/>
              </a:rPr>
              <a:t>“变化”和“性质”语言叙述的区别：</a:t>
            </a:r>
            <a:endParaRPr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Rectangle 3"/>
          <p:cNvSpPr/>
          <p:nvPr>
            <p:custDataLst>
              <p:tags r:id="rId2"/>
            </p:custDataLst>
          </p:nvPr>
        </p:nvSpPr>
        <p:spPr>
          <a:xfrm>
            <a:off x="1589515" y="2670364"/>
            <a:ext cx="8475662" cy="2306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 panose="05000000000000000000"/>
              </a:rPr>
              <a:t>一般用“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sym typeface="Wingdings" panose="05000000000000000000"/>
              </a:rPr>
              <a:t>可、易、能、会、具有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 panose="05000000000000000000"/>
              </a:rPr>
              <a:t>”等词语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描述时，是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C8C93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性质</a:t>
            </a: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</a:p>
          <a:p>
            <a:pPr>
              <a:buFont typeface="Arial" panose="020B0604020202020204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 panose="05000000000000000000"/>
              </a:rPr>
              <a:t> </a:t>
            </a:r>
          </a:p>
          <a:p>
            <a:pPr>
              <a:buFont typeface="Arial" panose="020B0604020202020204"/>
              <a:buNone/>
            </a:pPr>
            <a:r>
              <a:rPr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sym typeface="Wingdings" panose="05000000000000000000"/>
              </a:rPr>
              <a:t>如 ：酒精易挥发；  酒精能燃烧 </a:t>
            </a:r>
            <a:endParaRPr sz="36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下箭头 1"/>
          <p:cNvSpPr/>
          <p:nvPr>
            <p:custDataLst>
              <p:tags r:id="rId3"/>
            </p:custDataLst>
          </p:nvPr>
        </p:nvSpPr>
        <p:spPr>
          <a:xfrm>
            <a:off x="3812015" y="4977002"/>
            <a:ext cx="381000" cy="914400"/>
          </a:xfrm>
          <a:prstGeom prst="downArrow">
            <a:avLst/>
          </a:prstGeom>
          <a:solidFill>
            <a:srgbClr val="BBE0E3"/>
          </a:solidFill>
          <a:ln w="12700" cap="flat" cmpd="sng" algn="ctr">
            <a:solidFill>
              <a:srgbClr val="89A4A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 panose="05000000000000000000"/>
            </a:endParaRPr>
          </a:p>
        </p:txBody>
      </p:sp>
      <p:sp>
        <p:nvSpPr>
          <p:cNvPr id="5" name="下箭头 2"/>
          <p:cNvSpPr/>
          <p:nvPr>
            <p:custDataLst>
              <p:tags r:id="rId4"/>
            </p:custDataLst>
          </p:nvPr>
        </p:nvSpPr>
        <p:spPr>
          <a:xfrm>
            <a:off x="7006065" y="4977002"/>
            <a:ext cx="381000" cy="914400"/>
          </a:xfrm>
          <a:prstGeom prst="downArrow">
            <a:avLst/>
          </a:prstGeom>
          <a:solidFill>
            <a:srgbClr val="BBE0E3"/>
          </a:solidFill>
          <a:ln w="12700" cap="flat" cmpd="sng" algn="ctr">
            <a:solidFill>
              <a:srgbClr val="89A4A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 panose="05000000000000000000"/>
            </a:endParaRPr>
          </a:p>
        </p:txBody>
      </p:sp>
      <p:sp>
        <p:nvSpPr>
          <p:cNvPr id="6" name="文本框 3"/>
          <p:cNvSpPr/>
          <p:nvPr>
            <p:custDataLst>
              <p:tags r:id="rId5"/>
            </p:custDataLst>
          </p:nvPr>
        </p:nvSpPr>
        <p:spPr>
          <a:xfrm>
            <a:off x="3077002" y="6024752"/>
            <a:ext cx="1808163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物理性质</a:t>
            </a:r>
            <a:endParaRPr sz="3200"/>
          </a:p>
        </p:txBody>
      </p:sp>
      <p:sp>
        <p:nvSpPr>
          <p:cNvPr id="7" name="文本框 4"/>
          <p:cNvSpPr/>
          <p:nvPr>
            <p:custDataLst>
              <p:tags r:id="rId6"/>
            </p:custDataLst>
          </p:nvPr>
        </p:nvSpPr>
        <p:spPr>
          <a:xfrm>
            <a:off x="6345665" y="5950139"/>
            <a:ext cx="1808162" cy="5826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3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化学性质</a:t>
            </a:r>
            <a:endParaRPr sz="3200"/>
          </a:p>
        </p:txBody>
      </p:sp>
      <p:sp>
        <p:nvSpPr>
          <p:cNvPr id="9" name="等腰三角形 8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11301" y="1142540"/>
            <a:ext cx="3977243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物质性质和物质变化的区别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0000" y="1810464"/>
            <a:ext cx="9254782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物理变化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化学变化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物理性质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化学性质？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A、铜绿受热时会分解出二氧化碳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B、纯净的水是无色无味的液体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C、镁带在空气中燃烧后变成了氧化镁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D、氧气不易溶于水且比空气密度大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E、木棒受力折断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F、酒精易挥发</a:t>
            </a:r>
          </a:p>
          <a:p>
            <a:pPr>
              <a:spcBef>
                <a:spcPct val="50000"/>
              </a:spcBef>
            </a:pP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G、煤着火燃烧，残余一堆灰烬</a:t>
            </a:r>
          </a:p>
        </p:txBody>
      </p:sp>
      <p:sp>
        <p:nvSpPr>
          <p:cNvPr id="22" name="Text Box 22"/>
          <p:cNvSpPr/>
          <p:nvPr>
            <p:custDataLst>
              <p:tags r:id="rId2"/>
            </p:custDataLst>
          </p:nvPr>
        </p:nvSpPr>
        <p:spPr>
          <a:xfrm>
            <a:off x="7827749" y="2460526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化学性质</a:t>
            </a:r>
            <a:endParaRPr altLang="zh-CN" sz="2800" b="1">
              <a:solidFill>
                <a:srgbClr val="FF0000"/>
              </a:solidFill>
            </a:endParaRPr>
          </a:p>
        </p:txBody>
      </p:sp>
      <p:sp>
        <p:nvSpPr>
          <p:cNvPr id="23" name="Text Box 23"/>
          <p:cNvSpPr/>
          <p:nvPr>
            <p:custDataLst>
              <p:tags r:id="rId3"/>
            </p:custDataLst>
          </p:nvPr>
        </p:nvSpPr>
        <p:spPr>
          <a:xfrm>
            <a:off x="7827749" y="3096051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物理性质</a:t>
            </a:r>
            <a:endParaRPr altLang="zh-CN" sz="2800" b="1" dirty="0">
              <a:solidFill>
                <a:srgbClr val="FF0000"/>
              </a:solidFill>
            </a:endParaRPr>
          </a:p>
        </p:txBody>
      </p:sp>
      <p:sp>
        <p:nvSpPr>
          <p:cNvPr id="24" name="Text Box 24"/>
          <p:cNvSpPr/>
          <p:nvPr>
            <p:custDataLst>
              <p:tags r:id="rId4"/>
            </p:custDataLst>
          </p:nvPr>
        </p:nvSpPr>
        <p:spPr>
          <a:xfrm>
            <a:off x="7859499" y="3731576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化学变化</a:t>
            </a:r>
            <a:endParaRPr altLang="zh-CN" sz="2800" b="1" dirty="0">
              <a:solidFill>
                <a:srgbClr val="FF0000"/>
              </a:solidFill>
            </a:endParaRPr>
          </a:p>
        </p:txBody>
      </p:sp>
      <p:sp>
        <p:nvSpPr>
          <p:cNvPr id="25" name="Text Box 25"/>
          <p:cNvSpPr/>
          <p:nvPr>
            <p:custDataLst>
              <p:tags r:id="rId5"/>
            </p:custDataLst>
          </p:nvPr>
        </p:nvSpPr>
        <p:spPr>
          <a:xfrm>
            <a:off x="7859499" y="4367101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物理性质</a:t>
            </a:r>
            <a:endParaRPr altLang="zh-CN" sz="2800" b="1">
              <a:solidFill>
                <a:srgbClr val="FF0000"/>
              </a:solidFill>
            </a:endParaRPr>
          </a:p>
        </p:txBody>
      </p:sp>
      <p:sp>
        <p:nvSpPr>
          <p:cNvPr id="26" name="Text Box 26"/>
          <p:cNvSpPr/>
          <p:nvPr>
            <p:custDataLst>
              <p:tags r:id="rId6"/>
            </p:custDataLst>
          </p:nvPr>
        </p:nvSpPr>
        <p:spPr>
          <a:xfrm>
            <a:off x="7859499" y="5002626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物理变化</a:t>
            </a:r>
            <a:endParaRPr altLang="zh-CN" sz="2800" b="1">
              <a:solidFill>
                <a:srgbClr val="FF0000"/>
              </a:solidFill>
            </a:endParaRPr>
          </a:p>
        </p:txBody>
      </p:sp>
      <p:sp>
        <p:nvSpPr>
          <p:cNvPr id="27" name="Text Box 27"/>
          <p:cNvSpPr/>
          <p:nvPr>
            <p:custDataLst>
              <p:tags r:id="rId7"/>
            </p:custDataLst>
          </p:nvPr>
        </p:nvSpPr>
        <p:spPr>
          <a:xfrm>
            <a:off x="7859499" y="5638151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物理性质</a:t>
            </a:r>
            <a:endParaRPr altLang="zh-CN" sz="2800" b="1">
              <a:solidFill>
                <a:srgbClr val="FF0000"/>
              </a:solidFill>
            </a:endParaRPr>
          </a:p>
        </p:txBody>
      </p:sp>
      <p:sp>
        <p:nvSpPr>
          <p:cNvPr id="28" name="Text Box 28"/>
          <p:cNvSpPr/>
          <p:nvPr>
            <p:custDataLst>
              <p:tags r:id="rId8"/>
            </p:custDataLst>
          </p:nvPr>
        </p:nvSpPr>
        <p:spPr>
          <a:xfrm>
            <a:off x="7859498" y="6273677"/>
            <a:ext cx="162736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altLang="zh-CN"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化学变化</a:t>
            </a:r>
            <a:endParaRPr altLang="zh-CN" sz="2800" b="1" dirty="0">
              <a:solidFill>
                <a:srgbClr val="FF0000"/>
              </a:solidFill>
            </a:endParaRPr>
          </a:p>
        </p:txBody>
      </p:sp>
      <p:sp>
        <p:nvSpPr>
          <p:cNvPr id="29" name="椭圆 1"/>
          <p:cNvSpPr/>
          <p:nvPr>
            <p:custDataLst>
              <p:tags r:id="rId9"/>
            </p:custDataLst>
          </p:nvPr>
        </p:nvSpPr>
        <p:spPr>
          <a:xfrm>
            <a:off x="4146764" y="2540517"/>
            <a:ext cx="434975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0" hangingPunct="0"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 panose="05000000000000000000"/>
            </a:endParaRPr>
          </a:p>
        </p:txBody>
      </p:sp>
      <p:sp>
        <p:nvSpPr>
          <p:cNvPr id="30" name="椭圆 2"/>
          <p:cNvSpPr/>
          <p:nvPr>
            <p:custDataLst>
              <p:tags r:id="rId10"/>
            </p:custDataLst>
          </p:nvPr>
        </p:nvSpPr>
        <p:spPr>
          <a:xfrm>
            <a:off x="3005517" y="5632351"/>
            <a:ext cx="461962" cy="4572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 eaLnBrk="0" hangingPunct="0"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sym typeface="Wingdings" panose="05000000000000000000"/>
            </a:endParaRPr>
          </a:p>
        </p:txBody>
      </p:sp>
      <p:sp>
        <p:nvSpPr>
          <p:cNvPr id="32" name="等腰三角形 31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611302" y="1142540"/>
            <a:ext cx="1711336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请辨析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/>
          <p:nvPr>
            <p:custDataLst>
              <p:tags r:id="rId1"/>
            </p:custDataLst>
          </p:nvPr>
        </p:nvSpPr>
        <p:spPr>
          <a:xfrm>
            <a:off x="2689344" y="4120151"/>
            <a:ext cx="4430712" cy="18145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如：酒精的可燃性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------</a:t>
            </a: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</a:t>
            </a:r>
          </a:p>
          <a:p>
            <a:pPr>
              <a:buFont typeface="Arial" panose="020B0604020202020204"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氧气的助燃性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------</a:t>
            </a:r>
            <a:endParaRPr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  <a:p>
            <a:pPr>
              <a:buFont typeface="Arial" panose="020B0604020202020204"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铜的导电性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------</a:t>
            </a:r>
            <a:endParaRPr sz="280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  <a:p>
            <a:pPr>
              <a:buFont typeface="Arial" panose="020B0604020202020204"/>
              <a:buNone/>
            </a:pPr>
            <a:r>
              <a:rPr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铁的导热性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------</a:t>
            </a:r>
            <a:endParaRPr sz="2800"/>
          </a:p>
        </p:txBody>
      </p:sp>
      <p:sp>
        <p:nvSpPr>
          <p:cNvPr id="5" name="文本框 4"/>
          <p:cNvSpPr/>
          <p:nvPr>
            <p:custDataLst>
              <p:tags r:id="rId2"/>
            </p:custDataLst>
          </p:nvPr>
        </p:nvSpPr>
        <p:spPr>
          <a:xfrm>
            <a:off x="6375519" y="4120151"/>
            <a:ext cx="10969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作燃料</a:t>
            </a:r>
            <a:endParaRPr sz="2400"/>
          </a:p>
        </p:txBody>
      </p:sp>
      <p:sp>
        <p:nvSpPr>
          <p:cNvPr id="6" name="文本框 5"/>
          <p:cNvSpPr/>
          <p:nvPr>
            <p:custDataLst>
              <p:tags r:id="rId3"/>
            </p:custDataLst>
          </p:nvPr>
        </p:nvSpPr>
        <p:spPr>
          <a:xfrm>
            <a:off x="6261219" y="4591639"/>
            <a:ext cx="14017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作助燃剂</a:t>
            </a:r>
            <a:endParaRPr sz="2400"/>
          </a:p>
        </p:txBody>
      </p:sp>
      <p:sp>
        <p:nvSpPr>
          <p:cNvPr id="7" name="文本框 6"/>
          <p:cNvSpPr/>
          <p:nvPr>
            <p:custDataLst>
              <p:tags r:id="rId4"/>
            </p:custDataLst>
          </p:nvPr>
        </p:nvSpPr>
        <p:spPr>
          <a:xfrm>
            <a:off x="6059606" y="5034551"/>
            <a:ext cx="10969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作导线</a:t>
            </a:r>
            <a:endParaRPr sz="2400"/>
          </a:p>
        </p:txBody>
      </p:sp>
      <p:sp>
        <p:nvSpPr>
          <p:cNvPr id="8" name="文本框 7"/>
          <p:cNvSpPr/>
          <p:nvPr>
            <p:custDataLst>
              <p:tags r:id="rId5"/>
            </p:custDataLst>
          </p:nvPr>
        </p:nvSpPr>
        <p:spPr>
          <a:xfrm>
            <a:off x="6059606" y="5483814"/>
            <a:ext cx="10969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4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作炊具</a:t>
            </a:r>
            <a:endParaRPr sz="2400"/>
          </a:p>
        </p:txBody>
      </p:sp>
      <p:sp>
        <p:nvSpPr>
          <p:cNvPr id="10" name="等腰三角形 9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11301" y="1142540"/>
            <a:ext cx="3977243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物质性质和物质变化的联系</a:t>
            </a:r>
          </a:p>
        </p:txBody>
      </p:sp>
      <p:sp>
        <p:nvSpPr>
          <p:cNvPr id="15" name="矩形 14"/>
          <p:cNvSpPr/>
          <p:nvPr/>
        </p:nvSpPr>
        <p:spPr>
          <a:xfrm>
            <a:off x="2197290" y="2640842"/>
            <a:ext cx="1269241" cy="539086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/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</a:p>
        </p:txBody>
      </p:sp>
      <p:sp>
        <p:nvSpPr>
          <p:cNvPr id="17" name="矩形 16"/>
          <p:cNvSpPr/>
          <p:nvPr/>
        </p:nvSpPr>
        <p:spPr>
          <a:xfrm>
            <a:off x="5654759" y="2640842"/>
            <a:ext cx="1269241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/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</a:t>
            </a:r>
          </a:p>
        </p:txBody>
      </p:sp>
      <p:sp>
        <p:nvSpPr>
          <p:cNvPr id="18" name="箭头: 右 17"/>
          <p:cNvSpPr/>
          <p:nvPr/>
        </p:nvSpPr>
        <p:spPr>
          <a:xfrm>
            <a:off x="3792520" y="2640842"/>
            <a:ext cx="1605170" cy="269482"/>
          </a:xfrm>
          <a:prstGeom prst="rightArrow">
            <a:avLst>
              <a:gd name="adj1" fmla="val 50000"/>
              <a:gd name="adj2" fmla="val 237384"/>
            </a:avLst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/>
            <a:endParaRPr lang="zh-CN" altLang="en-US" sz="24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箭头: 右 19"/>
          <p:cNvSpPr/>
          <p:nvPr/>
        </p:nvSpPr>
        <p:spPr>
          <a:xfrm flipH="1">
            <a:off x="3723600" y="2958801"/>
            <a:ext cx="1605170" cy="269482"/>
          </a:xfrm>
          <a:prstGeom prst="rightArrow">
            <a:avLst>
              <a:gd name="adj1" fmla="val 50000"/>
              <a:gd name="adj2" fmla="val 237384"/>
            </a:avLst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/>
            <a:endParaRPr lang="zh-CN" altLang="en-US" sz="24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92520" y="2066933"/>
            <a:ext cx="1269241" cy="587441"/>
          </a:xfrm>
          <a:prstGeom prst="rect">
            <a:avLst/>
          </a:prstGeom>
          <a:noFill/>
          <a:ln w="38100">
            <a:noFill/>
          </a:ln>
        </p:spPr>
        <p:txBody>
          <a:bodyPr wrap="square" tIns="108000" bIns="108000" rtlCol="0">
            <a:spAutoFit/>
          </a:bodyPr>
          <a:lstStyle/>
          <a:p>
            <a:pPr algn="ctr" defTabSz="914400"/>
            <a:r>
              <a:rPr lang="zh-CN" altLang="en-US" sz="2400" b="1" kern="0" dirty="0">
                <a:solidFill>
                  <a:srgbClr val="1F9C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</a:t>
            </a:r>
          </a:p>
        </p:txBody>
      </p:sp>
      <p:sp>
        <p:nvSpPr>
          <p:cNvPr id="26" name="矩形 25"/>
          <p:cNvSpPr/>
          <p:nvPr/>
        </p:nvSpPr>
        <p:spPr>
          <a:xfrm>
            <a:off x="3792520" y="3233744"/>
            <a:ext cx="1269241" cy="587441"/>
          </a:xfrm>
          <a:prstGeom prst="rect">
            <a:avLst/>
          </a:prstGeom>
          <a:noFill/>
          <a:ln w="38100">
            <a:noFill/>
          </a:ln>
        </p:spPr>
        <p:txBody>
          <a:bodyPr wrap="square" tIns="108000" bIns="108000" rtlCol="0">
            <a:spAutoFit/>
          </a:bodyPr>
          <a:lstStyle/>
          <a:p>
            <a:pPr algn="ctr" defTabSz="914400"/>
            <a:r>
              <a:rPr lang="zh-CN" altLang="en-US" sz="2400" b="1" kern="0" dirty="0">
                <a:solidFill>
                  <a:srgbClr val="1F9C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反映</a:t>
            </a:r>
          </a:p>
        </p:txBody>
      </p:sp>
      <p:sp>
        <p:nvSpPr>
          <p:cNvPr id="16" name="TextBox 6"/>
          <p:cNvSpPr txBox="1"/>
          <p:nvPr/>
        </p:nvSpPr>
        <p:spPr>
          <a:xfrm>
            <a:off x="0" y="0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5564" y="1009893"/>
            <a:ext cx="10392770" cy="5567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zh-CN" sz="2400" b="1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没有生成其他物质的变化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叫做物理变化。</a:t>
            </a:r>
            <a:r>
              <a:rPr lang="en-US" altLang="zh-CN" sz="2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22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zh-CN" sz="2200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主要为：三态变化</a:t>
            </a:r>
            <a:r>
              <a:rPr lang="zh-CN" altLang="en-US" sz="2200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200" b="1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溶解与结晶</a:t>
            </a:r>
            <a:r>
              <a:rPr lang="zh-CN" altLang="en-US" sz="2200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200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弄碎弄断</a:t>
            </a:r>
            <a:r>
              <a:rPr lang="zh-CN" altLang="en-US" sz="2200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2200" kern="10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吸附。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zh-CN" sz="2400" b="1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生成其他物质的变化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叫做化学变化，又叫做</a:t>
            </a:r>
            <a:r>
              <a:rPr lang="zh-CN" altLang="zh-CN" sz="2400" b="1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化学反应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200" kern="100" dirty="0"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</a:br>
            <a:r>
              <a:rPr lang="zh-CN" altLang="zh-CN" sz="2200" kern="1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考试题中写明“反应”的，一定是化学变化；涉及燃烧的，一定是化学变化；涉及腐蚀、腐烂、变质的，一定是化学变化；酿醋、酿酒、烧窑，属于化学变化。</a:t>
            </a:r>
          </a:p>
          <a:p>
            <a:pPr marL="342900" lvl="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化学变化不但</a:t>
            </a:r>
            <a:r>
              <a:rPr lang="zh-CN" altLang="zh-CN" sz="2400" b="1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生成其他物质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，而且还</a:t>
            </a:r>
            <a:r>
              <a:rPr lang="zh-CN" altLang="zh-CN" sz="2400" b="1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伴随着能量的变化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zh-CN" sz="2400" b="1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物质在化学变化中表现出来的性质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叫做化学性质。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200" kern="100" dirty="0"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</a:br>
            <a:r>
              <a:rPr lang="zh-CN" altLang="zh-CN" sz="2200" kern="1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化学性质主要有：可燃性、助燃性、酸碱性、还原性、氧化性、腐蚀性、稳定性。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zh-CN" sz="2400" b="1" u="sng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物质不需要发生化学变化就表现出来的性质</a:t>
            </a:r>
            <a:r>
              <a:rPr lang="zh-CN" altLang="zh-CN" sz="24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叫做物理性质。</a:t>
            </a:r>
            <a:r>
              <a:rPr lang="en-US" altLang="zh-CN" sz="2200" kern="100" dirty="0"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/>
            </a:r>
            <a:br>
              <a:rPr lang="en-US" altLang="zh-CN" sz="2200" kern="100" dirty="0">
                <a:effectLst/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</a:br>
            <a:r>
              <a:rPr lang="zh-CN" altLang="zh-CN" sz="2200" kern="1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物理性质主要有：颜色、状态、气味、熔点、沸点、密度、硬度、导电性、导热性、溶解性、挥发性、延展性、磁性、吸水性。</a:t>
            </a:r>
            <a:endParaRPr lang="en-US" altLang="zh-CN" sz="2200" kern="100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2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物质的性质决定物质的用途，物质的用途反应物质性质。</a:t>
            </a:r>
            <a:endParaRPr lang="zh-CN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>
            <p:custDataLst>
              <p:tags r:id="rId1"/>
            </p:custDataLst>
          </p:nvPr>
        </p:nvSpPr>
        <p:spPr>
          <a:xfrm>
            <a:off x="1327174" y="1248344"/>
            <a:ext cx="8715375" cy="5076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lang="en-US" altLang="zh-CN" sz="3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</a:t>
            </a:r>
            <a:r>
              <a:rPr sz="3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阅读下列短文，用“物理变化、化学变化、物理性质、化学性质”填空。</a:t>
            </a:r>
            <a:endParaRPr lang="en-US" altLang="zh-CN" sz="3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  <a:p>
            <a:pPr>
              <a:buFont typeface="Arial" panose="020B0604020202020204"/>
              <a:buNone/>
            </a:pPr>
            <a:endParaRPr sz="3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  <a:p>
            <a:pPr>
              <a:buFont typeface="Arial" panose="020B0604020202020204"/>
              <a:buNone/>
            </a:pPr>
            <a:r>
              <a:rPr sz="3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硫是一种淡黄色的固体（属＿＿＿），把块状的硫研碎（属＿＿＿），取少量放</a:t>
            </a:r>
            <a:endParaRPr lang="en-US" altLang="zh-CN" sz="3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  <a:p>
            <a:pPr>
              <a:buFont typeface="Arial" panose="020B0604020202020204"/>
              <a:buNone/>
            </a:pPr>
            <a:r>
              <a:rPr sz="3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入燃烧匙内，将燃烧匙加热，硫熔化成淡黄色液体（属＿＿＿），继续加热，硫</a:t>
            </a:r>
            <a:endParaRPr lang="en-US" altLang="zh-CN" sz="36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  <a:p>
            <a:pPr>
              <a:buFont typeface="Arial" panose="020B0604020202020204"/>
              <a:buNone/>
            </a:pPr>
            <a:r>
              <a:rPr sz="36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在空气中燃烧（属＿＿＿），说明硫具有可燃性（属＿＿＿）。</a:t>
            </a:r>
            <a:endParaRPr lang="en-US" altLang="zh-CN" sz="3600" dirty="0"/>
          </a:p>
        </p:txBody>
      </p:sp>
      <p:sp>
        <p:nvSpPr>
          <p:cNvPr id="3" name="TextBox 2"/>
          <p:cNvSpPr/>
          <p:nvPr>
            <p:custDataLst>
              <p:tags r:id="rId2"/>
            </p:custDataLst>
          </p:nvPr>
        </p:nvSpPr>
        <p:spPr>
          <a:xfrm>
            <a:off x="6713561" y="2950144"/>
            <a:ext cx="16065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物理性质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/>
          <p:nvPr>
            <p:custDataLst>
              <p:tags r:id="rId3"/>
            </p:custDataLst>
          </p:nvPr>
        </p:nvSpPr>
        <p:spPr>
          <a:xfrm>
            <a:off x="4913336" y="3526407"/>
            <a:ext cx="17859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物理变化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/>
          <p:nvPr>
            <p:custDataLst>
              <p:tags r:id="rId4"/>
            </p:custDataLst>
          </p:nvPr>
        </p:nvSpPr>
        <p:spPr>
          <a:xfrm>
            <a:off x="4122761" y="4605907"/>
            <a:ext cx="192405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物理变化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4986361" y="5182169"/>
            <a:ext cx="193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</a:rPr>
              <a:t>化学变化</a:t>
            </a:r>
          </a:p>
        </p:txBody>
      </p:sp>
      <p:sp>
        <p:nvSpPr>
          <p:cNvPr id="7" name="TextBox 6"/>
          <p:cNvSpPr/>
          <p:nvPr>
            <p:custDataLst>
              <p:tags r:id="rId6"/>
            </p:custDataLst>
          </p:nvPr>
        </p:nvSpPr>
        <p:spPr>
          <a:xfrm>
            <a:off x="3617936" y="5758432"/>
            <a:ext cx="22860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化学性质</a:t>
            </a:r>
            <a:endParaRPr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42501" y="1219200"/>
            <a:ext cx="2292018" cy="996950"/>
            <a:chOff x="630444" y="1225550"/>
            <a:chExt cx="3491070" cy="1079500"/>
          </a:xfrm>
        </p:grpSpPr>
        <p:sp>
          <p:nvSpPr>
            <p:cNvPr id="5" name="矩形: 圆角 4"/>
            <p:cNvSpPr/>
            <p:nvPr/>
          </p:nvSpPr>
          <p:spPr>
            <a:xfrm>
              <a:off x="719344" y="1308100"/>
              <a:ext cx="3402170" cy="996950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30444" y="1225550"/>
              <a:ext cx="3402170" cy="996950"/>
            </a:xfrm>
            <a:prstGeom prst="roundRect">
              <a:avLst/>
            </a:prstGeom>
            <a:solidFill>
              <a:srgbClr val="FFC91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42501" y="2810580"/>
            <a:ext cx="95828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九个超有趣的化学实验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https://www.bilibili.com/video/BV11E411g7ij?from=search&amp;seid=6777139115818597940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17915" y="2521921"/>
            <a:ext cx="4378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4400" b="1" kern="0" dirty="0">
                <a:solidFill>
                  <a:srgbClr val="1F9C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爱化学 爱生活</a:t>
            </a:r>
            <a:endParaRPr lang="en-US" altLang="zh-CN" sz="4400" b="1" kern="0" dirty="0">
              <a:solidFill>
                <a:srgbClr val="1F9C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1394275" y="2662643"/>
            <a:ext cx="503582" cy="434122"/>
          </a:xfrm>
          <a:prstGeom prst="triangle">
            <a:avLst/>
          </a:prstGeom>
          <a:solidFill>
            <a:srgbClr val="FFC9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250464" y="3876137"/>
            <a:ext cx="514175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20354" y="1825158"/>
            <a:ext cx="514175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 rot="8932844">
            <a:off x="6110319" y="2689581"/>
            <a:ext cx="503582" cy="434122"/>
          </a:xfrm>
          <a:prstGeom prst="triangle">
            <a:avLst/>
          </a:prstGeom>
          <a:solidFill>
            <a:srgbClr val="FFC9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Synergistically utilize technically sound portals with frictionless chains. Dramatically customize…"/>
          <p:cNvSpPr txBox="1"/>
          <p:nvPr/>
        </p:nvSpPr>
        <p:spPr>
          <a:xfrm>
            <a:off x="1863127" y="3934249"/>
            <a:ext cx="4958379" cy="69519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《</a:t>
            </a: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化学</a:t>
            </a:r>
            <a:r>
              <a:rPr lang="en-US" altLang="zh-CN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》</a:t>
            </a: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九年级上册</a:t>
            </a:r>
            <a:endParaRPr lang="en-US" altLang="zh-CN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Light"/>
            </a:endParaRPr>
          </a:p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zh-CN" altLang="en-US" sz="16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Light"/>
              </a:rPr>
              <a:t>第一单元 走进化学世界</a:t>
            </a:r>
            <a:endParaRPr lang="en-US" altLang="zh-CN" sz="16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jingzhhw2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4" y="2613547"/>
            <a:ext cx="914400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1136-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42" y="1194180"/>
            <a:ext cx="3488303" cy="28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" descr="铁生锈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37" y="1194180"/>
            <a:ext cx="3714079" cy="283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49082" y="1659440"/>
            <a:ext cx="3094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/>
              <a:buNone/>
            </a:pPr>
            <a:r>
              <a:rPr lang="zh-CN" altLang="en-US" sz="2800" b="1" dirty="0">
                <a:solidFill>
                  <a:srgbClr val="1F9C5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钢铁制品在潮湿的地方会慢慢生锈</a:t>
            </a:r>
            <a:endParaRPr lang="zh-CN" altLang="en-US" sz="2800" b="1" dirty="0">
              <a:solidFill>
                <a:srgbClr val="1F9C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/>
          <p:nvPr>
            <p:custDataLst>
              <p:tags r:id="rId1"/>
            </p:custDataLst>
          </p:nvPr>
        </p:nvSpPr>
        <p:spPr>
          <a:xfrm>
            <a:off x="1095991" y="3145928"/>
            <a:ext cx="8208963" cy="1322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重点观察试剂的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颜色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、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状态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、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气味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在实验</a:t>
            </a:r>
            <a:r>
              <a:rPr sz="4000" b="1" u="sng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前后</a:t>
            </a:r>
            <a:r>
              <a:rPr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发生的变化</a:t>
            </a:r>
            <a:endParaRPr sz="4000" b="1" dirty="0"/>
          </a:p>
        </p:txBody>
      </p:sp>
      <p:sp>
        <p:nvSpPr>
          <p:cNvPr id="4" name="等腰三角形 3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11302" y="1142540"/>
            <a:ext cx="2940226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如何观察化学实验</a:t>
            </a:r>
          </a:p>
        </p:txBody>
      </p:sp>
      <p:sp>
        <p:nvSpPr>
          <p:cNvPr id="7" name="椭圆 6"/>
          <p:cNvSpPr/>
          <p:nvPr/>
        </p:nvSpPr>
        <p:spPr>
          <a:xfrm>
            <a:off x="6096000" y="2975212"/>
            <a:ext cx="1485331" cy="1091821"/>
          </a:xfrm>
          <a:prstGeom prst="ellipse">
            <a:avLst/>
          </a:prstGeom>
          <a:noFill/>
          <a:ln>
            <a:solidFill>
              <a:srgbClr val="1F9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圆角矩形 7"/>
          <p:cNvSpPr/>
          <p:nvPr/>
        </p:nvSpPr>
        <p:spPr>
          <a:xfrm>
            <a:off x="6653284" y="1521725"/>
            <a:ext cx="3077570" cy="1058558"/>
          </a:xfrm>
          <a:prstGeom prst="wedgeRoundRectCallout">
            <a:avLst>
              <a:gd name="adj1" fmla="val -49848"/>
              <a:gd name="adj2" fmla="val 100822"/>
              <a:gd name="adj3" fmla="val 16667"/>
            </a:avLst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defTabSz="914400"/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三态变化、沉淀、气体等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00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39104" r="62459" b="38824"/>
          <a:stretch>
            <a:fillRect/>
          </a:stretch>
        </p:blipFill>
        <p:spPr bwMode="auto">
          <a:xfrm>
            <a:off x="1059432" y="1756090"/>
            <a:ext cx="1568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64"/>
          <p:cNvGraphicFramePr>
            <a:graphicFrameLocks noGrp="1"/>
          </p:cNvGraphicFramePr>
          <p:nvPr/>
        </p:nvGraphicFramePr>
        <p:xfrm>
          <a:off x="2722729" y="2134473"/>
          <a:ext cx="4068170" cy="1524064"/>
        </p:xfrm>
        <a:graphic>
          <a:graphicData uri="http://schemas.openxmlformats.org/drawingml/2006/table">
            <a:tbl>
              <a:tblPr/>
              <a:tblGrid>
                <a:gridCol w="1818671"/>
                <a:gridCol w="2249499"/>
              </a:tblGrid>
              <a:tr h="7103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变化前的物质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变化时发生的现象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液态的水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1"/>
          <p:cNvSpPr/>
          <p:nvPr>
            <p:custDataLst>
              <p:tags r:id="rId2"/>
            </p:custDataLst>
          </p:nvPr>
        </p:nvSpPr>
        <p:spPr>
          <a:xfrm>
            <a:off x="4524233" y="2809478"/>
            <a:ext cx="2387315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Clr>
                <a:srgbClr val="000000"/>
              </a:buClr>
              <a:buSzPct val="90000"/>
              <a:buFont typeface="Symbol" panose="05050102010706020507" pitchFamily="18" charset="2"/>
              <a:buNone/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试管内的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水沸腾，玻璃片上有小水珠。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0" name="Text Box 22"/>
          <p:cNvSpPr/>
          <p:nvPr>
            <p:custDataLst>
              <p:tags r:id="rId3"/>
            </p:custDataLst>
          </p:nvPr>
        </p:nvSpPr>
        <p:spPr>
          <a:xfrm>
            <a:off x="9235648" y="2974578"/>
            <a:ext cx="50323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无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1" name="Text Box 26"/>
          <p:cNvSpPr/>
          <p:nvPr>
            <p:custDataLst>
              <p:tags r:id="rId4"/>
            </p:custDataLst>
          </p:nvPr>
        </p:nvSpPr>
        <p:spPr>
          <a:xfrm>
            <a:off x="4657014" y="1288684"/>
            <a:ext cx="8496300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【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实验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anose="02010609030101010101" pitchFamily="49" charset="-122"/>
                <a:sym typeface="Wingdings" panose="05000000000000000000"/>
              </a:rPr>
              <a:t>—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1】</a:t>
            </a:r>
            <a:endParaRPr sz="20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7" name="Group 64"/>
          <p:cNvGraphicFramePr>
            <a:graphicFrameLocks noGrp="1"/>
          </p:cNvGraphicFramePr>
          <p:nvPr/>
        </p:nvGraphicFramePr>
        <p:xfrm>
          <a:off x="6790898" y="2118915"/>
          <a:ext cx="3827060" cy="1524064"/>
        </p:xfrm>
        <a:graphic>
          <a:graphicData uri="http://schemas.openxmlformats.org/drawingml/2006/table">
            <a:tbl>
              <a:tblPr/>
              <a:tblGrid>
                <a:gridCol w="1864644"/>
                <a:gridCol w="1962416"/>
              </a:tblGrid>
              <a:tr h="581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变化后的物质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变化后有无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新物质生成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5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液态的水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等腰三角形 18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611302" y="1142540"/>
            <a:ext cx="1786991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演示实验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/>
          <p:cNvSpPr/>
          <p:nvPr>
            <p:custDataLst>
              <p:tags r:id="rId1"/>
            </p:custDataLst>
          </p:nvPr>
        </p:nvSpPr>
        <p:spPr>
          <a:xfrm>
            <a:off x="1088409" y="4220262"/>
            <a:ext cx="2259013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【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实验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anose="02010609030101010101" pitchFamily="49" charset="-122"/>
                <a:sym typeface="Wingdings" panose="05000000000000000000"/>
              </a:rPr>
              <a:t>—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2】</a:t>
            </a:r>
            <a:endParaRPr sz="2000" b="1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3" name="Group 69"/>
          <p:cNvGraphicFramePr>
            <a:graphicFrameLocks noGrp="1"/>
          </p:cNvGraphicFramePr>
          <p:nvPr/>
        </p:nvGraphicFramePr>
        <p:xfrm>
          <a:off x="3347422" y="4377457"/>
          <a:ext cx="7340600" cy="1890713"/>
        </p:xfrm>
        <a:graphic>
          <a:graphicData uri="http://schemas.openxmlformats.org/drawingml/2006/table">
            <a:tbl>
              <a:tblPr/>
              <a:tblGrid>
                <a:gridCol w="1593850"/>
                <a:gridCol w="2160587"/>
                <a:gridCol w="2082800"/>
                <a:gridCol w="1503363"/>
              </a:tblGrid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变化前的物质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变化时发生的现象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  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变化后的物质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变化后有无新物质生成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  <a:sym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蓝色块状的胆矾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蓝色粉末状的胆矾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55" descr="00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t="73010" r="58128" b="8064"/>
          <a:stretch>
            <a:fillRect/>
          </a:stretch>
        </p:blipFill>
        <p:spPr bwMode="auto">
          <a:xfrm>
            <a:off x="956647" y="4758424"/>
            <a:ext cx="15684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/>
          <p:nvPr>
            <p:custDataLst>
              <p:tags r:id="rId3"/>
            </p:custDataLst>
          </p:nvPr>
        </p:nvSpPr>
        <p:spPr>
          <a:xfrm>
            <a:off x="4973211" y="5393258"/>
            <a:ext cx="2150920" cy="83099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蓝色块状固体变成粉末状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" name="Text Box 58"/>
          <p:cNvSpPr/>
          <p:nvPr>
            <p:custDataLst>
              <p:tags r:id="rId4"/>
            </p:custDataLst>
          </p:nvPr>
        </p:nvSpPr>
        <p:spPr>
          <a:xfrm>
            <a:off x="9679959" y="5730158"/>
            <a:ext cx="39846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无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7" name="Picture 3" descr="00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39104" r="62459" b="38824"/>
          <a:stretch>
            <a:fillRect/>
          </a:stretch>
        </p:blipFill>
        <p:spPr bwMode="auto">
          <a:xfrm>
            <a:off x="1059432" y="1756090"/>
            <a:ext cx="1568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64"/>
          <p:cNvGraphicFramePr>
            <a:graphicFrameLocks noGrp="1"/>
          </p:cNvGraphicFramePr>
          <p:nvPr/>
        </p:nvGraphicFramePr>
        <p:xfrm>
          <a:off x="2722729" y="2134473"/>
          <a:ext cx="4068170" cy="1524064"/>
        </p:xfrm>
        <a:graphic>
          <a:graphicData uri="http://schemas.openxmlformats.org/drawingml/2006/table">
            <a:tbl>
              <a:tblPr/>
              <a:tblGrid>
                <a:gridCol w="1818671"/>
                <a:gridCol w="2249499"/>
              </a:tblGrid>
              <a:tr h="7103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变化前的物质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变化时发生的现象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7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液态的水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21"/>
          <p:cNvSpPr/>
          <p:nvPr>
            <p:custDataLst>
              <p:tags r:id="rId6"/>
            </p:custDataLst>
          </p:nvPr>
        </p:nvSpPr>
        <p:spPr>
          <a:xfrm>
            <a:off x="4524233" y="2809478"/>
            <a:ext cx="2387315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Clr>
                <a:srgbClr val="000000"/>
              </a:buClr>
              <a:buSzPct val="90000"/>
              <a:buFont typeface="Symbol" panose="05050102010706020507" pitchFamily="18" charset="2"/>
              <a:buNone/>
            </a:pP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试管内的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水沸腾，玻璃片上有小水珠。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0" name="Text Box 22"/>
          <p:cNvSpPr/>
          <p:nvPr>
            <p:custDataLst>
              <p:tags r:id="rId7"/>
            </p:custDataLst>
          </p:nvPr>
        </p:nvSpPr>
        <p:spPr>
          <a:xfrm>
            <a:off x="9235648" y="2974578"/>
            <a:ext cx="503238" cy="369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Wingdings" panose="05000000000000000000"/>
              </a:rPr>
              <a:t>无</a:t>
            </a:r>
            <a:endParaRPr b="1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1" name="Text Box 26"/>
          <p:cNvSpPr/>
          <p:nvPr>
            <p:custDataLst>
              <p:tags r:id="rId8"/>
            </p:custDataLst>
          </p:nvPr>
        </p:nvSpPr>
        <p:spPr>
          <a:xfrm>
            <a:off x="4657014" y="1288684"/>
            <a:ext cx="8496300" cy="398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【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实验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楷体_GB2312" panose="02010609030101010101" pitchFamily="49" charset="-122"/>
                <a:sym typeface="Wingdings" panose="05000000000000000000"/>
              </a:rPr>
              <a:t>—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Wingdings" panose="05000000000000000000"/>
              </a:rPr>
              <a:t>1】</a:t>
            </a:r>
            <a:endParaRPr sz="2000" b="1" dirty="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aphicFrame>
        <p:nvGraphicFramePr>
          <p:cNvPr id="12" name="Group 64"/>
          <p:cNvGraphicFramePr>
            <a:graphicFrameLocks noGrp="1"/>
          </p:cNvGraphicFramePr>
          <p:nvPr/>
        </p:nvGraphicFramePr>
        <p:xfrm>
          <a:off x="6790898" y="2118915"/>
          <a:ext cx="3827060" cy="1524064"/>
        </p:xfrm>
        <a:graphic>
          <a:graphicData uri="http://schemas.openxmlformats.org/drawingml/2006/table">
            <a:tbl>
              <a:tblPr/>
              <a:tblGrid>
                <a:gridCol w="1864644"/>
                <a:gridCol w="1962416"/>
              </a:tblGrid>
              <a:tr h="581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</a:rPr>
                        <a:t>变化后的物质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变化后有无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新物质生成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5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anose="02010609030101010101" pitchFamily="49" charset="-122"/>
                          <a:ea typeface="楷体_GB2312" panose="02010609030101010101" pitchFamily="49" charset="-122"/>
                          <a:sym typeface="宋体" panose="02010600030101010101" pitchFamily="2" charset="-122"/>
                        </a:rPr>
                        <a:t>液态的水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_GB2312" panose="02010609030101010101" pitchFamily="49" charset="-122"/>
                        <a:ea typeface="楷体_GB2312" panose="02010609030101010101" pitchFamily="49" charset="-122"/>
                        <a:sym typeface="宋体" panose="02010600030101010101" pitchFamily="2" charset="-122"/>
                      </a:endParaRPr>
                    </a:p>
                  </a:txBody>
                  <a:tcPr marT="45736" marB="45736" anchor="ctr" horzOverflow="overflow">
                    <a:lnL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楷体_GB2312" panose="02010609030101010101" pitchFamily="49" charset="-122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等腰三角形 12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611302" y="1142540"/>
            <a:ext cx="1786991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演示实验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3612" y="108793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1843087" y="1614985"/>
          <a:ext cx="8505825" cy="2955926"/>
        </p:xfrm>
        <a:graphic>
          <a:graphicData uri="http://schemas.openxmlformats.org/drawingml/2006/table">
            <a:tbl>
              <a:tblPr/>
              <a:tblGrid>
                <a:gridCol w="1536700"/>
                <a:gridCol w="2460625"/>
                <a:gridCol w="2255838"/>
                <a:gridCol w="2252662"/>
              </a:tblGrid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序号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变化前</a:t>
                      </a: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的物质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变化后</a:t>
                      </a: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产生的物质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有无其它物质生成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1-1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实验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1-2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99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30"/>
          <p:cNvSpPr/>
          <p:nvPr>
            <p:custDataLst>
              <p:tags r:id="rId2"/>
            </p:custDataLst>
          </p:nvPr>
        </p:nvSpPr>
        <p:spPr>
          <a:xfrm>
            <a:off x="3600450" y="2862760"/>
            <a:ext cx="18129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液态的水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6" name="Rectangle 31"/>
          <p:cNvSpPr/>
          <p:nvPr>
            <p:custDataLst>
              <p:tags r:id="rId3"/>
            </p:custDataLst>
          </p:nvPr>
        </p:nvSpPr>
        <p:spPr>
          <a:xfrm>
            <a:off x="3575050" y="3793035"/>
            <a:ext cx="21336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块状的胆矾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/>
          <p:nvPr>
            <p:custDataLst>
              <p:tags r:id="rId4"/>
            </p:custDataLst>
          </p:nvPr>
        </p:nvSpPr>
        <p:spPr>
          <a:xfrm>
            <a:off x="6626225" y="2848473"/>
            <a:ext cx="5413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水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8" name="Rectangle 35"/>
          <p:cNvSpPr/>
          <p:nvPr>
            <p:custDataLst>
              <p:tags r:id="rId5"/>
            </p:custDataLst>
          </p:nvPr>
        </p:nvSpPr>
        <p:spPr>
          <a:xfrm>
            <a:off x="6445250" y="3891460"/>
            <a:ext cx="11271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胆矾</a:t>
            </a:r>
            <a:endParaRPr sz="2800" b="1">
              <a:solidFill>
                <a:srgbClr val="000000"/>
              </a:solidFill>
            </a:endParaRPr>
          </a:p>
        </p:txBody>
      </p:sp>
      <p:sp>
        <p:nvSpPr>
          <p:cNvPr id="9" name="Text Box 36"/>
          <p:cNvSpPr/>
          <p:nvPr>
            <p:custDataLst>
              <p:tags r:id="rId6"/>
            </p:custDataLst>
          </p:nvPr>
        </p:nvSpPr>
        <p:spPr>
          <a:xfrm>
            <a:off x="1998662" y="6129835"/>
            <a:ext cx="76200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/>
              </a:rPr>
              <a:t>想一想：这两个变化有何共同点？</a:t>
            </a:r>
            <a:endParaRPr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Oval 37"/>
          <p:cNvSpPr/>
          <p:nvPr>
            <p:custDataLst>
              <p:tags r:id="rId7"/>
            </p:custDataLst>
          </p:nvPr>
        </p:nvSpPr>
        <p:spPr>
          <a:xfrm>
            <a:off x="4672012" y="2848473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11" name="Oval 38"/>
          <p:cNvSpPr/>
          <p:nvPr>
            <p:custDataLst>
              <p:tags r:id="rId8"/>
            </p:custDataLst>
          </p:nvPr>
        </p:nvSpPr>
        <p:spPr>
          <a:xfrm>
            <a:off x="6515100" y="2796085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12" name="Rectangle 39"/>
          <p:cNvSpPr/>
          <p:nvPr>
            <p:custDataLst>
              <p:tags r:id="rId9"/>
            </p:custDataLst>
          </p:nvPr>
        </p:nvSpPr>
        <p:spPr>
          <a:xfrm>
            <a:off x="2043112" y="4693148"/>
            <a:ext cx="1828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49" charset="-122"/>
                <a:sym typeface="Wingdings" panose="05000000000000000000"/>
              </a:rPr>
              <a:t>水的沸腾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49" charset="-122"/>
                <a:sym typeface="Wingdings" panose="05000000000000000000"/>
              </a:rPr>
              <a:t>:</a:t>
            </a:r>
            <a:endParaRPr lang="en-US" altLang="zh-CN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3" name="Text Box 40"/>
          <p:cNvSpPr/>
          <p:nvPr>
            <p:custDataLst>
              <p:tags r:id="rId10"/>
            </p:custDataLst>
          </p:nvPr>
        </p:nvSpPr>
        <p:spPr>
          <a:xfrm>
            <a:off x="3948112" y="4693148"/>
            <a:ext cx="17526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态</a:t>
            </a:r>
            <a:endParaRPr sz="2800" b="1">
              <a:solidFill>
                <a:srgbClr val="FF0000"/>
              </a:solidFill>
            </a:endParaRPr>
          </a:p>
        </p:txBody>
      </p:sp>
      <p:cxnSp>
        <p:nvCxnSpPr>
          <p:cNvPr id="14" name="Lin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5091112" y="4997948"/>
            <a:ext cx="6858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42"/>
          <p:cNvSpPr/>
          <p:nvPr>
            <p:custDataLst>
              <p:tags r:id="rId12"/>
            </p:custDataLst>
          </p:nvPr>
        </p:nvSpPr>
        <p:spPr>
          <a:xfrm>
            <a:off x="5776912" y="4693148"/>
            <a:ext cx="17526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态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16" name="Text Box 43"/>
          <p:cNvSpPr/>
          <p:nvPr>
            <p:custDataLst>
              <p:tags r:id="rId13"/>
            </p:custDataLst>
          </p:nvPr>
        </p:nvSpPr>
        <p:spPr>
          <a:xfrm>
            <a:off x="7681912" y="4693148"/>
            <a:ext cx="17526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态</a:t>
            </a:r>
            <a:endParaRPr sz="2800" b="1">
              <a:solidFill>
                <a:srgbClr val="FF0000"/>
              </a:solidFill>
            </a:endParaRPr>
          </a:p>
        </p:txBody>
      </p:sp>
      <p:cxnSp>
        <p:nvCxnSpPr>
          <p:cNvPr id="17" name="Line 44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6996112" y="4997948"/>
            <a:ext cx="6858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5"/>
          <p:cNvSpPr/>
          <p:nvPr>
            <p:custDataLst>
              <p:tags r:id="rId15"/>
            </p:custDataLst>
          </p:nvPr>
        </p:nvSpPr>
        <p:spPr>
          <a:xfrm>
            <a:off x="8786812" y="2897685"/>
            <a:ext cx="1295400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无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19" name="Rectangle 46"/>
          <p:cNvSpPr/>
          <p:nvPr>
            <p:custDataLst>
              <p:tags r:id="rId16"/>
            </p:custDataLst>
          </p:nvPr>
        </p:nvSpPr>
        <p:spPr>
          <a:xfrm>
            <a:off x="2043112" y="5455148"/>
            <a:ext cx="277336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2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49" charset="-122"/>
                <a:sym typeface="Wingdings" panose="05000000000000000000"/>
              </a:rPr>
              <a:t>胆矾的研碎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黑体" panose="02010609060101010101" pitchFamily="49" charset="-122"/>
                <a:sym typeface="Wingdings" panose="05000000000000000000"/>
              </a:rPr>
              <a:t>:  </a:t>
            </a:r>
            <a:endParaRPr lang="en-US" altLang="zh-CN" sz="2800" b="1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20" name="Text Box 47"/>
          <p:cNvSpPr/>
          <p:nvPr>
            <p:custDataLst>
              <p:tags r:id="rId17"/>
            </p:custDataLst>
          </p:nvPr>
        </p:nvSpPr>
        <p:spPr>
          <a:xfrm>
            <a:off x="4100512" y="5455148"/>
            <a:ext cx="1447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状</a:t>
            </a:r>
            <a:endParaRPr sz="2800" b="1">
              <a:solidFill>
                <a:srgbClr val="FF0000"/>
              </a:solidFill>
            </a:endParaRPr>
          </a:p>
        </p:txBody>
      </p:sp>
      <p:sp>
        <p:nvSpPr>
          <p:cNvPr id="21" name="Text Box 48"/>
          <p:cNvSpPr/>
          <p:nvPr>
            <p:custDataLst>
              <p:tags r:id="rId18"/>
            </p:custDataLst>
          </p:nvPr>
        </p:nvSpPr>
        <p:spPr>
          <a:xfrm>
            <a:off x="5929312" y="5455148"/>
            <a:ext cx="15240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         </a:t>
            </a: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状</a:t>
            </a:r>
            <a:endParaRPr sz="2800" b="1">
              <a:solidFill>
                <a:srgbClr val="FF0000"/>
              </a:solidFill>
            </a:endParaRPr>
          </a:p>
        </p:txBody>
      </p:sp>
      <p:cxnSp>
        <p:nvCxnSpPr>
          <p:cNvPr id="22" name="Line 49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5243512" y="5759948"/>
            <a:ext cx="6858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50"/>
          <p:cNvSpPr/>
          <p:nvPr>
            <p:custDataLst>
              <p:tags r:id="rId20"/>
            </p:custDataLst>
          </p:nvPr>
        </p:nvSpPr>
        <p:spPr>
          <a:xfrm>
            <a:off x="4672012" y="3740648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24" name="Oval 51"/>
          <p:cNvSpPr/>
          <p:nvPr>
            <p:custDataLst>
              <p:tags r:id="rId21"/>
            </p:custDataLst>
          </p:nvPr>
        </p:nvSpPr>
        <p:spPr>
          <a:xfrm>
            <a:off x="6477000" y="3831135"/>
            <a:ext cx="838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buFont typeface="Arial" panose="020B0604020202020204"/>
              <a:buNone/>
            </a:pPr>
            <a:endParaRPr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sym typeface="Wingdings" panose="05000000000000000000"/>
            </a:endParaRPr>
          </a:p>
        </p:txBody>
      </p:sp>
      <p:sp>
        <p:nvSpPr>
          <p:cNvPr id="25" name="Text Box 52"/>
          <p:cNvSpPr/>
          <p:nvPr>
            <p:custDataLst>
              <p:tags r:id="rId22"/>
            </p:custDataLst>
          </p:nvPr>
        </p:nvSpPr>
        <p:spPr>
          <a:xfrm>
            <a:off x="8851900" y="3775573"/>
            <a:ext cx="762000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无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26" name="Text Box 53"/>
          <p:cNvSpPr/>
          <p:nvPr>
            <p:custDataLst>
              <p:tags r:id="rId23"/>
            </p:custDataLst>
          </p:nvPr>
        </p:nvSpPr>
        <p:spPr>
          <a:xfrm>
            <a:off x="8977312" y="4707435"/>
            <a:ext cx="17526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状态改变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27" name="Text Box 54"/>
          <p:cNvSpPr/>
          <p:nvPr>
            <p:custDataLst>
              <p:tags r:id="rId24"/>
            </p:custDataLst>
          </p:nvPr>
        </p:nvSpPr>
        <p:spPr>
          <a:xfrm>
            <a:off x="7300912" y="5455148"/>
            <a:ext cx="1752600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形状改变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28" name="Text Box 55"/>
          <p:cNvSpPr/>
          <p:nvPr>
            <p:custDataLst>
              <p:tags r:id="rId25"/>
            </p:custDataLst>
          </p:nvPr>
        </p:nvSpPr>
        <p:spPr>
          <a:xfrm>
            <a:off x="4100512" y="4631235"/>
            <a:ext cx="9144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液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29" name="Text Box 56"/>
          <p:cNvSpPr/>
          <p:nvPr>
            <p:custDataLst>
              <p:tags r:id="rId26"/>
            </p:custDataLst>
          </p:nvPr>
        </p:nvSpPr>
        <p:spPr>
          <a:xfrm>
            <a:off x="5929312" y="4616948"/>
            <a:ext cx="685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气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30" name="Text Box 57"/>
          <p:cNvSpPr/>
          <p:nvPr>
            <p:custDataLst>
              <p:tags r:id="rId27"/>
            </p:custDataLst>
          </p:nvPr>
        </p:nvSpPr>
        <p:spPr>
          <a:xfrm>
            <a:off x="7910512" y="4631235"/>
            <a:ext cx="6858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液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31" name="Text Box 58"/>
          <p:cNvSpPr/>
          <p:nvPr>
            <p:custDataLst>
              <p:tags r:id="rId28"/>
            </p:custDataLst>
          </p:nvPr>
        </p:nvSpPr>
        <p:spPr>
          <a:xfrm>
            <a:off x="4252912" y="5378948"/>
            <a:ext cx="9906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块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32" name="Text Box 59"/>
          <p:cNvSpPr/>
          <p:nvPr>
            <p:custDataLst>
              <p:tags r:id="rId29"/>
            </p:custDataLst>
          </p:nvPr>
        </p:nvSpPr>
        <p:spPr>
          <a:xfrm>
            <a:off x="6005512" y="5393235"/>
            <a:ext cx="15240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spcBef>
                <a:spcPct val="50000"/>
              </a:spcBef>
              <a:buFont typeface="Arial" panose="020B0604020202020204"/>
              <a:buNone/>
            </a:pPr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粉末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901148" y="1219200"/>
            <a:ext cx="503582" cy="434122"/>
          </a:xfrm>
          <a:prstGeom prst="triangle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611302" y="1142540"/>
            <a:ext cx="1786991" cy="587441"/>
          </a:xfrm>
          <a:prstGeom prst="rect">
            <a:avLst/>
          </a:prstGeom>
          <a:solidFill>
            <a:srgbClr val="1F9C56"/>
          </a:solidFill>
          <a:ln w="38100">
            <a:solidFill>
              <a:schemeClr val="tx1"/>
            </a:solidFill>
          </a:ln>
        </p:spPr>
        <p:txBody>
          <a:bodyPr wrap="square" tIns="108000" bIns="108000" rtlCol="0">
            <a:spAutoFit/>
          </a:bodyPr>
          <a:lstStyle/>
          <a:p>
            <a:pPr algn="ctr" defTabSz="91440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78043" y="406400"/>
            <a:ext cx="5260841" cy="996950"/>
            <a:chOff x="630444" y="1225550"/>
            <a:chExt cx="3491070" cy="1079500"/>
          </a:xfrm>
        </p:grpSpPr>
        <p:sp>
          <p:nvSpPr>
            <p:cNvPr id="27" name="矩形: 圆角 26"/>
            <p:cNvSpPr/>
            <p:nvPr/>
          </p:nvSpPr>
          <p:spPr>
            <a:xfrm>
              <a:off x="719344" y="1308100"/>
              <a:ext cx="3402170" cy="996950"/>
            </a:xfrm>
            <a:prstGeom prst="round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630444" y="1225550"/>
              <a:ext cx="3402170" cy="996950"/>
            </a:xfrm>
            <a:prstGeom prst="roundRect">
              <a:avLst/>
            </a:prstGeom>
            <a:solidFill>
              <a:srgbClr val="FFC91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30443" y="574368"/>
            <a:ext cx="4747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zh-CN" alt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一、物理变化和化学变化</a:t>
            </a:r>
          </a:p>
        </p:txBody>
      </p:sp>
      <p:sp>
        <p:nvSpPr>
          <p:cNvPr id="33" name="矩形: 圆角 32"/>
          <p:cNvSpPr/>
          <p:nvPr/>
        </p:nvSpPr>
        <p:spPr>
          <a:xfrm>
            <a:off x="1024474" y="2216743"/>
            <a:ext cx="9795926" cy="3538227"/>
          </a:xfrm>
          <a:prstGeom prst="roundRect">
            <a:avLst>
              <a:gd name="adj" fmla="val 10044"/>
            </a:avLst>
          </a:prstGeom>
          <a:solidFill>
            <a:srgbClr val="FFC91F"/>
          </a:solidFill>
          <a:ln w="57150">
            <a:solidFill>
              <a:srgbClr val="FFC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843168" y="1926907"/>
            <a:ext cx="9795926" cy="3647028"/>
          </a:xfrm>
          <a:prstGeom prst="roundRect">
            <a:avLst>
              <a:gd name="adj" fmla="val 1004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77870" y="2073038"/>
            <a:ext cx="9322027" cy="341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物理变化：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定义：</a:t>
            </a:r>
            <a:r>
              <a:rPr lang="zh-CN" altLang="en-US" sz="32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没有生成其他物质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的变化叫做物理变化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94080" indent="-532130">
              <a:spcBef>
                <a:spcPct val="5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伴随改变：</a:t>
            </a:r>
            <a:r>
              <a:rPr lang="zh-CN" altLang="en-US" sz="3200" b="1" kern="0" dirty="0">
                <a:solidFill>
                  <a:srgbClr val="1F9C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状态或形状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22730" lvl="3" indent="-444500"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状态：三态变化（熔化、凝固、气化、液化、升华、凝华）、溶解和结晶</a:t>
            </a:r>
            <a:endParaRPr lang="en-US" altLang="zh-CN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522730" lvl="3" indent="-444500">
              <a:buFont typeface="Arial" panose="020B0604020202020204" pitchFamily="34" charset="0"/>
              <a:buChar char="•"/>
              <a:defRPr/>
            </a:pPr>
            <a:r>
              <a:rPr lang="zh-CN" alt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形状：弄碎、弄断、吸附等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-34321" y="0"/>
            <a:ext cx="646331" cy="67273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未经原作者允许不得转载本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，否则将视为侵权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MmQ4ZTU5ODE3MmZlYTU4MWEyZDgxZmI4NzgxNWUzM2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1377</Words>
  <Application>Microsoft Office PowerPoint</Application>
  <PresentationFormat>自定义</PresentationFormat>
  <Paragraphs>291</Paragraphs>
  <Slides>36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苌宇慧</cp:lastModifiedBy>
  <cp:revision>219</cp:revision>
  <dcterms:created xsi:type="dcterms:W3CDTF">2019-03-29T12:25:00Z</dcterms:created>
  <dcterms:modified xsi:type="dcterms:W3CDTF">2022-10-09T09:54:28Z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4EEFEEC214F445B98BE047E44CB6D6FB</vt:lpwstr>
  </property>
  <property fmtid="{D5CDD505-2E9C-101B-9397-08002B2CF9AE}" pid="3" name="KSOProductBuildVer">
    <vt:lpwstr>2052-11.1.0.12313</vt:lpwstr>
  </property>
</Properties>
</file>