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80" r:id="rId2"/>
    <p:sldId id="281" r:id="rId3"/>
    <p:sldId id="282" r:id="rId4"/>
    <p:sldId id="310" r:id="rId5"/>
    <p:sldId id="344" r:id="rId6"/>
    <p:sldId id="345" r:id="rId7"/>
    <p:sldId id="359" r:id="rId8"/>
    <p:sldId id="360" r:id="rId9"/>
    <p:sldId id="285" r:id="rId10"/>
    <p:sldId id="333" r:id="rId11"/>
    <p:sldId id="377" r:id="rId12"/>
    <p:sldId id="334" r:id="rId13"/>
    <p:sldId id="373" r:id="rId14"/>
    <p:sldId id="374" r:id="rId15"/>
    <p:sldId id="375" r:id="rId16"/>
    <p:sldId id="394" r:id="rId17"/>
    <p:sldId id="392" r:id="rId18"/>
    <p:sldId id="393" r:id="rId19"/>
    <p:sldId id="292" r:id="rId20"/>
    <p:sldId id="306" r:id="rId21"/>
    <p:sldId id="307" r:id="rId22"/>
    <p:sldId id="398" r:id="rId23"/>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B2F3FC"/>
    <a:srgbClr val="5BADF7"/>
    <a:srgbClr val="E6FBFE"/>
    <a:srgbClr val="FF9900"/>
    <a:srgbClr val="21B1C5"/>
    <a:srgbClr val="57D2E3"/>
    <a:srgbClr val="4BC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Grid="0">
      <p:cViewPr>
        <p:scale>
          <a:sx n="100" d="100"/>
          <a:sy n="100" d="100"/>
        </p:scale>
        <p:origin x="-702" y="18"/>
      </p:cViewPr>
      <p:guideLst>
        <p:guide orient="horz" pos="2198"/>
        <p:guide pos="2918"/>
      </p:guideLst>
    </p:cSldViewPr>
  </p:slideViewPr>
  <p:notesTextViewPr>
    <p:cViewPr>
      <p:scale>
        <a:sx n="1" d="1"/>
        <a:sy n="1" d="1"/>
      </p:scale>
      <p:origin x="0" y="0"/>
    </p:cViewPr>
  </p:notesTextViewPr>
  <p:sorterViewPr>
    <p:cViewPr>
      <p:scale>
        <a:sx n="124" d="100"/>
        <a:sy n="124"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Tx/>
              <a:buNone/>
              <a:defRPr sz="1200">
                <a:latin typeface="Arial" panose="020B0604020202020204" pitchFamily="34" charset="0"/>
              </a:defRPr>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smtClean="0"/>
            </a:lvl1pPr>
          </a:lstStyle>
          <a:p>
            <a:pPr>
              <a:defRPr/>
            </a:pPr>
            <a:fld id="{2B17373A-6B37-4A5D-9066-AC5F1953A80E}" type="slidenum">
              <a:rPr lang="zh-CN" altLang="en-US"/>
              <a:t>‹#›</a:t>
            </a:fld>
            <a:endParaRPr lang="zh-CN" altLang="en-US"/>
          </a:p>
        </p:txBody>
      </p:sp>
    </p:spTree>
    <p:extLst>
      <p:ext uri="{BB962C8B-B14F-4D97-AF65-F5344CB8AC3E}">
        <p14:creationId xmlns:p14="http://schemas.microsoft.com/office/powerpoint/2010/main" val="366462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atin typeface="Arial" panose="020B0604020202020204" pitchFamily="34" charset="0"/>
              </a:defRPr>
            </a:lvl1pPr>
          </a:lstStyle>
          <a:p>
            <a:pPr>
              <a:defRPr/>
            </a:pPr>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smtClean="0"/>
            </a:lvl1pPr>
          </a:lstStyle>
          <a:p>
            <a:pPr>
              <a:defRPr/>
            </a:pPr>
            <a:fld id="{33A0C93D-9994-430B-9C06-61B312FEAD84}" type="slidenum">
              <a:rPr lang="zh-CN" altLang="en-US"/>
              <a:t>‹#›</a:t>
            </a:fld>
            <a:endParaRPr lang="zh-CN" altLang="en-US"/>
          </a:p>
        </p:txBody>
      </p:sp>
    </p:spTree>
    <p:extLst>
      <p:ext uri="{BB962C8B-B14F-4D97-AF65-F5344CB8AC3E}">
        <p14:creationId xmlns:p14="http://schemas.microsoft.com/office/powerpoint/2010/main" val="1971612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bwMode="auto">
          <a:xfrm>
            <a:off x="1371600" y="1143000"/>
            <a:ext cx="4114800" cy="3086100"/>
          </a:xfrm>
          <a:ln>
            <a:solidFill>
              <a:srgbClr val="000000"/>
            </a:solidFill>
            <a:miter lim="800000"/>
          </a:ln>
        </p:spPr>
      </p:sp>
      <p:sp>
        <p:nvSpPr>
          <p:cNvPr id="1945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wrap="square" numCol="1" anchor="t" anchorCtr="0" compatLnSpc="1"/>
          <a:lstStyle/>
          <a:p>
            <a:endParaRPr lang="zh-CN" altLang="en-US" smtClean="0"/>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19455648-3DE8-466A-A137-C135712FEF14}" type="slidenum">
              <a:rPr lang="zh-CN" altLang="en-US"/>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1506" name="Picture 2" descr="12020619487464"/>
          <p:cNvPicPr>
            <a:picLocks noChangeAspect="1" noChangeArrowheads="1"/>
          </p:cNvPicPr>
          <p:nvPr/>
        </p:nvPicPr>
        <p:blipFill>
          <a:blip r:embed="rId2" cstate="email"/>
          <a:srcRect/>
          <a:stretch>
            <a:fillRect/>
          </a:stretch>
        </p:blipFill>
        <p:spPr bwMode="auto">
          <a:xfrm>
            <a:off x="1331913" y="117475"/>
            <a:ext cx="6078537" cy="375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3"/>
          <p:cNvSpPr>
            <a:spLocks noGrp="1" noChangeArrowheads="1"/>
          </p:cNvSpPr>
          <p:nvPr>
            <p:ph type="ctrTitle" sz="quarter"/>
          </p:nvPr>
        </p:nvSpPr>
        <p:spPr>
          <a:xfrm>
            <a:off x="612775" y="4171950"/>
            <a:ext cx="7772400" cy="1108075"/>
          </a:xfrm>
          <a:extLst>
            <a:ext uri="{909E8E84-426E-40DD-AFC4-6F175D3DCCD1}">
              <a14:hiddenFill xmlns:a14="http://schemas.microsoft.com/office/drawing/2010/main">
                <a:solidFill>
                  <a:schemeClr val="bg1">
                    <a:alpha val="9999"/>
                  </a:schemeClr>
                </a:solidFill>
              </a14:hiddenFill>
            </a:ext>
          </a:extLst>
        </p:spPr>
        <p:txBody>
          <a:bodyPr/>
          <a:lstStyle>
            <a:lvl1pPr algn="ctr">
              <a:defRPr sz="2600"/>
            </a:lvl1pPr>
          </a:lstStyle>
          <a:p>
            <a:pPr lvl="0"/>
            <a:r>
              <a:rPr lang="zh-CN" altLang="en-US" noProof="0" smtClean="0"/>
              <a:t>单击此处编辑母版标题样式</a:t>
            </a:r>
          </a:p>
        </p:txBody>
      </p:sp>
      <p:sp>
        <p:nvSpPr>
          <p:cNvPr id="21508" name="Rectangle 4"/>
          <p:cNvSpPr>
            <a:spLocks noGrp="1" noChangeArrowheads="1"/>
          </p:cNvSpPr>
          <p:nvPr>
            <p:ph type="subTitle" sz="quarter" idx="1"/>
          </p:nvPr>
        </p:nvSpPr>
        <p:spPr>
          <a:xfrm>
            <a:off x="1331913" y="5481638"/>
            <a:ext cx="6400800" cy="695325"/>
          </a:xfrm>
          <a:extLst>
            <a:ext uri="{909E8E84-426E-40DD-AFC4-6F175D3DCCD1}">
              <a14:hiddenFill xmlns:a14="http://schemas.microsoft.com/office/drawing/2010/main">
                <a:solidFill>
                  <a:schemeClr val="bg1">
                    <a:alpha val="9999"/>
                  </a:schemeClr>
                </a:solidFill>
              </a14:hiddenFill>
            </a:ext>
          </a:extLst>
        </p:spPr>
        <p:txBody>
          <a:bodyPr anchor="ctr"/>
          <a:lstStyle>
            <a:lvl1pPr marL="0" indent="0" algn="ctr">
              <a:buFontTx/>
              <a:buNone/>
              <a:defRPr sz="1500">
                <a:solidFill>
                  <a:schemeClr val="bg1"/>
                </a:solidFill>
              </a:defRPr>
            </a:lvl1pPr>
          </a:lstStyle>
          <a:p>
            <a:pPr lvl="0"/>
            <a:r>
              <a:rPr lang="zh-CN" altLang="en-US" noProof="0" smtClean="0"/>
              <a:t>单击此处编辑母版副标题样式</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17236EE4-1725-47CB-A1D3-85E361234B62}"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6C8B4249-84A6-4D8C-9CD3-73496634719D}" type="slidenum">
              <a:rPr lang="zh-CN" altLang="en-US"/>
              <a:t>‹#›</a:t>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A2A5B072-918D-47BF-B575-31ACABC41AE9}"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C2A1A63-D36E-4919-AA94-A432CCFC8544}" type="slidenum">
              <a:rPr lang="zh-CN" altLang="en-US"/>
              <a:t>‹#›</a:t>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098AF63E-7F35-41FC-B49E-803C2C1EBFBB}"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73B477C1-D567-4638-997B-838993BCA926}" type="slidenum">
              <a:rPr lang="zh-CN" altLang="en-US"/>
              <a:t>‹#›</a:t>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6D3A207C-D0E1-401C-8862-D3885E9A0D5B}"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20D1347E-F2E1-4E59-8FFB-9CF2E03FF339}" type="slidenum">
              <a:rPr lang="zh-CN" altLang="en-US"/>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EE0C6D28-917E-4375-8C38-24E00F04DA95}"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2116DFD6-682D-4FE3-ABF0-B211E3AADEB5}" type="slidenum">
              <a:rPr lang="zh-CN" altLang="en-US"/>
              <a:t>‹#›</a:t>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C3C20245-4F9C-46F2-BE70-26C246E27C6E}"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5A50A579-F696-4341-AD2C-EE349C432517}" type="slidenum">
              <a:rPr lang="zh-CN" altLang="en-US"/>
              <a:t>‹#›</a:t>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802D810E-84F6-4A5A-BFB7-C1D2CE384AA8}"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76EB4E08-5EF3-4CF9-B5D2-BACBD456B172}" type="slidenum">
              <a:rPr lang="zh-CN" altLang="en-US"/>
              <a:t>‹#›</a:t>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69BC40C1-F718-40F8-9E38-07BFFD52C454}"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8BE1D5DF-D21B-43DC-8D42-AFC0D19C2B45}" type="slidenum">
              <a:rPr lang="zh-CN" altLang="en-US"/>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35563429-0687-4A05-A431-4991D05A74BD}"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484F9D3F-144F-4318-BC78-D922D7593986}" type="slidenum">
              <a:rPr lang="zh-CN" altLang="en-US"/>
              <a:t>‹#›</a:t>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D386E9D3-CD79-4A14-97E6-41E1CB357246}"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3DDE881-44DF-443D-AADA-009A9E9CAC93}" type="slidenum">
              <a:rPr lang="zh-CN" altLang="en-US"/>
              <a:t>‹#›</a:t>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47FBBCF2-8808-4F92-980D-276EEE165049}"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5943720D-D3C6-46AA-A480-8CCC3E2222EA}" type="slidenum">
              <a:rPr lang="zh-CN" altLang="en-US"/>
              <a:t>‹#›</a:t>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A45841EC-3E78-4935-BD99-9C0C743E949F}"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920B45E9-CA5B-47F4-8529-C079E1A3009F}" type="slidenum">
              <a:rPr lang="zh-CN" altLang="en-US"/>
              <a:t>‹#›</a:t>
            </a:fld>
            <a:endParaRPr lang="zh-CN" alt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6AE319DE-4127-4BF0-AB18-EE01B919059E}"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4EDD2090-139D-4C46-BF57-6E413666234D}" type="slidenum">
              <a:rPr lang="zh-CN" altLang="en-US"/>
              <a:t>‹#›</a:t>
            </a:fld>
            <a:endParaRPr lang="zh-CN" alt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96F0FC39-06B0-4F40-97B9-C4E216F6A243}"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8DAAB325-7ABD-410D-9B27-228310871FB2}" type="slidenum">
              <a:rPr lang="zh-CN" altLang="en-US"/>
              <a:t>‹#›</a:t>
            </a:fld>
            <a:endParaRPr lang="zh-CN" alt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B135E0E2-2D3A-467A-9E16-662108204FCD}"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3909D021-585B-453B-ADB5-78C6424A4146}" type="slidenum">
              <a:rPr lang="zh-CN" altLang="en-US"/>
              <a:t>‹#›</a:t>
            </a:fld>
            <a:endParaRPr lang="zh-CN" alt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628650" y="6356351"/>
            <a:ext cx="2057400" cy="365125"/>
          </a:xfrm>
          <a:prstGeom prst="rect">
            <a:avLst/>
          </a:prstGeom>
        </p:spPr>
        <p:txBody>
          <a:bodyPr/>
          <a:lstStyle>
            <a:lvl1pPr>
              <a:defRPr/>
            </a:lvl1pPr>
          </a:lstStyle>
          <a:p>
            <a:pPr>
              <a:defRPr/>
            </a:pPr>
            <a:fld id="{BC4EA723-12A6-42F2-8DE5-B56EB7FDC05A}" type="datetimeFigureOut">
              <a:rPr lang="zh-CN" altLang="en-US"/>
              <a:t>2022/10/10</a:t>
            </a:fld>
            <a:endParaRPr lang="zh-CN" altLang="en-US"/>
          </a:p>
        </p:txBody>
      </p:sp>
      <p:sp>
        <p:nvSpPr>
          <p:cNvPr id="4" name="页脚占位符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763D786F-2F43-4F6B-91DA-A2899F237AC7}" type="slidenum">
              <a:rPr lang="zh-CN" altLang="en-US"/>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8E1413"/>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414463"/>
            <a:ext cx="9144000" cy="4608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1" tIns="50400" rIns="100801" bIns="50400" numCol="1" anchor="t" anchorCtr="0" compatLnSpc="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20484" name="Picture 4" descr="12020619487464"/>
          <p:cNvPicPr>
            <a:picLocks noChangeAspect="1" noChangeArrowheads="1"/>
          </p:cNvPicPr>
          <p:nvPr/>
        </p:nvPicPr>
        <p:blipFill>
          <a:blip r:embed="rId29" cstate="email"/>
          <a:srcRect/>
          <a:stretch>
            <a:fillRect/>
          </a:stretch>
        </p:blipFill>
        <p:spPr bwMode="auto">
          <a:xfrm>
            <a:off x="7956550" y="274638"/>
            <a:ext cx="831850"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1" tIns="50400" rIns="100801" bIns="50400" numCol="1" anchor="ctr" anchorCtr="0" compatLnSpc="1"/>
          <a:lstStyle/>
          <a:p>
            <a:pPr lvl="0"/>
            <a:r>
              <a:rPr lang="zh-CN" altLang="en-US" smtClean="0"/>
              <a:t>单击此处编辑母版标题样式</a:t>
            </a:r>
          </a:p>
        </p:txBody>
      </p:sp>
      <p:sp>
        <p:nvSpPr>
          <p:cNvPr id="2" name="矩形 1"/>
          <p:cNvSpPr/>
          <p:nvPr userDrawn="1"/>
        </p:nvSpPr>
        <p:spPr>
          <a:xfrm>
            <a:off x="5076825" y="997779"/>
            <a:ext cx="5905500" cy="377411"/>
          </a:xfrm>
          <a:prstGeom prst="rect">
            <a:avLst/>
          </a:prstGeom>
        </p:spPr>
        <p:txBody>
          <a:bodyPr wrap="square">
            <a:spAutoFit/>
          </a:bodyPr>
          <a:lstStyle/>
          <a:p>
            <a:pPr algn="l">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未经原作者允许不得转载本</a:t>
            </a:r>
            <a:r>
              <a:rPr lang="en-US" altLang="zh-CN" sz="1400" dirty="0" smtClean="0">
                <a:solidFill>
                  <a:schemeClr val="bg1"/>
                </a:solidFill>
                <a:latin typeface="微软雅黑" panose="020B0503020204020204" pitchFamily="34" charset="-122"/>
                <a:ea typeface="微软雅黑" panose="020B0503020204020204" pitchFamily="34" charset="-122"/>
              </a:rPr>
              <a:t>PPT</a:t>
            </a:r>
            <a:r>
              <a:rPr lang="zh-CN" altLang="en-US" sz="1400" dirty="0" smtClean="0">
                <a:solidFill>
                  <a:schemeClr val="bg1"/>
                </a:solidFill>
                <a:latin typeface="微软雅黑" panose="020B0503020204020204" pitchFamily="34" charset="-122"/>
                <a:ea typeface="微软雅黑" panose="020B0503020204020204" pitchFamily="34" charset="-122"/>
              </a:rPr>
              <a:t>，否则将视为侵权</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p:fade/>
  </p:transition>
  <p:txStyles>
    <p:titleStyle>
      <a:lvl1pPr algn="l" defTabSz="1008380" rtl="0" eaLnBrk="1" fontAlgn="base" hangingPunct="1">
        <a:spcBef>
          <a:spcPct val="0"/>
        </a:spcBef>
        <a:spcAft>
          <a:spcPct val="0"/>
        </a:spcAft>
        <a:defRPr sz="3000" b="1">
          <a:solidFill>
            <a:schemeClr val="bg1"/>
          </a:solidFill>
          <a:latin typeface="+mj-lt"/>
          <a:ea typeface="+mj-ea"/>
          <a:cs typeface="+mj-cs"/>
        </a:defRPr>
      </a:lvl1pPr>
      <a:lvl2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2pPr>
      <a:lvl3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3pPr>
      <a:lvl4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4pPr>
      <a:lvl5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5pPr>
      <a:lvl6pPr marL="4572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6pPr>
      <a:lvl7pPr marL="9144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7pPr>
      <a:lvl8pPr marL="13716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8pPr>
      <a:lvl9pPr marL="18288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9pPr>
    </p:titleStyle>
    <p:bodyStyle>
      <a:lvl1pPr marL="377825" indent="-377825" algn="l" defTabSz="1008380" rtl="0" eaLnBrk="1" fontAlgn="base" hangingPunct="1">
        <a:spcBef>
          <a:spcPct val="20000"/>
        </a:spcBef>
        <a:spcAft>
          <a:spcPct val="0"/>
        </a:spcAft>
        <a:buChar char="•"/>
        <a:defRPr sz="2600">
          <a:solidFill>
            <a:srgbClr val="EE84A0"/>
          </a:solidFill>
          <a:latin typeface="+mn-lt"/>
          <a:ea typeface="+mn-ea"/>
          <a:cs typeface="+mn-cs"/>
        </a:defRPr>
      </a:lvl1pPr>
      <a:lvl2pPr marL="819150" indent="-314325" algn="l" defTabSz="1008380" rtl="0" eaLnBrk="1" fontAlgn="base" hangingPunct="1">
        <a:spcBef>
          <a:spcPct val="20000"/>
        </a:spcBef>
        <a:spcAft>
          <a:spcPct val="0"/>
        </a:spcAft>
        <a:buChar char="–"/>
        <a:defRPr sz="2200">
          <a:solidFill>
            <a:srgbClr val="EE84A0"/>
          </a:solidFill>
          <a:latin typeface="+mn-lt"/>
          <a:ea typeface="+mn-ea"/>
        </a:defRPr>
      </a:lvl2pPr>
      <a:lvl3pPr marL="1260475" indent="-252730" algn="l" defTabSz="1008380" rtl="0" eaLnBrk="1" fontAlgn="base" hangingPunct="1">
        <a:spcBef>
          <a:spcPct val="20000"/>
        </a:spcBef>
        <a:spcAft>
          <a:spcPct val="0"/>
        </a:spcAft>
        <a:buChar char="•"/>
        <a:defRPr sz="1900">
          <a:solidFill>
            <a:srgbClr val="EE84A0"/>
          </a:solidFill>
          <a:latin typeface="+mn-lt"/>
          <a:ea typeface="+mn-ea"/>
        </a:defRPr>
      </a:lvl3pPr>
      <a:lvl4pPr marL="1764030" indent="-252730" algn="l" defTabSz="1008380" rtl="0" eaLnBrk="1" fontAlgn="base" hangingPunct="1">
        <a:spcBef>
          <a:spcPct val="20000"/>
        </a:spcBef>
        <a:spcAft>
          <a:spcPct val="0"/>
        </a:spcAft>
        <a:buChar char="–"/>
        <a:defRPr sz="1700">
          <a:solidFill>
            <a:srgbClr val="EE84A0"/>
          </a:solidFill>
          <a:latin typeface="+mn-lt"/>
          <a:ea typeface="+mn-ea"/>
        </a:defRPr>
      </a:lvl4pPr>
      <a:lvl5pPr marL="2268855" indent="-252730" algn="l" defTabSz="1008380" rtl="0" eaLnBrk="1" fontAlgn="base" hangingPunct="1">
        <a:spcBef>
          <a:spcPct val="20000"/>
        </a:spcBef>
        <a:spcAft>
          <a:spcPct val="0"/>
        </a:spcAft>
        <a:buChar char="»"/>
        <a:defRPr sz="1700">
          <a:solidFill>
            <a:srgbClr val="EE84A0"/>
          </a:solidFill>
          <a:latin typeface="+mn-lt"/>
          <a:ea typeface="+mn-ea"/>
        </a:defRPr>
      </a:lvl5pPr>
      <a:lvl6pPr marL="2726055" indent="-252730" algn="l" defTabSz="1008380" rtl="0" eaLnBrk="1" fontAlgn="base" hangingPunct="1">
        <a:spcBef>
          <a:spcPct val="20000"/>
        </a:spcBef>
        <a:spcAft>
          <a:spcPct val="0"/>
        </a:spcAft>
        <a:buChar char="»"/>
        <a:defRPr sz="1700">
          <a:solidFill>
            <a:srgbClr val="EE84A0"/>
          </a:solidFill>
          <a:latin typeface="+mn-lt"/>
          <a:ea typeface="+mn-ea"/>
        </a:defRPr>
      </a:lvl6pPr>
      <a:lvl7pPr marL="3183255" indent="-252730" algn="l" defTabSz="1008380" rtl="0" eaLnBrk="1" fontAlgn="base" hangingPunct="1">
        <a:spcBef>
          <a:spcPct val="20000"/>
        </a:spcBef>
        <a:spcAft>
          <a:spcPct val="0"/>
        </a:spcAft>
        <a:buChar char="»"/>
        <a:defRPr sz="1700">
          <a:solidFill>
            <a:srgbClr val="EE84A0"/>
          </a:solidFill>
          <a:latin typeface="+mn-lt"/>
          <a:ea typeface="+mn-ea"/>
        </a:defRPr>
      </a:lvl7pPr>
      <a:lvl8pPr marL="3640455" indent="-252730" algn="l" defTabSz="1008380" rtl="0" eaLnBrk="1" fontAlgn="base" hangingPunct="1">
        <a:spcBef>
          <a:spcPct val="20000"/>
        </a:spcBef>
        <a:spcAft>
          <a:spcPct val="0"/>
        </a:spcAft>
        <a:buChar char="»"/>
        <a:defRPr sz="1700">
          <a:solidFill>
            <a:srgbClr val="EE84A0"/>
          </a:solidFill>
          <a:latin typeface="+mn-lt"/>
          <a:ea typeface="+mn-ea"/>
        </a:defRPr>
      </a:lvl8pPr>
      <a:lvl9pPr marL="4097655" indent="-252730" algn="l" defTabSz="1008380" rtl="0" eaLnBrk="1" fontAlgn="base" hangingPunct="1">
        <a:spcBef>
          <a:spcPct val="20000"/>
        </a:spcBef>
        <a:spcAft>
          <a:spcPct val="0"/>
        </a:spcAft>
        <a:buChar char="»"/>
        <a:defRPr sz="1700">
          <a:solidFill>
            <a:srgbClr val="EE84A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GI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slide" Target="slide1.xml"/><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3.GIF"/><Relationship Id="rId7"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23.GIF"/><Relationship Id="rId5" Type="http://schemas.openxmlformats.org/officeDocument/2006/relationships/slide" Target="slide1.xml"/><Relationship Id="rId10" Type="http://schemas.openxmlformats.org/officeDocument/2006/relationships/image" Target="../media/image27.jpeg"/><Relationship Id="rId4" Type="http://schemas.openxmlformats.org/officeDocument/2006/relationships/image" Target="../media/image9.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8.jpe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audio" Target="../media/audio1.wav"/><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13.GIF"/><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3.GIF"/><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7.xml"/><Relationship Id="rId5" Type="http://schemas.openxmlformats.org/officeDocument/2006/relationships/image" Target="../media/image49.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4898" y="840302"/>
            <a:ext cx="9144000" cy="6017698"/>
          </a:xfrm>
          <a:prstGeom prst="rect">
            <a:avLst/>
          </a:prstGeom>
          <a:no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dirty="0" smtClean="0"/>
          </a:p>
        </p:txBody>
      </p:sp>
      <p:grpSp>
        <p:nvGrpSpPr>
          <p:cNvPr id="2051" name="组合 8"/>
          <p:cNvGrpSpPr/>
          <p:nvPr/>
        </p:nvGrpSpPr>
        <p:grpSpPr bwMode="auto">
          <a:xfrm>
            <a:off x="4897" y="1812151"/>
            <a:ext cx="6099437" cy="2789555"/>
            <a:chOff x="871667" y="1309529"/>
            <a:chExt cx="4079643" cy="3580386"/>
          </a:xfrm>
        </p:grpSpPr>
        <p:sp>
          <p:nvSpPr>
            <p:cNvPr id="25" name="矩形 24"/>
            <p:cNvSpPr>
              <a:spLocks noChangeArrowheads="1"/>
            </p:cNvSpPr>
            <p:nvPr/>
          </p:nvSpPr>
          <p:spPr bwMode="auto">
            <a:xfrm>
              <a:off x="871667" y="1309529"/>
              <a:ext cx="4079643" cy="709883"/>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第五单元 </a:t>
              </a:r>
              <a:r>
                <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从国共合作到国共对立</a:t>
              </a:r>
            </a:p>
          </p:txBody>
        </p:sp>
        <p:sp>
          <p:nvSpPr>
            <p:cNvPr id="26" name="TextBox 2"/>
            <p:cNvSpPr txBox="1">
              <a:spLocks noChangeArrowheads="1"/>
            </p:cNvSpPr>
            <p:nvPr/>
          </p:nvSpPr>
          <p:spPr bwMode="auto">
            <a:xfrm>
              <a:off x="992835" y="3824683"/>
              <a:ext cx="3837375" cy="106523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中国工农红军长征</a:t>
              </a:r>
            </a:p>
          </p:txBody>
        </p:sp>
      </p:grpSp>
      <p:sp>
        <p:nvSpPr>
          <p:cNvPr id="20"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2053" name="图片 1"/>
          <p:cNvPicPr>
            <a:picLocks noChangeAspect="1" noChangeArrowheads="1"/>
          </p:cNvPicPr>
          <p:nvPr/>
        </p:nvPicPr>
        <p:blipFill>
          <a:blip r:embed="rId3" cstate="email"/>
          <a:srcRect/>
          <a:stretch>
            <a:fillRect/>
          </a:stretch>
        </p:blipFill>
        <p:spPr bwMode="auto">
          <a:xfrm>
            <a:off x="6099810" y="1393825"/>
            <a:ext cx="3044190" cy="463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bwMode="auto">
          <a:xfrm>
            <a:off x="2034540" y="2742565"/>
            <a:ext cx="2215515" cy="706755"/>
          </a:xfrm>
          <a:prstGeom prst="rect">
            <a:avLst/>
          </a:prstGeom>
          <a:noFill/>
          <a:ln>
            <a:noFill/>
          </a:ln>
        </p:spPr>
        <p:txBody>
          <a:bodyPr wrap="square" rtlCol="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defRPr/>
            </a:pPr>
            <a:r>
              <a:rPr lang="zh-CN" altLang="en-US" sz="40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第1</a:t>
            </a:r>
            <a:r>
              <a:rPr lang="en-US" altLang="zh-CN" sz="40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7</a:t>
            </a:r>
            <a:r>
              <a:rPr lang="zh-CN" altLang="en-US" sz="4000" b="1" spc="3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课</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93287" y="151003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遵义会议</a:t>
              </a:r>
            </a:p>
          </p:txBody>
        </p:sp>
      </p:grpSp>
      <p:graphicFrame>
        <p:nvGraphicFramePr>
          <p:cNvPr id="26626" name="Group 2"/>
          <p:cNvGraphicFramePr>
            <a:graphicFrameLocks noGrp="1"/>
          </p:cNvGraphicFramePr>
          <p:nvPr>
            <p:custDataLst>
              <p:tags r:id="rId1"/>
            </p:custDataLst>
          </p:nvPr>
        </p:nvGraphicFramePr>
        <p:xfrm>
          <a:off x="72390" y="2058670"/>
          <a:ext cx="9018905" cy="3918674"/>
        </p:xfrm>
        <a:graphic>
          <a:graphicData uri="http://schemas.openxmlformats.org/drawingml/2006/table">
            <a:tbl>
              <a:tblPr/>
              <a:tblGrid>
                <a:gridCol w="919480"/>
                <a:gridCol w="8099425"/>
              </a:tblGrid>
              <a:tr h="488315">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时间</a:t>
                      </a:r>
                    </a:p>
                  </a:txBody>
                  <a:tcPr marL="86415" marR="86415" marT="43207" marB="43207"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altLang="zh-CN"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1935</a:t>
                      </a:r>
                      <a:r>
                        <a:rPr lang="zh-CN" altLang="en-US"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kumimoji="0" lang="zh-CN" altLang="zh-CN" sz="2400" b="1" i="0" u="none" strike="noStrike" cap="none" normalizeH="0" baseline="0" smtClean="0">
                        <a:ln>
                          <a:noFill/>
                        </a:ln>
                        <a:solidFill>
                          <a:srgbClr val="0000CC"/>
                        </a:solidFill>
                        <a:effectLst/>
                        <a:latin typeface="微软雅黑" panose="020B0503020204020204" pitchFamily="34" charset="-122"/>
                        <a:ea typeface="微软雅黑" panose="020B0503020204020204" pitchFamily="34" charset="-122"/>
                      </a:endParaRPr>
                    </a:p>
                  </a:txBody>
                  <a:tcPr marL="86415" marR="86415" marT="43207" marB="43207"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88315">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地点</a:t>
                      </a:r>
                    </a:p>
                  </a:txBody>
                  <a:tcPr marL="86415" marR="86415" marT="43207" marB="43207"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贵州遵义</a:t>
                      </a:r>
                      <a:endParaRPr kumimoji="0" lang="zh-CN" altLang="zh-CN" sz="2400" b="1" i="0" u="none" strike="noStrike" cap="none" normalizeH="0" baseline="0" smtClean="0">
                        <a:ln>
                          <a:noFill/>
                        </a:ln>
                        <a:solidFill>
                          <a:srgbClr val="0000CC"/>
                        </a:solidFill>
                        <a:effectLst/>
                        <a:latin typeface="微软雅黑" panose="020B0503020204020204" pitchFamily="34" charset="-122"/>
                        <a:ea typeface="微软雅黑" panose="020B0503020204020204" pitchFamily="34" charset="-122"/>
                      </a:endParaRPr>
                    </a:p>
                  </a:txBody>
                  <a:tcPr marL="86415" marR="86415" marT="43207" marB="43207"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88315">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人物</a:t>
                      </a:r>
                    </a:p>
                  </a:txBody>
                  <a:tcPr marL="86415" marR="86415" marT="43207" marB="43207"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lvl="0" algn="l">
                        <a:spcBef>
                          <a:spcPct val="50000"/>
                        </a:spcBef>
                      </a:pPr>
                      <a:r>
                        <a:rPr lang="zh-CN" altLang="en-US" sz="24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毛泽东、周恩来、朱德、张闻天、王稼祥等</a:t>
                      </a:r>
                      <a:endParaRPr kumimoji="0" lang="zh-CN" altLang="zh-CN" sz="2400" b="1" i="0" u="none" strike="noStrike" cap="none" normalizeH="0" baseline="0" smtClean="0">
                        <a:ln>
                          <a:noFill/>
                        </a:ln>
                        <a:solidFill>
                          <a:srgbClr val="0000CC"/>
                        </a:solidFill>
                        <a:effectLst/>
                        <a:latin typeface="微软雅黑" panose="020B0503020204020204" pitchFamily="34" charset="-122"/>
                        <a:ea typeface="微软雅黑" panose="020B0503020204020204" pitchFamily="34" charset="-122"/>
                      </a:endParaRPr>
                    </a:p>
                  </a:txBody>
                  <a:tcPr marL="86415" marR="86415" marT="43207" marB="43207"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1427480">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lang="zh-CN" sz="2400" b="1" smtClean="0">
                          <a:ln>
                            <a:noFill/>
                          </a:ln>
                          <a:effectLst/>
                          <a:latin typeface="微软雅黑" panose="020B0503020204020204" pitchFamily="34" charset="-122"/>
                          <a:ea typeface="微软雅黑" panose="020B0503020204020204" pitchFamily="34" charset="-122"/>
                          <a:sym typeface="+mn-ea"/>
                        </a:rPr>
                        <a:t>内容</a:t>
                      </a:r>
                      <a:endParaRPr kumimoji="0" 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p>
                      <a:pPr marL="0" marR="0" lvl="0" indent="0" algn="ctr" defTabSz="914400" rtl="0" eaLnBrk="1" fontAlgn="base" latinLnBrk="0" hangingPunct="1">
                        <a:lnSpc>
                          <a:spcPct val="11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86415" marR="86415" marT="43207" marB="43207" anchor="ctr"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①集中全力纠正博古等人在军事上和组织上</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左</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的错误，</a:t>
                      </a:r>
                    </a:p>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a:solidFill>
                            <a:srgbClr val="FF0000"/>
                          </a:solidFill>
                          <a:latin typeface="微软雅黑" panose="020B0503020204020204" pitchFamily="34" charset="-122"/>
                          <a:ea typeface="微软雅黑" panose="020B0503020204020204" pitchFamily="34" charset="-122"/>
                          <a:sym typeface="+mn-ea"/>
                        </a:rPr>
                        <a:t>②</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肯定毛泽东的正确军事主张，</a:t>
                      </a:r>
                      <a:r>
                        <a:rPr lang="zh-CN" altLang="en-US" sz="2000" b="1">
                          <a:solidFill>
                            <a:srgbClr val="FF0000"/>
                          </a:solidFill>
                          <a:latin typeface="微软雅黑" panose="020B0503020204020204" pitchFamily="34" charset="-122"/>
                          <a:ea typeface="微软雅黑" panose="020B0503020204020204" pitchFamily="34" charset="-122"/>
                          <a:sym typeface="+mn-ea"/>
                        </a:rPr>
                        <a:t>选举毛泽东为中央政治局常委</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a:solidFill>
                            <a:srgbClr val="FF0000"/>
                          </a:solidFill>
                          <a:latin typeface="微软雅黑" panose="020B0503020204020204" pitchFamily="34" charset="-122"/>
                          <a:ea typeface="微软雅黑" panose="020B0503020204020204" pitchFamily="34" charset="-122"/>
                          <a:sym typeface="+mn-ea"/>
                        </a:rPr>
                        <a:t>②取消博古、李德的军事最高指挥权，成立由毛泽东、周恩来、王稼祥组成的三人军事指挥小组。</a:t>
                      </a:r>
                      <a:endPar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endParaRPr>
                    </a:p>
                  </a:txBody>
                  <a:tcPr marL="86415" marR="86415" marT="43207" marB="43207"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1024890">
                <a:tc>
                  <a:txBody>
                    <a:bodyPr/>
                    <a:lstStyle/>
                    <a:p>
                      <a:pPr marL="0" marR="0" lvl="0" indent="0" algn="ctr" defTabSz="914400" rtl="0" eaLnBrk="1" fontAlgn="base" latinLnBrk="0" hangingPunct="1">
                        <a:lnSpc>
                          <a:spcPct val="110000"/>
                        </a:lnSpc>
                        <a:spcBef>
                          <a:spcPct val="20000"/>
                        </a:spcBef>
                        <a:spcAft>
                          <a:spcPct val="0"/>
                        </a:spcAft>
                        <a:buClrTx/>
                        <a:buSzTx/>
                        <a:buFontTx/>
                        <a:buNone/>
                      </a:pPr>
                      <a:r>
                        <a:rPr kumimoji="0" 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意义</a:t>
                      </a:r>
                    </a:p>
                  </a:txBody>
                  <a:tcPr marL="86415" marR="86415" marT="43207" marB="43207" anchor="ctr"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a:solidFill>
                            <a:srgbClr val="FF0000"/>
                          </a:solidFill>
                          <a:latin typeface="微软雅黑" panose="020B0503020204020204" pitchFamily="34" charset="-122"/>
                          <a:ea typeface="微软雅黑" panose="020B0503020204020204" pitchFamily="34" charset="-122"/>
                          <a:sym typeface="+mn-ea"/>
                        </a:rPr>
                        <a:t>①确立了以毛泽东为代表的马克思主义的正确路线在中共中央的领导地位。②挽救了党，挽救了红军，挽救了革命，成为中国共产党历史上一个生死攸关的转折点。③遵义会议是中国共产党从幼年走向成熟的标志。</a:t>
                      </a:r>
                      <a:endPar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mn-ea"/>
                      </a:endParaRPr>
                    </a:p>
                  </a:txBody>
                  <a:tcPr marL="86415" marR="86415" marT="43207" marB="43207"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bl>
          </a:graphicData>
        </a:graphic>
      </p:graphicFrame>
      <p:sp>
        <p:nvSpPr>
          <p:cNvPr id="4"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93287" y="151003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遵义会议</a:t>
              </a:r>
            </a:p>
          </p:txBody>
        </p:sp>
      </p:grpSp>
      <p:sp>
        <p:nvSpPr>
          <p:cNvPr id="4"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pic>
        <p:nvPicPr>
          <p:cNvPr id="70657" name="图片 33804" descr="01c_5"/>
          <p:cNvPicPr/>
          <p:nvPr/>
        </p:nvPicPr>
        <p:blipFill>
          <a:blip r:embed="rId2"/>
          <a:stretch>
            <a:fillRect/>
          </a:stretch>
        </p:blipFill>
        <p:spPr>
          <a:xfrm>
            <a:off x="4857750" y="2168525"/>
            <a:ext cx="3746500" cy="2864485"/>
          </a:xfrm>
          <a:prstGeom prst="rect">
            <a:avLst/>
          </a:prstGeom>
          <a:noFill/>
          <a:ln>
            <a:noFill/>
            <a:miter lim="800000"/>
            <a:headEnd/>
            <a:tailEnd/>
          </a:ln>
        </p:spPr>
      </p:pic>
      <p:pic>
        <p:nvPicPr>
          <p:cNvPr id="70658" name="图片 33802" descr="20067208572707"/>
          <p:cNvPicPr/>
          <p:nvPr/>
        </p:nvPicPr>
        <p:blipFill>
          <a:blip r:embed="rId3"/>
          <a:stretch>
            <a:fillRect/>
          </a:stretch>
        </p:blipFill>
        <p:spPr>
          <a:xfrm>
            <a:off x="357505" y="2143125"/>
            <a:ext cx="4186555" cy="2889250"/>
          </a:xfrm>
          <a:prstGeom prst="rect">
            <a:avLst/>
          </a:prstGeom>
          <a:noFill/>
          <a:ln>
            <a:noFill/>
            <a:miter lim="800000"/>
            <a:headEnd/>
            <a:tailEnd/>
          </a:ln>
        </p:spPr>
      </p:pic>
      <p:sp>
        <p:nvSpPr>
          <p:cNvPr id="70659" name="文本框 33807"/>
          <p:cNvSpPr/>
          <p:nvPr/>
        </p:nvSpPr>
        <p:spPr>
          <a:xfrm>
            <a:off x="1444308" y="5032058"/>
            <a:ext cx="2011680" cy="46037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r>
              <a:rPr lang="en-US" altLang="en-US" sz="2400">
                <a:solidFill>
                  <a:srgbClr val="FF0000"/>
                </a:solidFill>
                <a:latin typeface="微软雅黑" panose="020B0503020204020204" pitchFamily="34" charset="-122"/>
                <a:ea typeface="微软雅黑" panose="020B0503020204020204" pitchFamily="34" charset="-122"/>
              </a:rPr>
              <a:t>遵义会议旧址</a:t>
            </a:r>
          </a:p>
        </p:txBody>
      </p:sp>
      <p:sp>
        <p:nvSpPr>
          <p:cNvPr id="70660" name="文本框 33808"/>
          <p:cNvSpPr/>
          <p:nvPr/>
        </p:nvSpPr>
        <p:spPr>
          <a:xfrm>
            <a:off x="5420360" y="5032375"/>
            <a:ext cx="2621280" cy="46037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r>
              <a:rPr lang="en-US" altLang="en-US" sz="2400">
                <a:solidFill>
                  <a:srgbClr val="FF0000"/>
                </a:solidFill>
                <a:latin typeface="微软雅黑" panose="020B0503020204020204" pitchFamily="34" charset="-122"/>
                <a:ea typeface="微软雅黑" panose="020B0503020204020204" pitchFamily="34" charset="-122"/>
              </a:rPr>
              <a:t>遵义会议旧址内部</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二、过雪山草地</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22" name="图片 21"/>
          <p:cNvPicPr>
            <a:picLocks noChangeAspect="1"/>
          </p:cNvPicPr>
          <p:nvPr/>
        </p:nvPicPr>
        <p:blipFill>
          <a:blip r:embed="rId2"/>
          <a:srcRect r="5523"/>
          <a:stretch>
            <a:fillRect/>
          </a:stretch>
        </p:blipFill>
        <p:spPr>
          <a:xfrm>
            <a:off x="124460" y="2112010"/>
            <a:ext cx="6437630" cy="3863975"/>
          </a:xfrm>
          <a:prstGeom prst="rect">
            <a:avLst/>
          </a:prstGeom>
        </p:spPr>
      </p:pic>
      <p:sp>
        <p:nvSpPr>
          <p:cNvPr id="8" name="Text Box 86"/>
          <p:cNvSpPr txBox="1">
            <a:spLocks noChangeArrowheads="1"/>
          </p:cNvSpPr>
          <p:nvPr/>
        </p:nvSpPr>
        <p:spPr bwMode="auto">
          <a:xfrm>
            <a:off x="5417185" y="4499610"/>
            <a:ext cx="924560" cy="398780"/>
          </a:xfrm>
          <a:prstGeom prst="rect">
            <a:avLst/>
          </a:prstGeom>
          <a:noFill/>
          <a:ln w="9525">
            <a:noFill/>
            <a:miter lim="800000"/>
          </a:ln>
          <a:effectLst/>
        </p:spPr>
        <p:txBody>
          <a:bodyPr wrap="square">
            <a:spAutoFit/>
          </a:bodyPr>
          <a:lstStyle/>
          <a:p>
            <a:pPr>
              <a:spcBef>
                <a:spcPct val="50000"/>
              </a:spcBef>
            </a:pPr>
            <a:r>
              <a:rPr kumimoji="1" lang="zh-CN" altLang="en-US" sz="2000" b="1">
                <a:solidFill>
                  <a:srgbClr val="C00000"/>
                </a:solidFill>
                <a:effectLst>
                  <a:outerShdw blurRad="38100" dist="38100" dir="2700000" algn="tl">
                    <a:srgbClr val="C0C0C0"/>
                  </a:outerShdw>
                </a:effectLst>
                <a:latin typeface="黑体" panose="02010609060101010101" charset="-122"/>
                <a:ea typeface="黑体" panose="02010609060101010101" charset="-122"/>
              </a:rPr>
              <a:t>瑞金</a:t>
            </a:r>
          </a:p>
        </p:txBody>
      </p:sp>
      <p:pic>
        <p:nvPicPr>
          <p:cNvPr id="11" name="Picture 120" descr="红星"/>
          <p:cNvPicPr>
            <a:picLocks noChangeAspect="1" noChangeArrowheads="1" noCrop="1"/>
          </p:cNvPicPr>
          <p:nvPr/>
        </p:nvPicPr>
        <p:blipFill>
          <a:blip r:embed="rId3"/>
          <a:stretch>
            <a:fillRect/>
          </a:stretch>
        </p:blipFill>
        <p:spPr bwMode="auto">
          <a:xfrm>
            <a:off x="5501005" y="4768215"/>
            <a:ext cx="483870" cy="460375"/>
          </a:xfrm>
          <a:prstGeom prst="rect">
            <a:avLst/>
          </a:prstGeom>
          <a:noFill/>
        </p:spPr>
      </p:pic>
      <p:pic>
        <p:nvPicPr>
          <p:cNvPr id="13" name="图片 12"/>
          <p:cNvPicPr>
            <a:picLocks noChangeAspect="1"/>
          </p:cNvPicPr>
          <p:nvPr/>
        </p:nvPicPr>
        <p:blipFill>
          <a:blip r:embed="rId4"/>
          <a:stretch>
            <a:fillRect/>
          </a:stretch>
        </p:blipFill>
        <p:spPr>
          <a:xfrm rot="720000">
            <a:off x="5258435" y="5179060"/>
            <a:ext cx="377190" cy="501015"/>
          </a:xfrm>
          <a:prstGeom prst="rect">
            <a:avLst/>
          </a:prstGeom>
        </p:spPr>
      </p:pic>
      <p:pic>
        <p:nvPicPr>
          <p:cNvPr id="14" name="图片 13"/>
          <p:cNvPicPr>
            <a:picLocks noChangeAspect="1"/>
          </p:cNvPicPr>
          <p:nvPr/>
        </p:nvPicPr>
        <p:blipFill>
          <a:blip r:embed="rId4"/>
          <a:stretch>
            <a:fillRect/>
          </a:stretch>
        </p:blipFill>
        <p:spPr>
          <a:xfrm rot="720000">
            <a:off x="5658485" y="5113020"/>
            <a:ext cx="380365" cy="504825"/>
          </a:xfrm>
          <a:prstGeom prst="rect">
            <a:avLst/>
          </a:prstGeom>
        </p:spPr>
      </p:pic>
      <p:pic>
        <p:nvPicPr>
          <p:cNvPr id="17" name="图片 16"/>
          <p:cNvPicPr>
            <a:picLocks noChangeAspect="1"/>
          </p:cNvPicPr>
          <p:nvPr/>
        </p:nvPicPr>
        <p:blipFill>
          <a:blip r:embed="rId4"/>
          <a:stretch>
            <a:fillRect/>
          </a:stretch>
        </p:blipFill>
        <p:spPr>
          <a:xfrm rot="720000">
            <a:off x="4844415" y="5129530"/>
            <a:ext cx="455930" cy="606425"/>
          </a:xfrm>
          <a:prstGeom prst="rect">
            <a:avLst/>
          </a:prstGeom>
        </p:spPr>
      </p:pic>
      <p:pic>
        <p:nvPicPr>
          <p:cNvPr id="18" name="图片 17"/>
          <p:cNvPicPr>
            <a:picLocks noChangeAspect="1"/>
          </p:cNvPicPr>
          <p:nvPr/>
        </p:nvPicPr>
        <p:blipFill>
          <a:blip r:embed="rId4"/>
          <a:stretch>
            <a:fillRect/>
          </a:stretch>
        </p:blipFill>
        <p:spPr>
          <a:xfrm rot="2400000">
            <a:off x="4034155" y="4991100"/>
            <a:ext cx="455930" cy="606425"/>
          </a:xfrm>
          <a:prstGeom prst="rect">
            <a:avLst/>
          </a:prstGeom>
        </p:spPr>
      </p:pic>
      <p:sp>
        <p:nvSpPr>
          <p:cNvPr id="19" name="Freeform 104"/>
          <p:cNvSpPr/>
          <p:nvPr/>
        </p:nvSpPr>
        <p:spPr bwMode="auto">
          <a:xfrm>
            <a:off x="3996690" y="5144770"/>
            <a:ext cx="1819910" cy="353695"/>
          </a:xfrm>
          <a:custGeom>
            <a:avLst/>
            <a:gdLst/>
            <a:ahLst/>
            <a:cxnLst>
              <a:cxn ang="0">
                <a:pos x="0" y="0"/>
              </a:cxn>
              <a:cxn ang="0">
                <a:pos x="125" y="129"/>
              </a:cxn>
              <a:cxn ang="0">
                <a:pos x="110" y="76"/>
              </a:cxn>
              <a:cxn ang="0">
                <a:pos x="304" y="146"/>
              </a:cxn>
              <a:cxn ang="0">
                <a:pos x="480" y="177"/>
              </a:cxn>
              <a:cxn ang="0">
                <a:pos x="633" y="196"/>
              </a:cxn>
              <a:cxn ang="0">
                <a:pos x="773" y="211"/>
              </a:cxn>
              <a:cxn ang="0">
                <a:pos x="1104" y="226"/>
              </a:cxn>
              <a:cxn ang="0">
                <a:pos x="1325" y="206"/>
              </a:cxn>
              <a:cxn ang="0">
                <a:pos x="1445" y="144"/>
              </a:cxn>
              <a:cxn ang="0">
                <a:pos x="1517" y="33"/>
              </a:cxn>
              <a:cxn ang="0">
                <a:pos x="1368" y="28"/>
              </a:cxn>
              <a:cxn ang="0">
                <a:pos x="1329" y="81"/>
              </a:cxn>
              <a:cxn ang="0">
                <a:pos x="1277" y="105"/>
              </a:cxn>
              <a:cxn ang="0">
                <a:pos x="1329" y="19"/>
              </a:cxn>
              <a:cxn ang="0">
                <a:pos x="1221" y="8"/>
              </a:cxn>
              <a:cxn ang="0">
                <a:pos x="1097" y="110"/>
              </a:cxn>
              <a:cxn ang="0">
                <a:pos x="830" y="129"/>
              </a:cxn>
              <a:cxn ang="0">
                <a:pos x="667" y="129"/>
              </a:cxn>
              <a:cxn ang="0">
                <a:pos x="499" y="115"/>
              </a:cxn>
              <a:cxn ang="0">
                <a:pos x="326" y="88"/>
              </a:cxn>
              <a:cxn ang="0">
                <a:pos x="123" y="37"/>
              </a:cxn>
              <a:cxn ang="0">
                <a:pos x="168" y="0"/>
              </a:cxn>
              <a:cxn ang="0">
                <a:pos x="0" y="0"/>
              </a:cxn>
            </a:cxnLst>
            <a:rect l="0" t="0" r="r" b="b"/>
            <a:pathLst>
              <a:path w="1529" h="236">
                <a:moveTo>
                  <a:pt x="0" y="0"/>
                </a:moveTo>
                <a:lnTo>
                  <a:pt x="125" y="129"/>
                </a:lnTo>
                <a:lnTo>
                  <a:pt x="110" y="76"/>
                </a:lnTo>
                <a:cubicBezTo>
                  <a:pt x="136" y="76"/>
                  <a:pt x="240" y="132"/>
                  <a:pt x="304" y="146"/>
                </a:cubicBezTo>
                <a:cubicBezTo>
                  <a:pt x="406" y="170"/>
                  <a:pt x="435" y="169"/>
                  <a:pt x="480" y="177"/>
                </a:cubicBezTo>
                <a:cubicBezTo>
                  <a:pt x="525" y="185"/>
                  <a:pt x="584" y="190"/>
                  <a:pt x="633" y="196"/>
                </a:cubicBezTo>
                <a:cubicBezTo>
                  <a:pt x="682" y="202"/>
                  <a:pt x="695" y="206"/>
                  <a:pt x="773" y="211"/>
                </a:cubicBezTo>
                <a:cubicBezTo>
                  <a:pt x="962" y="225"/>
                  <a:pt x="908" y="213"/>
                  <a:pt x="1104" y="226"/>
                </a:cubicBezTo>
                <a:cubicBezTo>
                  <a:pt x="1172" y="237"/>
                  <a:pt x="1256" y="212"/>
                  <a:pt x="1325" y="206"/>
                </a:cubicBezTo>
                <a:cubicBezTo>
                  <a:pt x="1372" y="189"/>
                  <a:pt x="1413" y="185"/>
                  <a:pt x="1445" y="144"/>
                </a:cubicBezTo>
                <a:cubicBezTo>
                  <a:pt x="1477" y="116"/>
                  <a:pt x="1529" y="52"/>
                  <a:pt x="1517" y="33"/>
                </a:cubicBezTo>
                <a:lnTo>
                  <a:pt x="1368" y="28"/>
                </a:lnTo>
                <a:cubicBezTo>
                  <a:pt x="1337" y="36"/>
                  <a:pt x="1344" y="68"/>
                  <a:pt x="1329" y="81"/>
                </a:cubicBezTo>
                <a:cubicBezTo>
                  <a:pt x="1314" y="94"/>
                  <a:pt x="1277" y="115"/>
                  <a:pt x="1277" y="105"/>
                </a:cubicBezTo>
                <a:cubicBezTo>
                  <a:pt x="1286" y="77"/>
                  <a:pt x="1313" y="43"/>
                  <a:pt x="1329" y="19"/>
                </a:cubicBezTo>
                <a:lnTo>
                  <a:pt x="1221" y="8"/>
                </a:lnTo>
                <a:cubicBezTo>
                  <a:pt x="1195" y="81"/>
                  <a:pt x="1168" y="84"/>
                  <a:pt x="1097" y="110"/>
                </a:cubicBezTo>
                <a:cubicBezTo>
                  <a:pt x="988" y="105"/>
                  <a:pt x="925" y="139"/>
                  <a:pt x="830" y="129"/>
                </a:cubicBezTo>
                <a:cubicBezTo>
                  <a:pt x="783" y="134"/>
                  <a:pt x="710" y="113"/>
                  <a:pt x="667" y="129"/>
                </a:cubicBezTo>
                <a:cubicBezTo>
                  <a:pt x="585" y="126"/>
                  <a:pt x="581" y="120"/>
                  <a:pt x="499" y="115"/>
                </a:cubicBezTo>
                <a:cubicBezTo>
                  <a:pt x="463" y="113"/>
                  <a:pt x="362" y="92"/>
                  <a:pt x="326" y="88"/>
                </a:cubicBezTo>
                <a:cubicBezTo>
                  <a:pt x="285" y="74"/>
                  <a:pt x="146" y="53"/>
                  <a:pt x="123" y="37"/>
                </a:cubicBezTo>
                <a:lnTo>
                  <a:pt x="168" y="0"/>
                </a:lnTo>
                <a:lnTo>
                  <a:pt x="0" y="0"/>
                </a:lnTo>
                <a:close/>
              </a:path>
            </a:pathLst>
          </a:custGeom>
          <a:solidFill>
            <a:srgbClr val="FF0000"/>
          </a:solidFill>
          <a:ln w="9525">
            <a:noFill/>
            <a:round/>
          </a:ln>
          <a:effectLst/>
        </p:spPr>
        <p:txBody>
          <a:bodyPr wrap="none" anchor="ctr"/>
          <a:lstStyle/>
          <a:p>
            <a:endParaRPr lang="zh-CN" altLang="en-US" sz="1890"/>
          </a:p>
        </p:txBody>
      </p:sp>
      <p:sp>
        <p:nvSpPr>
          <p:cNvPr id="129" name="Freeform 106">
            <a:hlinkClick r:id="rId5" action="ppaction://hlinksldjump"/>
          </p:cNvPr>
          <p:cNvSpPr/>
          <p:nvPr/>
        </p:nvSpPr>
        <p:spPr bwMode="auto">
          <a:xfrm rot="21240000">
            <a:off x="2978150" y="4575810"/>
            <a:ext cx="989330" cy="728345"/>
          </a:xfrm>
          <a:custGeom>
            <a:avLst/>
            <a:gdLst/>
            <a:ahLst/>
            <a:cxnLst>
              <a:cxn ang="0">
                <a:pos x="2" y="7"/>
              </a:cxn>
              <a:cxn ang="0">
                <a:pos x="168" y="0"/>
              </a:cxn>
              <a:cxn ang="0">
                <a:pos x="134" y="33"/>
              </a:cxn>
              <a:cxn ang="0">
                <a:pos x="182" y="60"/>
              </a:cxn>
              <a:cxn ang="0">
                <a:pos x="278" y="158"/>
              </a:cxn>
              <a:cxn ang="0">
                <a:pos x="355" y="254"/>
              </a:cxn>
              <a:cxn ang="0">
                <a:pos x="456" y="355"/>
              </a:cxn>
              <a:cxn ang="0">
                <a:pos x="686" y="451"/>
              </a:cxn>
              <a:cxn ang="0">
                <a:pos x="658" y="494"/>
              </a:cxn>
              <a:cxn ang="0">
                <a:pos x="667" y="556"/>
              </a:cxn>
              <a:cxn ang="0">
                <a:pos x="499" y="480"/>
              </a:cxn>
              <a:cxn ang="0">
                <a:pos x="437" y="441"/>
              </a:cxn>
              <a:cxn ang="0">
                <a:pos x="374" y="408"/>
              </a:cxn>
              <a:cxn ang="0">
                <a:pos x="307" y="384"/>
              </a:cxn>
              <a:cxn ang="0">
                <a:pos x="187" y="297"/>
              </a:cxn>
              <a:cxn ang="0">
                <a:pos x="82" y="196"/>
              </a:cxn>
              <a:cxn ang="0">
                <a:pos x="62" y="235"/>
              </a:cxn>
              <a:cxn ang="0">
                <a:pos x="0" y="72"/>
              </a:cxn>
              <a:cxn ang="0">
                <a:pos x="154" y="153"/>
              </a:cxn>
              <a:cxn ang="0">
                <a:pos x="110" y="168"/>
              </a:cxn>
              <a:cxn ang="0">
                <a:pos x="226" y="264"/>
              </a:cxn>
              <a:cxn ang="0">
                <a:pos x="322" y="321"/>
              </a:cxn>
              <a:cxn ang="0">
                <a:pos x="302" y="276"/>
              </a:cxn>
              <a:cxn ang="0">
                <a:pos x="245" y="192"/>
              </a:cxn>
              <a:cxn ang="0">
                <a:pos x="173" y="93"/>
              </a:cxn>
              <a:cxn ang="0">
                <a:pos x="125" y="62"/>
              </a:cxn>
              <a:cxn ang="0">
                <a:pos x="130" y="110"/>
              </a:cxn>
              <a:cxn ang="0">
                <a:pos x="2" y="7"/>
              </a:cxn>
            </a:cxnLst>
            <a:rect l="0" t="0" r="r" b="b"/>
            <a:pathLst>
              <a:path w="724" h="560">
                <a:moveTo>
                  <a:pt x="2" y="7"/>
                </a:moveTo>
                <a:lnTo>
                  <a:pt x="168" y="0"/>
                </a:lnTo>
                <a:lnTo>
                  <a:pt x="134" y="33"/>
                </a:lnTo>
                <a:cubicBezTo>
                  <a:pt x="134" y="44"/>
                  <a:pt x="160" y="39"/>
                  <a:pt x="182" y="60"/>
                </a:cubicBezTo>
                <a:cubicBezTo>
                  <a:pt x="206" y="81"/>
                  <a:pt x="249" y="126"/>
                  <a:pt x="278" y="158"/>
                </a:cubicBezTo>
                <a:cubicBezTo>
                  <a:pt x="299" y="182"/>
                  <a:pt x="323" y="221"/>
                  <a:pt x="355" y="254"/>
                </a:cubicBezTo>
                <a:cubicBezTo>
                  <a:pt x="377" y="275"/>
                  <a:pt x="402" y="320"/>
                  <a:pt x="456" y="355"/>
                </a:cubicBezTo>
                <a:cubicBezTo>
                  <a:pt x="505" y="382"/>
                  <a:pt x="655" y="421"/>
                  <a:pt x="686" y="451"/>
                </a:cubicBezTo>
                <a:cubicBezTo>
                  <a:pt x="724" y="476"/>
                  <a:pt x="661" y="477"/>
                  <a:pt x="658" y="494"/>
                </a:cubicBezTo>
                <a:cubicBezTo>
                  <a:pt x="655" y="511"/>
                  <a:pt x="693" y="558"/>
                  <a:pt x="667" y="556"/>
                </a:cubicBezTo>
                <a:cubicBezTo>
                  <a:pt x="638" y="560"/>
                  <a:pt x="532" y="498"/>
                  <a:pt x="499" y="480"/>
                </a:cubicBezTo>
                <a:cubicBezTo>
                  <a:pt x="482" y="470"/>
                  <a:pt x="458" y="453"/>
                  <a:pt x="437" y="441"/>
                </a:cubicBezTo>
                <a:cubicBezTo>
                  <a:pt x="421" y="432"/>
                  <a:pt x="396" y="417"/>
                  <a:pt x="374" y="408"/>
                </a:cubicBezTo>
                <a:cubicBezTo>
                  <a:pt x="357" y="400"/>
                  <a:pt x="326" y="389"/>
                  <a:pt x="307" y="384"/>
                </a:cubicBezTo>
                <a:cubicBezTo>
                  <a:pt x="276" y="366"/>
                  <a:pt x="228" y="328"/>
                  <a:pt x="187" y="297"/>
                </a:cubicBezTo>
                <a:cubicBezTo>
                  <a:pt x="165" y="274"/>
                  <a:pt x="107" y="210"/>
                  <a:pt x="82" y="196"/>
                </a:cubicBezTo>
                <a:lnTo>
                  <a:pt x="62" y="235"/>
                </a:lnTo>
                <a:lnTo>
                  <a:pt x="0" y="72"/>
                </a:lnTo>
                <a:lnTo>
                  <a:pt x="154" y="153"/>
                </a:lnTo>
                <a:lnTo>
                  <a:pt x="110" y="168"/>
                </a:lnTo>
                <a:cubicBezTo>
                  <a:pt x="123" y="186"/>
                  <a:pt x="191" y="238"/>
                  <a:pt x="226" y="264"/>
                </a:cubicBezTo>
                <a:cubicBezTo>
                  <a:pt x="261" y="290"/>
                  <a:pt x="309" y="319"/>
                  <a:pt x="322" y="321"/>
                </a:cubicBezTo>
                <a:cubicBezTo>
                  <a:pt x="334" y="323"/>
                  <a:pt x="315" y="297"/>
                  <a:pt x="302" y="276"/>
                </a:cubicBezTo>
                <a:cubicBezTo>
                  <a:pt x="289" y="255"/>
                  <a:pt x="264" y="216"/>
                  <a:pt x="245" y="192"/>
                </a:cubicBezTo>
                <a:cubicBezTo>
                  <a:pt x="224" y="162"/>
                  <a:pt x="193" y="115"/>
                  <a:pt x="173" y="93"/>
                </a:cubicBezTo>
                <a:cubicBezTo>
                  <a:pt x="153" y="71"/>
                  <a:pt x="132" y="59"/>
                  <a:pt x="125" y="62"/>
                </a:cubicBezTo>
                <a:lnTo>
                  <a:pt x="130" y="110"/>
                </a:lnTo>
                <a:lnTo>
                  <a:pt x="2" y="7"/>
                </a:lnTo>
                <a:close/>
              </a:path>
            </a:pathLst>
          </a:custGeom>
          <a:solidFill>
            <a:srgbClr val="FF0000"/>
          </a:solidFill>
          <a:ln w="9525">
            <a:noFill/>
            <a:round/>
          </a:ln>
          <a:effectLst/>
        </p:spPr>
        <p:txBody>
          <a:bodyPr wrap="none" anchor="ctr"/>
          <a:lstStyle/>
          <a:p>
            <a:endParaRPr lang="zh-CN" altLang="en-US" sz="1890"/>
          </a:p>
        </p:txBody>
      </p:sp>
      <p:sp>
        <p:nvSpPr>
          <p:cNvPr id="13323" name="AutoShape 14">
            <a:hlinkClick r:id="rId5" action="ppaction://hlinksldjump"/>
          </p:cNvPr>
          <p:cNvSpPr/>
          <p:nvPr/>
        </p:nvSpPr>
        <p:spPr>
          <a:xfrm>
            <a:off x="2766060" y="4321810"/>
            <a:ext cx="494030" cy="393700"/>
          </a:xfrm>
          <a:custGeom>
            <a:avLst/>
            <a:gdLst>
              <a:gd name="txL" fmla="*/ 164831 w 533400"/>
              <a:gd name="txT" fmla="*/ 174636 h 457200"/>
              <a:gd name="txR" fmla="*/ 368569 w 533400"/>
              <a:gd name="txB" fmla="*/ 349267 h 457200"/>
            </a:gdLst>
            <a:ahLst/>
            <a:cxnLst>
              <a:cxn ang="17694720">
                <a:pos x="266700" y="0"/>
              </a:cxn>
              <a:cxn ang="11796480">
                <a:pos x="1" y="73674"/>
              </a:cxn>
              <a:cxn ang="5898240">
                <a:pos x="101870" y="192880"/>
              </a:cxn>
              <a:cxn ang="5898240">
                <a:pos x="431530" y="192880"/>
              </a:cxn>
              <a:cxn ang="0">
                <a:pos x="533399" y="73674"/>
              </a:cxn>
            </a:cxnLst>
            <a:rect l="txL" t="txT" r="txR" b="txB"/>
            <a:pathLst>
              <a:path w="533400" h="457200">
                <a:moveTo>
                  <a:pt x="1" y="174634"/>
                </a:moveTo>
                <a:lnTo>
                  <a:pt x="203742" y="174636"/>
                </a:lnTo>
                <a:lnTo>
                  <a:pt x="266700" y="0"/>
                </a:lnTo>
                <a:lnTo>
                  <a:pt x="329658" y="174636"/>
                </a:lnTo>
                <a:lnTo>
                  <a:pt x="533399" y="174634"/>
                </a:lnTo>
                <a:lnTo>
                  <a:pt x="368569" y="282564"/>
                </a:lnTo>
                <a:lnTo>
                  <a:pt x="431530" y="457198"/>
                </a:lnTo>
                <a:lnTo>
                  <a:pt x="266700" y="349267"/>
                </a:lnTo>
                <a:lnTo>
                  <a:pt x="101870" y="457198"/>
                </a:lnTo>
                <a:lnTo>
                  <a:pt x="164831" y="282564"/>
                </a:lnTo>
                <a:lnTo>
                  <a:pt x="1" y="174634"/>
                </a:lnTo>
                <a:close/>
              </a:path>
            </a:pathLst>
          </a:cu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2270">
              <a:latin typeface="Arial" panose="020B0604020202020204" pitchFamily="34" charset="0"/>
            </a:endParaRPr>
          </a:p>
        </p:txBody>
      </p:sp>
      <p:sp>
        <p:nvSpPr>
          <p:cNvPr id="2" name="Freeform 11"/>
          <p:cNvSpPr/>
          <p:nvPr/>
        </p:nvSpPr>
        <p:spPr>
          <a:xfrm>
            <a:off x="2389505" y="4283075"/>
            <a:ext cx="398145" cy="512445"/>
          </a:xfrm>
          <a:custGeom>
            <a:avLst/>
            <a:gdLst>
              <a:gd name="txL" fmla="*/ 0 w 272"/>
              <a:gd name="txT" fmla="*/ 0 h 415"/>
              <a:gd name="txR" fmla="*/ 272 w 272"/>
              <a:gd name="txB" fmla="*/ 415 h 415"/>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272" h="415">
                <a:moveTo>
                  <a:pt x="0" y="7"/>
                </a:moveTo>
                <a:cubicBezTo>
                  <a:pt x="30" y="3"/>
                  <a:pt x="61" y="0"/>
                  <a:pt x="91" y="7"/>
                </a:cubicBezTo>
                <a:cubicBezTo>
                  <a:pt x="121" y="14"/>
                  <a:pt x="166" y="7"/>
                  <a:pt x="181" y="52"/>
                </a:cubicBezTo>
                <a:cubicBezTo>
                  <a:pt x="196" y="97"/>
                  <a:pt x="166" y="219"/>
                  <a:pt x="181" y="279"/>
                </a:cubicBezTo>
                <a:cubicBezTo>
                  <a:pt x="196" y="339"/>
                  <a:pt x="234" y="377"/>
                  <a:pt x="272" y="415"/>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4" name="Freeform 8">
            <a:hlinkClick r:id="rId5" action="ppaction://hlinksldjump"/>
          </p:cNvPr>
          <p:cNvSpPr/>
          <p:nvPr/>
        </p:nvSpPr>
        <p:spPr>
          <a:xfrm>
            <a:off x="2260600" y="4199255"/>
            <a:ext cx="606425" cy="250825"/>
          </a:xfrm>
          <a:custGeom>
            <a:avLst/>
            <a:gdLst>
              <a:gd name="txL" fmla="*/ 0 w 521"/>
              <a:gd name="txT" fmla="*/ 0 h 257"/>
              <a:gd name="txR" fmla="*/ 521 w 521"/>
              <a:gd name="txB" fmla="*/ 257 h 25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1" h="257">
                <a:moveTo>
                  <a:pt x="521" y="212"/>
                </a:moveTo>
                <a:cubicBezTo>
                  <a:pt x="502" y="136"/>
                  <a:pt x="484" y="60"/>
                  <a:pt x="431" y="30"/>
                </a:cubicBezTo>
                <a:cubicBezTo>
                  <a:pt x="378" y="0"/>
                  <a:pt x="249" y="22"/>
                  <a:pt x="204" y="30"/>
                </a:cubicBezTo>
                <a:cubicBezTo>
                  <a:pt x="159" y="38"/>
                  <a:pt x="189" y="61"/>
                  <a:pt x="159" y="76"/>
                </a:cubicBezTo>
                <a:cubicBezTo>
                  <a:pt x="129" y="91"/>
                  <a:pt x="46" y="106"/>
                  <a:pt x="23" y="121"/>
                </a:cubicBezTo>
                <a:cubicBezTo>
                  <a:pt x="0" y="136"/>
                  <a:pt x="8" y="143"/>
                  <a:pt x="23" y="166"/>
                </a:cubicBezTo>
                <a:cubicBezTo>
                  <a:pt x="38" y="189"/>
                  <a:pt x="75" y="223"/>
                  <a:pt x="113" y="257"/>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5" name="Freeform 10"/>
          <p:cNvSpPr/>
          <p:nvPr/>
        </p:nvSpPr>
        <p:spPr>
          <a:xfrm>
            <a:off x="2260600" y="4272280"/>
            <a:ext cx="520700" cy="219075"/>
          </a:xfrm>
          <a:custGeom>
            <a:avLst/>
            <a:gdLst>
              <a:gd name="txL" fmla="*/ 0 w 272"/>
              <a:gd name="txT" fmla="*/ 0 h 160"/>
              <a:gd name="txR" fmla="*/ 272 w 272"/>
              <a:gd name="txB" fmla="*/ 160 h 160"/>
            </a:gdLst>
            <a:ahLst/>
            <a:cxnLst>
              <a:cxn ang="0">
                <a:pos x="2147483647" y="2147483647"/>
              </a:cxn>
              <a:cxn ang="0">
                <a:pos x="2147483647" y="2147483647"/>
              </a:cxn>
              <a:cxn ang="0">
                <a:pos x="0" y="0"/>
              </a:cxn>
            </a:cxnLst>
            <a:rect l="txL" t="txT" r="txR" b="txB"/>
            <a:pathLst>
              <a:path w="272" h="160">
                <a:moveTo>
                  <a:pt x="272" y="137"/>
                </a:moveTo>
                <a:cubicBezTo>
                  <a:pt x="226" y="148"/>
                  <a:pt x="181" y="160"/>
                  <a:pt x="136" y="137"/>
                </a:cubicBezTo>
                <a:cubicBezTo>
                  <a:pt x="91" y="114"/>
                  <a:pt x="45" y="57"/>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32788" name="AutoShape 28"/>
          <p:cNvSpPr/>
          <p:nvPr/>
        </p:nvSpPr>
        <p:spPr>
          <a:xfrm>
            <a:off x="482600" y="5328285"/>
            <a:ext cx="1511935" cy="388620"/>
          </a:xfrm>
          <a:prstGeom prst="wedgeRoundRectCallout">
            <a:avLst>
              <a:gd name="adj1" fmla="val 24062"/>
              <a:gd name="adj2" fmla="val -119249"/>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巧渡金沙江</a:t>
            </a:r>
          </a:p>
        </p:txBody>
      </p:sp>
      <p:sp>
        <p:nvSpPr>
          <p:cNvPr id="27657" name="Freeform 12">
            <a:hlinkClick r:id="rId5" action="ppaction://hlinksldjump"/>
          </p:cNvPr>
          <p:cNvSpPr/>
          <p:nvPr/>
        </p:nvSpPr>
        <p:spPr>
          <a:xfrm rot="20700000">
            <a:off x="1432560" y="4624705"/>
            <a:ext cx="939800" cy="288290"/>
          </a:xfrm>
          <a:custGeom>
            <a:avLst/>
            <a:gdLst>
              <a:gd name="txL" fmla="*/ 0 w 1270"/>
              <a:gd name="txT" fmla="*/ 0 h 423"/>
              <a:gd name="txR" fmla="*/ 1270 w 1270"/>
              <a:gd name="txB" fmla="*/ 423 h 423"/>
            </a:gdLst>
            <a:ahLst/>
            <a:cxnLst>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270" h="422">
                <a:moveTo>
                  <a:pt x="1270" y="136"/>
                </a:moveTo>
                <a:cubicBezTo>
                  <a:pt x="1232" y="227"/>
                  <a:pt x="1194" y="318"/>
                  <a:pt x="1088" y="363"/>
                </a:cubicBezTo>
                <a:cubicBezTo>
                  <a:pt x="982" y="408"/>
                  <a:pt x="756" y="408"/>
                  <a:pt x="635" y="408"/>
                </a:cubicBezTo>
                <a:cubicBezTo>
                  <a:pt x="514" y="408"/>
                  <a:pt x="446" y="370"/>
                  <a:pt x="363" y="363"/>
                </a:cubicBezTo>
                <a:cubicBezTo>
                  <a:pt x="280" y="356"/>
                  <a:pt x="196" y="423"/>
                  <a:pt x="136" y="363"/>
                </a:cubicBezTo>
                <a:cubicBezTo>
                  <a:pt x="76" y="303"/>
                  <a:pt x="38" y="151"/>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grpSp>
        <p:nvGrpSpPr>
          <p:cNvPr id="3" name="组合 2"/>
          <p:cNvGrpSpPr/>
          <p:nvPr/>
        </p:nvGrpSpPr>
        <p:grpSpPr>
          <a:xfrm>
            <a:off x="2000250" y="3647440"/>
            <a:ext cx="1320800" cy="398817"/>
            <a:chOff x="3043" y="5685"/>
            <a:chExt cx="2966" cy="794"/>
          </a:xfrm>
        </p:grpSpPr>
        <p:sp>
          <p:nvSpPr>
            <p:cNvPr id="32787" name="AutoShape 27"/>
            <p:cNvSpPr/>
            <p:nvPr/>
          </p:nvSpPr>
          <p:spPr>
            <a:xfrm rot="5400000">
              <a:off x="4095" y="4633"/>
              <a:ext cx="725" cy="2829"/>
            </a:xfrm>
            <a:prstGeom prst="wedgeRoundRectCallout">
              <a:avLst>
                <a:gd name="adj1" fmla="val 78590"/>
                <a:gd name="adj2" fmla="val 20964"/>
                <a:gd name="adj3" fmla="val 16667"/>
              </a:avLst>
            </a:prstGeom>
            <a:solidFill>
              <a:srgbClr val="0000FF"/>
            </a:solidFill>
            <a:ln w="9525" cap="flat" cmpd="sng">
              <a:solidFill>
                <a:sysClr val="windowText" lastClr="000000"/>
              </a:solidFill>
              <a:prstDash val="solid"/>
              <a:miter/>
              <a:headEnd type="none" w="med" len="med"/>
              <a:tailEnd type="none" w="med" len="med"/>
            </a:ln>
          </p:spPr>
          <p:txBody>
            <a:bodyPr/>
            <a:lstStyle/>
            <a:p>
              <a:pPr algn="ct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179" y="5685"/>
              <a:ext cx="2830" cy="794"/>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sym typeface="+mn-ea"/>
                </a:rPr>
                <a:t>四渡赤水</a:t>
              </a:r>
            </a:p>
          </p:txBody>
        </p:sp>
      </p:grpSp>
      <p:sp>
        <p:nvSpPr>
          <p:cNvPr id="7" name="上弧形箭头 6"/>
          <p:cNvSpPr/>
          <p:nvPr/>
        </p:nvSpPr>
        <p:spPr>
          <a:xfrm rot="2940000">
            <a:off x="2446020" y="4371340"/>
            <a:ext cx="498475" cy="188595"/>
          </a:xfrm>
          <a:prstGeom prst="curvedDown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组合 11"/>
          <p:cNvGrpSpPr/>
          <p:nvPr/>
        </p:nvGrpSpPr>
        <p:grpSpPr>
          <a:xfrm>
            <a:off x="7054850" y="1702435"/>
            <a:ext cx="1604645" cy="469900"/>
            <a:chOff x="5470" y="296"/>
            <a:chExt cx="1833" cy="1200"/>
          </a:xfrm>
        </p:grpSpPr>
        <p:sp>
          <p:nvSpPr>
            <p:cNvPr id="16" name="圆角矩形 15"/>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600"/>
            </a:p>
          </p:txBody>
        </p:sp>
        <p:sp>
          <p:nvSpPr>
            <p:cNvPr id="20" name="文本框 19"/>
            <p:cNvSpPr txBox="1"/>
            <p:nvPr/>
          </p:nvSpPr>
          <p:spPr>
            <a:xfrm>
              <a:off x="5623" y="349"/>
              <a:ext cx="1680" cy="1018"/>
            </a:xfrm>
            <a:prstGeom prst="rect">
              <a:avLst/>
            </a:prstGeom>
            <a:noFill/>
            <a:scene3d>
              <a:camera prst="orthographicFront"/>
              <a:lightRig rig="threePt" dir="t"/>
            </a:scene3d>
            <a:sp3d>
              <a:bevelT/>
            </a:sp3d>
          </p:spPr>
          <p:txBody>
            <a:bodyPr wrap="square" rtlCol="0" anchor="t">
              <a:spAutoFit/>
            </a:bodyPr>
            <a:lstStyle/>
            <a:p>
              <a:pPr algn="l"/>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四渡赤水</a:t>
              </a:r>
              <a:r>
                <a:rPr lang="zh-CN" altLang="en-US" sz="2000" b="1" smtClean="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sp>
        <p:nvSpPr>
          <p:cNvPr id="31" name="文本框 30"/>
          <p:cNvSpPr txBox="1"/>
          <p:nvPr/>
        </p:nvSpPr>
        <p:spPr>
          <a:xfrm>
            <a:off x="6598285" y="1918335"/>
            <a:ext cx="2545715"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意义：打乱了敌人的追缴计划，红军由被动转向主动。</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pP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21" name="组合 20"/>
          <p:cNvGrpSpPr/>
          <p:nvPr/>
        </p:nvGrpSpPr>
        <p:grpSpPr>
          <a:xfrm>
            <a:off x="7008495" y="3825875"/>
            <a:ext cx="1772120" cy="429895"/>
            <a:chOff x="5470" y="296"/>
            <a:chExt cx="1783" cy="1200"/>
          </a:xfrm>
        </p:grpSpPr>
        <p:sp>
          <p:nvSpPr>
            <p:cNvPr id="24" name="圆角矩形 23"/>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600"/>
            </a:p>
          </p:txBody>
        </p:sp>
        <p:sp>
          <p:nvSpPr>
            <p:cNvPr id="25" name="文本框 24"/>
            <p:cNvSpPr txBox="1"/>
            <p:nvPr/>
          </p:nvSpPr>
          <p:spPr>
            <a:xfrm>
              <a:off x="5551" y="349"/>
              <a:ext cx="1680" cy="1113"/>
            </a:xfrm>
            <a:prstGeom prst="rect">
              <a:avLst/>
            </a:prstGeom>
            <a:noFill/>
            <a:scene3d>
              <a:camera prst="orthographicFront"/>
              <a:lightRig rig="threePt" dir="t"/>
            </a:scene3d>
            <a:sp3d>
              <a:bevelT/>
            </a:sp3d>
          </p:spPr>
          <p:txBody>
            <a:bodyPr wrap="square" rtlCol="0" anchor="t">
              <a:spAutoFit/>
            </a:bodyPr>
            <a:lstStyle/>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lt"/>
                </a:rPr>
                <a:t>巧渡金沙江</a:t>
              </a:r>
              <a:r>
                <a:rPr lang="zh-CN" altLang="en-US" sz="2000" b="1" smtClean="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sp>
        <p:nvSpPr>
          <p:cNvPr id="26" name="文本框 25"/>
          <p:cNvSpPr txBox="1"/>
          <p:nvPr/>
        </p:nvSpPr>
        <p:spPr>
          <a:xfrm>
            <a:off x="6598285" y="4471670"/>
            <a:ext cx="2545715" cy="706755"/>
          </a:xfrm>
          <a:prstGeom prst="rect">
            <a:avLst/>
          </a:prstGeom>
          <a:noFill/>
        </p:spPr>
        <p:txBody>
          <a:bodyPr wrap="square" rtlCol="0">
            <a:spAutoFit/>
          </a:bodyPr>
          <a:lstStyle/>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意义：使红军跳出了敌人的包围圈。</a:t>
            </a:r>
          </a:p>
        </p:txBody>
      </p:sp>
      <p:grpSp>
        <p:nvGrpSpPr>
          <p:cNvPr id="9" name="组合 8"/>
          <p:cNvGrpSpPr/>
          <p:nvPr/>
        </p:nvGrpSpPr>
        <p:grpSpPr>
          <a:xfrm>
            <a:off x="293287" y="1510030"/>
            <a:ext cx="1520768" cy="460375"/>
            <a:chOff x="979" y="2532"/>
            <a:chExt cx="1367" cy="725"/>
          </a:xfrm>
        </p:grpSpPr>
        <p:sp>
          <p:nvSpPr>
            <p:cNvPr id="10" name="矩形 9"/>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文本框 14"/>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长征历程</a:t>
              </a:r>
            </a:p>
          </p:txBody>
        </p:sp>
      </p:grpSp>
      <p:grpSp>
        <p:nvGrpSpPr>
          <p:cNvPr id="67695" name="组合 142"/>
          <p:cNvGrpSpPr/>
          <p:nvPr/>
        </p:nvGrpSpPr>
        <p:grpSpPr>
          <a:xfrm>
            <a:off x="112395" y="1957387"/>
            <a:ext cx="6534150" cy="2381250"/>
            <a:chOff x="242451" y="957244"/>
            <a:chExt cx="8233230" cy="3000396"/>
          </a:xfrm>
        </p:grpSpPr>
        <p:pic>
          <p:nvPicPr>
            <p:cNvPr id="67696" name="图片 149"/>
            <p:cNvPicPr/>
            <p:nvPr/>
          </p:nvPicPr>
          <p:blipFill>
            <a:blip r:embed="rId6"/>
            <a:stretch>
              <a:fillRect/>
            </a:stretch>
          </p:blipFill>
          <p:spPr>
            <a:xfrm>
              <a:off x="74510" y="771446"/>
              <a:ext cx="8835911" cy="3620926"/>
            </a:xfrm>
            <a:prstGeom prst="rect">
              <a:avLst/>
            </a:prstGeom>
            <a:noFill/>
            <a:ln>
              <a:miter lim="800000"/>
              <a:headEnd/>
              <a:tailEnd/>
            </a:ln>
          </p:spPr>
        </p:pic>
        <p:sp>
          <p:nvSpPr>
            <p:cNvPr id="67697" name="Rectangle 18"/>
            <p:cNvSpPr>
              <a:spLocks noChangeArrowheads="1"/>
            </p:cNvSpPr>
            <p:nvPr/>
          </p:nvSpPr>
          <p:spPr bwMode="auto">
            <a:xfrm>
              <a:off x="4369724" y="3314698"/>
              <a:ext cx="1882161" cy="605709"/>
            </a:xfrm>
            <a:prstGeom prst="rect">
              <a:avLst/>
            </a:prstGeom>
            <a:noFill/>
            <a:ln w="9525">
              <a:noFill/>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spcBef>
                  <a:spcPct val="50000"/>
                </a:spcBef>
              </a:pPr>
              <a:r>
                <a:rPr lang="zh-CN" altLang="en-US" sz="1200" b="1">
                  <a:latin typeface="华文新魏" pitchFamily="2" charset="-122"/>
                  <a:ea typeface="华文新魏" pitchFamily="2" charset="-122"/>
                </a:rPr>
                <a:t>红军三渡赤水河渡口</a:t>
              </a:r>
              <a:r>
                <a:rPr lang="en-US" altLang="zh-CN" sz="1200" b="1">
                  <a:latin typeface="华文新魏" pitchFamily="2" charset="-122"/>
                  <a:ea typeface="华文新魏" pitchFamily="2" charset="-122"/>
                </a:rPr>
                <a:t>——</a:t>
              </a:r>
              <a:r>
                <a:rPr lang="zh-CN" altLang="en-US" sz="1200" b="1">
                  <a:latin typeface="华文新魏" pitchFamily="2" charset="-122"/>
                  <a:ea typeface="华文新魏" pitchFamily="2" charset="-122"/>
                </a:rPr>
                <a:t>茅台渡口</a:t>
              </a:r>
            </a:p>
          </p:txBody>
        </p:sp>
        <p:pic>
          <p:nvPicPr>
            <p:cNvPr id="67698" name="Picture 7"/>
            <p:cNvPicPr/>
            <p:nvPr/>
          </p:nvPicPr>
          <p:blipFill>
            <a:blip r:embed="rId7"/>
            <a:stretch>
              <a:fillRect/>
            </a:stretch>
          </p:blipFill>
          <p:spPr>
            <a:xfrm>
              <a:off x="4332277" y="1100120"/>
              <a:ext cx="1798959" cy="2286016"/>
            </a:xfrm>
            <a:prstGeom prst="rect">
              <a:avLst/>
            </a:prstGeom>
            <a:noFill/>
            <a:ln>
              <a:miter lim="800000"/>
              <a:headEnd/>
              <a:tailEnd/>
            </a:ln>
          </p:spPr>
        </p:pic>
        <p:sp>
          <p:nvSpPr>
            <p:cNvPr id="67699" name="Rectangle 21"/>
            <p:cNvSpPr>
              <a:spLocks noChangeArrowheads="1"/>
            </p:cNvSpPr>
            <p:nvPr/>
          </p:nvSpPr>
          <p:spPr bwMode="auto">
            <a:xfrm>
              <a:off x="6332541" y="3314698"/>
              <a:ext cx="1882161" cy="605709"/>
            </a:xfrm>
            <a:prstGeom prst="rect">
              <a:avLst/>
            </a:prstGeom>
            <a:noFill/>
            <a:ln w="9525">
              <a:noFill/>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spcBef>
                  <a:spcPct val="50000"/>
                </a:spcBef>
              </a:pPr>
              <a:r>
                <a:rPr lang="zh-CN" altLang="en-US" sz="1200" b="1">
                  <a:latin typeface="华文新魏" pitchFamily="2" charset="-122"/>
                  <a:ea typeface="华文新魏" pitchFamily="2" charset="-122"/>
                </a:rPr>
                <a:t>红军四渡赤水河渡口</a:t>
              </a:r>
              <a:r>
                <a:rPr lang="en-US" altLang="zh-CN" sz="1200" b="1">
                  <a:latin typeface="华文新魏" pitchFamily="2" charset="-122"/>
                  <a:ea typeface="华文新魏" pitchFamily="2" charset="-122"/>
                </a:rPr>
                <a:t>——</a:t>
              </a:r>
              <a:r>
                <a:rPr lang="zh-CN" altLang="en-US" sz="1200" b="1">
                  <a:latin typeface="华文新魏" pitchFamily="2" charset="-122"/>
                  <a:ea typeface="华文新魏" pitchFamily="2" charset="-122"/>
                </a:rPr>
                <a:t>二郎滩</a:t>
              </a:r>
            </a:p>
          </p:txBody>
        </p:sp>
        <p:pic>
          <p:nvPicPr>
            <p:cNvPr id="67700" name="Picture 8"/>
            <p:cNvPicPr/>
            <p:nvPr/>
          </p:nvPicPr>
          <p:blipFill>
            <a:blip r:embed="rId8"/>
            <a:stretch>
              <a:fillRect/>
            </a:stretch>
          </p:blipFill>
          <p:spPr>
            <a:xfrm>
              <a:off x="6189665" y="1100119"/>
              <a:ext cx="2161000" cy="2288397"/>
            </a:xfrm>
            <a:prstGeom prst="rect">
              <a:avLst/>
            </a:prstGeom>
            <a:noFill/>
            <a:ln>
              <a:miter lim="800000"/>
              <a:headEnd/>
              <a:tailEnd/>
            </a:ln>
          </p:spPr>
        </p:pic>
        <p:pic>
          <p:nvPicPr>
            <p:cNvPr id="67701" name="Picture 5"/>
            <p:cNvPicPr/>
            <p:nvPr/>
          </p:nvPicPr>
          <p:blipFill>
            <a:blip r:embed="rId9"/>
            <a:stretch>
              <a:fillRect/>
            </a:stretch>
          </p:blipFill>
          <p:spPr>
            <a:xfrm>
              <a:off x="2348144" y="1028682"/>
              <a:ext cx="1951871" cy="2357454"/>
            </a:xfrm>
            <a:prstGeom prst="rect">
              <a:avLst/>
            </a:prstGeom>
            <a:noFill/>
            <a:ln>
              <a:miter lim="800000"/>
              <a:headEnd/>
              <a:tailEnd/>
            </a:ln>
          </p:spPr>
        </p:pic>
        <p:sp>
          <p:nvSpPr>
            <p:cNvPr id="67702" name="Rectangle 34"/>
            <p:cNvSpPr>
              <a:spLocks noChangeArrowheads="1"/>
            </p:cNvSpPr>
            <p:nvPr/>
          </p:nvSpPr>
          <p:spPr bwMode="auto">
            <a:xfrm>
              <a:off x="2417854" y="3314698"/>
              <a:ext cx="1882161" cy="605709"/>
            </a:xfrm>
            <a:prstGeom prst="rect">
              <a:avLst/>
            </a:prstGeom>
            <a:noFill/>
            <a:ln w="9525">
              <a:noFill/>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spcBef>
                  <a:spcPct val="50000"/>
                </a:spcBef>
              </a:pPr>
              <a:r>
                <a:rPr lang="zh-CN" altLang="en-US" sz="1200" b="1">
                  <a:latin typeface="华文新魏" pitchFamily="2" charset="-122"/>
                  <a:ea typeface="华文新魏" pitchFamily="2" charset="-122"/>
                </a:rPr>
                <a:t>红军二渡赤水河渡口</a:t>
              </a:r>
              <a:r>
                <a:rPr lang="en-US" altLang="zh-CN" sz="1200" b="1">
                  <a:latin typeface="华文新魏" pitchFamily="2" charset="-122"/>
                  <a:ea typeface="华文新魏" pitchFamily="2" charset="-122"/>
                </a:rPr>
                <a:t>——</a:t>
              </a:r>
              <a:r>
                <a:rPr lang="zh-CN" altLang="en-US" sz="1200" b="1">
                  <a:latin typeface="华文新魏" pitchFamily="2" charset="-122"/>
                  <a:ea typeface="华文新魏" pitchFamily="2" charset="-122"/>
                </a:rPr>
                <a:t>太平渡</a:t>
              </a:r>
            </a:p>
          </p:txBody>
        </p:sp>
        <p:sp>
          <p:nvSpPr>
            <p:cNvPr id="67703" name="Rectangle 35"/>
            <p:cNvSpPr>
              <a:spLocks noChangeArrowheads="1"/>
            </p:cNvSpPr>
            <p:nvPr/>
          </p:nvSpPr>
          <p:spPr bwMode="auto">
            <a:xfrm>
              <a:off x="242451" y="3314698"/>
              <a:ext cx="2161000" cy="605709"/>
            </a:xfrm>
            <a:prstGeom prst="rect">
              <a:avLst/>
            </a:prstGeom>
            <a:noFill/>
            <a:ln w="9525">
              <a:noFill/>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spcBef>
                  <a:spcPct val="50000"/>
                </a:spcBef>
              </a:pPr>
              <a:r>
                <a:rPr lang="zh-CN" altLang="en-US" sz="1200" b="1">
                  <a:latin typeface="华文新魏" pitchFamily="2" charset="-122"/>
                  <a:ea typeface="华文新魏" pitchFamily="2" charset="-122"/>
                </a:rPr>
                <a:t>中央红军第一次渡赤水河的渡口</a:t>
              </a:r>
              <a:r>
                <a:rPr lang="en-US" altLang="zh-CN" sz="1200" b="1">
                  <a:latin typeface="华文新魏" pitchFamily="2" charset="-122"/>
                  <a:ea typeface="华文新魏" pitchFamily="2" charset="-122"/>
                </a:rPr>
                <a:t>——</a:t>
              </a:r>
              <a:r>
                <a:rPr lang="zh-CN" altLang="en-US" sz="1200" b="1">
                  <a:latin typeface="华文新魏" pitchFamily="2" charset="-122"/>
                  <a:ea typeface="华文新魏" pitchFamily="2" charset="-122"/>
                </a:rPr>
                <a:t>土城</a:t>
              </a:r>
            </a:p>
          </p:txBody>
        </p:sp>
        <p:pic>
          <p:nvPicPr>
            <p:cNvPr id="67704" name="Picture 5"/>
            <p:cNvPicPr/>
            <p:nvPr/>
          </p:nvPicPr>
          <p:blipFill>
            <a:blip r:embed="rId10"/>
            <a:stretch>
              <a:fillRect/>
            </a:stretch>
          </p:blipFill>
          <p:spPr>
            <a:xfrm>
              <a:off x="332125" y="1005605"/>
              <a:ext cx="1999888" cy="2380532"/>
            </a:xfrm>
            <a:prstGeom prst="rect">
              <a:avLst/>
            </a:prstGeom>
            <a:noFill/>
            <a:ln>
              <a:miter lim="800000"/>
              <a:headEnd/>
              <a:tailEnd/>
            </a:ln>
          </p:spPr>
        </p:pic>
      </p:grpSp>
      <p:grpSp>
        <p:nvGrpSpPr>
          <p:cNvPr id="68721" name="组合 145"/>
          <p:cNvGrpSpPr/>
          <p:nvPr/>
        </p:nvGrpSpPr>
        <p:grpSpPr>
          <a:xfrm>
            <a:off x="408305" y="4200525"/>
            <a:ext cx="6030595" cy="2861310"/>
            <a:chOff x="1665491" y="1299297"/>
            <a:chExt cx="8406195" cy="4808208"/>
          </a:xfrm>
        </p:grpSpPr>
        <p:pic>
          <p:nvPicPr>
            <p:cNvPr id="68722" name="图片 146"/>
            <p:cNvPicPr/>
            <p:nvPr/>
          </p:nvPicPr>
          <p:blipFill>
            <a:blip r:embed="rId11"/>
            <a:stretch>
              <a:fillRect/>
            </a:stretch>
          </p:blipFill>
          <p:spPr>
            <a:xfrm>
              <a:off x="1665491" y="1299297"/>
              <a:ext cx="8406195" cy="4808208"/>
            </a:xfrm>
            <a:prstGeom prst="rect">
              <a:avLst/>
            </a:prstGeom>
            <a:noFill/>
            <a:ln>
              <a:miter lim="800000"/>
              <a:headEnd/>
              <a:tailEnd/>
            </a:ln>
          </p:spPr>
        </p:pic>
        <p:sp>
          <p:nvSpPr>
            <p:cNvPr id="68723" name="Rectangle 19"/>
            <p:cNvSpPr>
              <a:spLocks noChangeArrowheads="1"/>
            </p:cNvSpPr>
            <p:nvPr/>
          </p:nvSpPr>
          <p:spPr bwMode="auto">
            <a:xfrm>
              <a:off x="3114226" y="5029210"/>
              <a:ext cx="5239069" cy="644509"/>
            </a:xfrm>
            <a:prstGeom prst="rect">
              <a:avLst/>
            </a:prstGeom>
            <a:noFill/>
            <a:ln w="9525">
              <a:noFill/>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en-US" altLang="en-US" sz="1800" b="0" i="0" u="none" baseline="0">
                  <a:solidFill>
                    <a:schemeClr val="tx1"/>
                  </a:solidFill>
                  <a:latin typeface="Arial" panose="020B0604020202020204" pitchFamily="34" charset="0"/>
                </a:defRPr>
              </a:lvl5pPr>
            </a:lstStyle>
            <a:p>
              <a:pPr lvl="0">
                <a:spcBef>
                  <a:spcPct val="50000"/>
                </a:spcBef>
              </a:pPr>
              <a:r>
                <a:rPr lang="zh-CN" altLang="en-US" sz="1900">
                  <a:latin typeface="华文新魏" pitchFamily="2" charset="-122"/>
                  <a:ea typeface="华文新魏" pitchFamily="2" charset="-122"/>
                </a:rPr>
                <a:t>   红军急行军渡过金沙江</a:t>
              </a:r>
              <a:endParaRPr lang="en-US" altLang="zh-CN" sz="1900">
                <a:latin typeface="华文新魏" pitchFamily="2" charset="-122"/>
                <a:ea typeface="华文新魏" pitchFamily="2" charset="-122"/>
              </a:endParaRPr>
            </a:p>
          </p:txBody>
        </p:sp>
        <p:pic>
          <p:nvPicPr>
            <p:cNvPr id="68724" name="Picture 5"/>
            <p:cNvPicPr/>
            <p:nvPr/>
          </p:nvPicPr>
          <p:blipFill>
            <a:blip r:embed="rId12"/>
            <a:stretch>
              <a:fillRect/>
            </a:stretch>
          </p:blipFill>
          <p:spPr>
            <a:xfrm>
              <a:off x="2044332" y="1600210"/>
              <a:ext cx="3596333" cy="3442361"/>
            </a:xfrm>
            <a:prstGeom prst="rect">
              <a:avLst/>
            </a:prstGeom>
            <a:noFill/>
            <a:ln>
              <a:miter lim="800000"/>
              <a:headEnd/>
              <a:tailEnd/>
            </a:ln>
          </p:spPr>
        </p:pic>
        <p:pic>
          <p:nvPicPr>
            <p:cNvPr id="68725" name="Picture 7"/>
            <p:cNvPicPr/>
            <p:nvPr/>
          </p:nvPicPr>
          <p:blipFill>
            <a:blip r:embed="rId13"/>
            <a:stretch>
              <a:fillRect/>
            </a:stretch>
          </p:blipFill>
          <p:spPr>
            <a:xfrm>
              <a:off x="5640664" y="1600210"/>
              <a:ext cx="3751232" cy="3429556"/>
            </a:xfrm>
            <a:prstGeom prst="rect">
              <a:avLst/>
            </a:prstGeom>
            <a:noFill/>
            <a:ln>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3"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8"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stCondLst>
                                    <p:cond delay="0"/>
                                  </p:stCondLst>
                                  <p:childTnLst>
                                    <p:set>
                                      <p:cBhvr>
                                        <p:cTn id="26" dur="1" fill="hold">
                                          <p:stCondLst>
                                            <p:cond delay="0"/>
                                          </p:stCondLst>
                                        </p:cTn>
                                        <p:tgtEl>
                                          <p:spTgt spid="32788"/>
                                        </p:tgtEl>
                                        <p:attrNameLst>
                                          <p:attrName>style.visibility</p:attrName>
                                        </p:attrNameLst>
                                      </p:cBhvr>
                                      <p:to>
                                        <p:strVal val="visible"/>
                                      </p:to>
                                    </p:set>
                                    <p:animEffect transition="in" filter="blinds(horizontal)">
                                      <p:cBhvr>
                                        <p:cTn id="27" dur="500"/>
                                        <p:tgtEl>
                                          <p:spTgt spid="32788"/>
                                        </p:tgtEl>
                                      </p:cBhvr>
                                    </p:animEffect>
                                  </p:childTnLst>
                                </p:cTn>
                              </p:par>
                            </p:childTnLst>
                          </p:cTn>
                        </p:par>
                        <p:par>
                          <p:cTn id="28" fill="hold">
                            <p:stCondLst>
                              <p:cond delay="500"/>
                            </p:stCondLst>
                            <p:childTnLst>
                              <p:par>
                                <p:cTn id="29" presetID="22" presetClass="entr" presetSubtype="2" fill="hold" grpId="5" nodeType="afterEffect">
                                  <p:childTnLst>
                                    <p:set>
                                      <p:cBhvr>
                                        <p:cTn id="30" dur="1" fill="hold">
                                          <p:stCondLst>
                                            <p:cond delay="0"/>
                                          </p:stCondLst>
                                        </p:cTn>
                                        <p:tgtEl>
                                          <p:spTgt spid="27657"/>
                                        </p:tgtEl>
                                        <p:attrNameLst>
                                          <p:attrName>style.visibility</p:attrName>
                                        </p:attrNameLst>
                                      </p:cBhvr>
                                      <p:to>
                                        <p:strVal val="visible"/>
                                      </p:to>
                                    </p:set>
                                    <p:animEffect transition="in" filter="wipe(right)">
                                      <p:cBhvr>
                                        <p:cTn id="31" dur="500"/>
                                        <p:tgtEl>
                                          <p:spTgt spid="276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6"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7"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7695"/>
                                        </p:tgtEl>
                                        <p:attrNameLst>
                                          <p:attrName>style.visibility</p:attrName>
                                        </p:attrNameLst>
                                      </p:cBhvr>
                                      <p:to>
                                        <p:strVal val="visible"/>
                                      </p:to>
                                    </p:set>
                                    <p:anim calcmode="lin" valueType="num">
                                      <p:cBhvr additive="base">
                                        <p:cTn id="56" dur="500" fill="hold"/>
                                        <p:tgtEl>
                                          <p:spTgt spid="67695"/>
                                        </p:tgtEl>
                                        <p:attrNameLst>
                                          <p:attrName>ppt_x</p:attrName>
                                        </p:attrNameLst>
                                      </p:cBhvr>
                                      <p:tavLst>
                                        <p:tav tm="0">
                                          <p:val>
                                            <p:strVal val="#ppt_x"/>
                                          </p:val>
                                        </p:tav>
                                        <p:tav tm="100000">
                                          <p:val>
                                            <p:strVal val="#ppt_x"/>
                                          </p:val>
                                        </p:tav>
                                      </p:tavLst>
                                    </p:anim>
                                    <p:anim calcmode="lin" valueType="num">
                                      <p:cBhvr additive="base">
                                        <p:cTn id="57" dur="500" fill="hold"/>
                                        <p:tgtEl>
                                          <p:spTgt spid="6769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additive="base">
                                        <p:cTn id="61" dur="1" fill="hold">
                                          <p:stCondLst>
                                            <p:cond delay="0"/>
                                          </p:stCondLst>
                                        </p:cTn>
                                        <p:tgtEl>
                                          <p:spTgt spid="68721"/>
                                        </p:tgtEl>
                                        <p:attrNameLst>
                                          <p:attrName>style.visibility</p:attrName>
                                        </p:attrNameLst>
                                      </p:cBhvr>
                                      <p:to>
                                        <p:strVal val="visible"/>
                                      </p:to>
                                    </p:set>
                                    <p:animEffect transition="in" filter="dissolve">
                                      <p:cBhvr additive="base">
                                        <p:cTn id="62" dur="500" fill="hold"/>
                                        <p:tgtEl>
                                          <p:spTgt spid="68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bldLvl="0" animBg="1"/>
      <p:bldP spid="4" grpId="3" bldLvl="0" animBg="1"/>
      <p:bldP spid="5" grpId="1" bldLvl="0" animBg="1"/>
      <p:bldP spid="32788" grpId="4" bldLvl="0" animBg="1"/>
      <p:bldP spid="27657" grpId="5" bldLvl="0" animBg="1"/>
      <p:bldP spid="7" grpId="8" bldLvl="0" animBg="1"/>
      <p:bldP spid="31" grpId="6"/>
      <p:bldP spid="26" grpId="7"/>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二、过雪山草地</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293287" y="1510030"/>
            <a:ext cx="1520768" cy="460375"/>
            <a:chOff x="979" y="2532"/>
            <a:chExt cx="1367" cy="725"/>
          </a:xfrm>
        </p:grpSpPr>
        <p:sp>
          <p:nvSpPr>
            <p:cNvPr id="10" name="矩形 9"/>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文本框 14"/>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长征历程</a:t>
              </a:r>
            </a:p>
          </p:txBody>
        </p:sp>
      </p:grpSp>
      <p:pic>
        <p:nvPicPr>
          <p:cNvPr id="22" name="图片 21"/>
          <p:cNvPicPr>
            <a:picLocks noChangeAspect="1"/>
          </p:cNvPicPr>
          <p:nvPr/>
        </p:nvPicPr>
        <p:blipFill>
          <a:blip r:embed="rId2"/>
          <a:stretch>
            <a:fillRect/>
          </a:stretch>
        </p:blipFill>
        <p:spPr>
          <a:xfrm>
            <a:off x="194945" y="1903095"/>
            <a:ext cx="6457315" cy="4172585"/>
          </a:xfrm>
          <a:prstGeom prst="rect">
            <a:avLst/>
          </a:prstGeom>
        </p:spPr>
      </p:pic>
      <p:sp>
        <p:nvSpPr>
          <p:cNvPr id="8" name="Text Box 86"/>
          <p:cNvSpPr txBox="1">
            <a:spLocks noChangeArrowheads="1"/>
          </p:cNvSpPr>
          <p:nvPr/>
        </p:nvSpPr>
        <p:spPr bwMode="auto">
          <a:xfrm>
            <a:off x="5275652" y="4306342"/>
            <a:ext cx="833550" cy="478155"/>
          </a:xfrm>
          <a:prstGeom prst="rect">
            <a:avLst/>
          </a:prstGeom>
          <a:noFill/>
          <a:ln w="9525">
            <a:noFill/>
            <a:miter lim="800000"/>
          </a:ln>
          <a:effectLst/>
        </p:spPr>
        <p:txBody>
          <a:bodyPr wrap="square">
            <a:spAutoFit/>
          </a:bodyPr>
          <a:lstStyle/>
          <a:p>
            <a:pPr>
              <a:spcBef>
                <a:spcPct val="50000"/>
              </a:spcBef>
            </a:pPr>
            <a:r>
              <a:rPr kumimoji="1" lang="zh-CN" altLang="en-US" sz="2520" b="1">
                <a:solidFill>
                  <a:srgbClr val="C00000"/>
                </a:solidFill>
                <a:effectLst>
                  <a:outerShdw blurRad="38100" dist="38100" dir="2700000" algn="tl">
                    <a:srgbClr val="C0C0C0"/>
                  </a:outerShdw>
                </a:effectLst>
                <a:latin typeface="黑体" panose="02010609060101010101" charset="-122"/>
                <a:ea typeface="黑体" panose="02010609060101010101" charset="-122"/>
              </a:rPr>
              <a:t>瑞金</a:t>
            </a:r>
          </a:p>
        </p:txBody>
      </p:sp>
      <p:pic>
        <p:nvPicPr>
          <p:cNvPr id="11" name="Picture 120" descr="红星"/>
          <p:cNvPicPr>
            <a:picLocks noChangeAspect="1" noChangeArrowheads="1" noCrop="1"/>
          </p:cNvPicPr>
          <p:nvPr/>
        </p:nvPicPr>
        <p:blipFill>
          <a:blip r:embed="rId3"/>
          <a:stretch>
            <a:fillRect/>
          </a:stretch>
        </p:blipFill>
        <p:spPr bwMode="auto">
          <a:xfrm>
            <a:off x="5275451" y="4599362"/>
            <a:ext cx="505805" cy="505805"/>
          </a:xfrm>
          <a:prstGeom prst="rect">
            <a:avLst/>
          </a:prstGeom>
          <a:noFill/>
        </p:spPr>
      </p:pic>
      <p:pic>
        <p:nvPicPr>
          <p:cNvPr id="13" name="图片 12"/>
          <p:cNvPicPr>
            <a:picLocks noChangeAspect="1"/>
          </p:cNvPicPr>
          <p:nvPr/>
        </p:nvPicPr>
        <p:blipFill>
          <a:blip r:embed="rId4"/>
          <a:stretch>
            <a:fillRect/>
          </a:stretch>
        </p:blipFill>
        <p:spPr>
          <a:xfrm rot="720000">
            <a:off x="5470843" y="5005008"/>
            <a:ext cx="394271" cy="550299"/>
          </a:xfrm>
          <a:prstGeom prst="rect">
            <a:avLst/>
          </a:prstGeom>
        </p:spPr>
      </p:pic>
      <p:pic>
        <p:nvPicPr>
          <p:cNvPr id="14" name="图片 13"/>
          <p:cNvPicPr>
            <a:picLocks noChangeAspect="1"/>
          </p:cNvPicPr>
          <p:nvPr/>
        </p:nvPicPr>
        <p:blipFill>
          <a:blip r:embed="rId4"/>
          <a:stretch>
            <a:fillRect/>
          </a:stretch>
        </p:blipFill>
        <p:spPr>
          <a:xfrm rot="720000">
            <a:off x="5871115" y="4928194"/>
            <a:ext cx="397272" cy="554500"/>
          </a:xfrm>
          <a:prstGeom prst="rect">
            <a:avLst/>
          </a:prstGeom>
        </p:spPr>
      </p:pic>
      <p:pic>
        <p:nvPicPr>
          <p:cNvPr id="17" name="图片 16"/>
          <p:cNvPicPr>
            <a:picLocks noChangeAspect="1"/>
          </p:cNvPicPr>
          <p:nvPr/>
        </p:nvPicPr>
        <p:blipFill>
          <a:blip r:embed="rId4"/>
          <a:stretch>
            <a:fillRect/>
          </a:stretch>
        </p:blipFill>
        <p:spPr>
          <a:xfrm rot="720000">
            <a:off x="5057969" y="4935996"/>
            <a:ext cx="477086" cy="666120"/>
          </a:xfrm>
          <a:prstGeom prst="rect">
            <a:avLst/>
          </a:prstGeom>
        </p:spPr>
      </p:pic>
      <p:pic>
        <p:nvPicPr>
          <p:cNvPr id="18" name="图片 17"/>
          <p:cNvPicPr>
            <a:picLocks noChangeAspect="1"/>
          </p:cNvPicPr>
          <p:nvPr/>
        </p:nvPicPr>
        <p:blipFill>
          <a:blip r:embed="rId4"/>
          <a:stretch>
            <a:fillRect/>
          </a:stretch>
        </p:blipFill>
        <p:spPr>
          <a:xfrm rot="2400000">
            <a:off x="4258025" y="4808173"/>
            <a:ext cx="477086" cy="666120"/>
          </a:xfrm>
          <a:prstGeom prst="rect">
            <a:avLst/>
          </a:prstGeom>
        </p:spPr>
      </p:pic>
      <p:sp>
        <p:nvSpPr>
          <p:cNvPr id="19" name="Freeform 104"/>
          <p:cNvSpPr/>
          <p:nvPr/>
        </p:nvSpPr>
        <p:spPr bwMode="auto">
          <a:xfrm>
            <a:off x="4098925" y="4986655"/>
            <a:ext cx="1499870" cy="338455"/>
          </a:xfrm>
          <a:custGeom>
            <a:avLst/>
            <a:gdLst/>
            <a:ahLst/>
            <a:cxnLst>
              <a:cxn ang="0">
                <a:pos x="0" y="0"/>
              </a:cxn>
              <a:cxn ang="0">
                <a:pos x="125" y="129"/>
              </a:cxn>
              <a:cxn ang="0">
                <a:pos x="110" y="76"/>
              </a:cxn>
              <a:cxn ang="0">
                <a:pos x="304" y="146"/>
              </a:cxn>
              <a:cxn ang="0">
                <a:pos x="480" y="177"/>
              </a:cxn>
              <a:cxn ang="0">
                <a:pos x="633" y="196"/>
              </a:cxn>
              <a:cxn ang="0">
                <a:pos x="773" y="211"/>
              </a:cxn>
              <a:cxn ang="0">
                <a:pos x="1104" y="226"/>
              </a:cxn>
              <a:cxn ang="0">
                <a:pos x="1325" y="206"/>
              </a:cxn>
              <a:cxn ang="0">
                <a:pos x="1445" y="144"/>
              </a:cxn>
              <a:cxn ang="0">
                <a:pos x="1517" y="33"/>
              </a:cxn>
              <a:cxn ang="0">
                <a:pos x="1368" y="28"/>
              </a:cxn>
              <a:cxn ang="0">
                <a:pos x="1329" y="81"/>
              </a:cxn>
              <a:cxn ang="0">
                <a:pos x="1277" y="105"/>
              </a:cxn>
              <a:cxn ang="0">
                <a:pos x="1329" y="19"/>
              </a:cxn>
              <a:cxn ang="0">
                <a:pos x="1221" y="8"/>
              </a:cxn>
              <a:cxn ang="0">
                <a:pos x="1097" y="110"/>
              </a:cxn>
              <a:cxn ang="0">
                <a:pos x="830" y="129"/>
              </a:cxn>
              <a:cxn ang="0">
                <a:pos x="667" y="129"/>
              </a:cxn>
              <a:cxn ang="0">
                <a:pos x="499" y="115"/>
              </a:cxn>
              <a:cxn ang="0">
                <a:pos x="326" y="88"/>
              </a:cxn>
              <a:cxn ang="0">
                <a:pos x="123" y="37"/>
              </a:cxn>
              <a:cxn ang="0">
                <a:pos x="168" y="0"/>
              </a:cxn>
              <a:cxn ang="0">
                <a:pos x="0" y="0"/>
              </a:cxn>
            </a:cxnLst>
            <a:rect l="0" t="0" r="r" b="b"/>
            <a:pathLst>
              <a:path w="1529" h="236">
                <a:moveTo>
                  <a:pt x="0" y="0"/>
                </a:moveTo>
                <a:lnTo>
                  <a:pt x="125" y="129"/>
                </a:lnTo>
                <a:lnTo>
                  <a:pt x="110" y="76"/>
                </a:lnTo>
                <a:cubicBezTo>
                  <a:pt x="136" y="76"/>
                  <a:pt x="240" y="132"/>
                  <a:pt x="304" y="146"/>
                </a:cubicBezTo>
                <a:cubicBezTo>
                  <a:pt x="406" y="170"/>
                  <a:pt x="435" y="169"/>
                  <a:pt x="480" y="177"/>
                </a:cubicBezTo>
                <a:cubicBezTo>
                  <a:pt x="525" y="185"/>
                  <a:pt x="584" y="190"/>
                  <a:pt x="633" y="196"/>
                </a:cubicBezTo>
                <a:cubicBezTo>
                  <a:pt x="682" y="202"/>
                  <a:pt x="695" y="206"/>
                  <a:pt x="773" y="211"/>
                </a:cubicBezTo>
                <a:cubicBezTo>
                  <a:pt x="962" y="225"/>
                  <a:pt x="908" y="213"/>
                  <a:pt x="1104" y="226"/>
                </a:cubicBezTo>
                <a:cubicBezTo>
                  <a:pt x="1172" y="237"/>
                  <a:pt x="1256" y="212"/>
                  <a:pt x="1325" y="206"/>
                </a:cubicBezTo>
                <a:cubicBezTo>
                  <a:pt x="1372" y="189"/>
                  <a:pt x="1413" y="185"/>
                  <a:pt x="1445" y="144"/>
                </a:cubicBezTo>
                <a:cubicBezTo>
                  <a:pt x="1477" y="116"/>
                  <a:pt x="1529" y="52"/>
                  <a:pt x="1517" y="33"/>
                </a:cubicBezTo>
                <a:lnTo>
                  <a:pt x="1368" y="28"/>
                </a:lnTo>
                <a:cubicBezTo>
                  <a:pt x="1337" y="36"/>
                  <a:pt x="1344" y="68"/>
                  <a:pt x="1329" y="81"/>
                </a:cubicBezTo>
                <a:cubicBezTo>
                  <a:pt x="1314" y="94"/>
                  <a:pt x="1277" y="115"/>
                  <a:pt x="1277" y="105"/>
                </a:cubicBezTo>
                <a:cubicBezTo>
                  <a:pt x="1286" y="77"/>
                  <a:pt x="1313" y="43"/>
                  <a:pt x="1329" y="19"/>
                </a:cubicBezTo>
                <a:lnTo>
                  <a:pt x="1221" y="8"/>
                </a:lnTo>
                <a:cubicBezTo>
                  <a:pt x="1195" y="81"/>
                  <a:pt x="1168" y="84"/>
                  <a:pt x="1097" y="110"/>
                </a:cubicBezTo>
                <a:cubicBezTo>
                  <a:pt x="988" y="105"/>
                  <a:pt x="925" y="139"/>
                  <a:pt x="830" y="129"/>
                </a:cubicBezTo>
                <a:cubicBezTo>
                  <a:pt x="783" y="134"/>
                  <a:pt x="710" y="113"/>
                  <a:pt x="667" y="129"/>
                </a:cubicBezTo>
                <a:cubicBezTo>
                  <a:pt x="585" y="126"/>
                  <a:pt x="581" y="120"/>
                  <a:pt x="499" y="115"/>
                </a:cubicBezTo>
                <a:cubicBezTo>
                  <a:pt x="463" y="113"/>
                  <a:pt x="362" y="92"/>
                  <a:pt x="326" y="88"/>
                </a:cubicBezTo>
                <a:cubicBezTo>
                  <a:pt x="285" y="74"/>
                  <a:pt x="146" y="53"/>
                  <a:pt x="123" y="37"/>
                </a:cubicBezTo>
                <a:lnTo>
                  <a:pt x="168" y="0"/>
                </a:lnTo>
                <a:lnTo>
                  <a:pt x="0" y="0"/>
                </a:lnTo>
                <a:close/>
              </a:path>
            </a:pathLst>
          </a:custGeom>
          <a:solidFill>
            <a:srgbClr val="FF0000"/>
          </a:solidFill>
          <a:ln w="9525">
            <a:noFill/>
            <a:round/>
          </a:ln>
          <a:effectLst/>
        </p:spPr>
        <p:txBody>
          <a:bodyPr wrap="none" anchor="ctr"/>
          <a:lstStyle/>
          <a:p>
            <a:endParaRPr lang="zh-CN" altLang="en-US" sz="1890"/>
          </a:p>
        </p:txBody>
      </p:sp>
      <p:sp>
        <p:nvSpPr>
          <p:cNvPr id="129" name="Freeform 106">
            <a:hlinkClick r:id="rId5" action="ppaction://hlinksldjump"/>
          </p:cNvPr>
          <p:cNvSpPr/>
          <p:nvPr/>
        </p:nvSpPr>
        <p:spPr bwMode="auto">
          <a:xfrm rot="21240000">
            <a:off x="3177540" y="4372610"/>
            <a:ext cx="887095" cy="702945"/>
          </a:xfrm>
          <a:custGeom>
            <a:avLst/>
            <a:gdLst/>
            <a:ahLst/>
            <a:cxnLst>
              <a:cxn ang="0">
                <a:pos x="2" y="7"/>
              </a:cxn>
              <a:cxn ang="0">
                <a:pos x="168" y="0"/>
              </a:cxn>
              <a:cxn ang="0">
                <a:pos x="134" y="33"/>
              </a:cxn>
              <a:cxn ang="0">
                <a:pos x="182" y="60"/>
              </a:cxn>
              <a:cxn ang="0">
                <a:pos x="278" y="158"/>
              </a:cxn>
              <a:cxn ang="0">
                <a:pos x="355" y="254"/>
              </a:cxn>
              <a:cxn ang="0">
                <a:pos x="456" y="355"/>
              </a:cxn>
              <a:cxn ang="0">
                <a:pos x="686" y="451"/>
              </a:cxn>
              <a:cxn ang="0">
                <a:pos x="658" y="494"/>
              </a:cxn>
              <a:cxn ang="0">
                <a:pos x="667" y="556"/>
              </a:cxn>
              <a:cxn ang="0">
                <a:pos x="499" y="480"/>
              </a:cxn>
              <a:cxn ang="0">
                <a:pos x="437" y="441"/>
              </a:cxn>
              <a:cxn ang="0">
                <a:pos x="374" y="408"/>
              </a:cxn>
              <a:cxn ang="0">
                <a:pos x="307" y="384"/>
              </a:cxn>
              <a:cxn ang="0">
                <a:pos x="187" y="297"/>
              </a:cxn>
              <a:cxn ang="0">
                <a:pos x="82" y="196"/>
              </a:cxn>
              <a:cxn ang="0">
                <a:pos x="62" y="235"/>
              </a:cxn>
              <a:cxn ang="0">
                <a:pos x="0" y="72"/>
              </a:cxn>
              <a:cxn ang="0">
                <a:pos x="154" y="153"/>
              </a:cxn>
              <a:cxn ang="0">
                <a:pos x="110" y="168"/>
              </a:cxn>
              <a:cxn ang="0">
                <a:pos x="226" y="264"/>
              </a:cxn>
              <a:cxn ang="0">
                <a:pos x="322" y="321"/>
              </a:cxn>
              <a:cxn ang="0">
                <a:pos x="302" y="276"/>
              </a:cxn>
              <a:cxn ang="0">
                <a:pos x="245" y="192"/>
              </a:cxn>
              <a:cxn ang="0">
                <a:pos x="173" y="93"/>
              </a:cxn>
              <a:cxn ang="0">
                <a:pos x="125" y="62"/>
              </a:cxn>
              <a:cxn ang="0">
                <a:pos x="130" y="110"/>
              </a:cxn>
              <a:cxn ang="0">
                <a:pos x="2" y="7"/>
              </a:cxn>
            </a:cxnLst>
            <a:rect l="0" t="0" r="r" b="b"/>
            <a:pathLst>
              <a:path w="724" h="560">
                <a:moveTo>
                  <a:pt x="2" y="7"/>
                </a:moveTo>
                <a:lnTo>
                  <a:pt x="168" y="0"/>
                </a:lnTo>
                <a:lnTo>
                  <a:pt x="134" y="33"/>
                </a:lnTo>
                <a:cubicBezTo>
                  <a:pt x="134" y="44"/>
                  <a:pt x="160" y="39"/>
                  <a:pt x="182" y="60"/>
                </a:cubicBezTo>
                <a:cubicBezTo>
                  <a:pt x="206" y="81"/>
                  <a:pt x="249" y="126"/>
                  <a:pt x="278" y="158"/>
                </a:cubicBezTo>
                <a:cubicBezTo>
                  <a:pt x="299" y="182"/>
                  <a:pt x="323" y="221"/>
                  <a:pt x="355" y="254"/>
                </a:cubicBezTo>
                <a:cubicBezTo>
                  <a:pt x="377" y="275"/>
                  <a:pt x="402" y="320"/>
                  <a:pt x="456" y="355"/>
                </a:cubicBezTo>
                <a:cubicBezTo>
                  <a:pt x="505" y="382"/>
                  <a:pt x="655" y="421"/>
                  <a:pt x="686" y="451"/>
                </a:cubicBezTo>
                <a:cubicBezTo>
                  <a:pt x="724" y="476"/>
                  <a:pt x="661" y="477"/>
                  <a:pt x="658" y="494"/>
                </a:cubicBezTo>
                <a:cubicBezTo>
                  <a:pt x="655" y="511"/>
                  <a:pt x="693" y="558"/>
                  <a:pt x="667" y="556"/>
                </a:cubicBezTo>
                <a:cubicBezTo>
                  <a:pt x="638" y="560"/>
                  <a:pt x="532" y="498"/>
                  <a:pt x="499" y="480"/>
                </a:cubicBezTo>
                <a:cubicBezTo>
                  <a:pt x="482" y="470"/>
                  <a:pt x="458" y="453"/>
                  <a:pt x="437" y="441"/>
                </a:cubicBezTo>
                <a:cubicBezTo>
                  <a:pt x="421" y="432"/>
                  <a:pt x="396" y="417"/>
                  <a:pt x="374" y="408"/>
                </a:cubicBezTo>
                <a:cubicBezTo>
                  <a:pt x="357" y="400"/>
                  <a:pt x="326" y="389"/>
                  <a:pt x="307" y="384"/>
                </a:cubicBezTo>
                <a:cubicBezTo>
                  <a:pt x="276" y="366"/>
                  <a:pt x="228" y="328"/>
                  <a:pt x="187" y="297"/>
                </a:cubicBezTo>
                <a:cubicBezTo>
                  <a:pt x="165" y="274"/>
                  <a:pt x="107" y="210"/>
                  <a:pt x="82" y="196"/>
                </a:cubicBezTo>
                <a:lnTo>
                  <a:pt x="62" y="235"/>
                </a:lnTo>
                <a:lnTo>
                  <a:pt x="0" y="72"/>
                </a:lnTo>
                <a:lnTo>
                  <a:pt x="154" y="153"/>
                </a:lnTo>
                <a:lnTo>
                  <a:pt x="110" y="168"/>
                </a:lnTo>
                <a:cubicBezTo>
                  <a:pt x="123" y="186"/>
                  <a:pt x="191" y="238"/>
                  <a:pt x="226" y="264"/>
                </a:cubicBezTo>
                <a:cubicBezTo>
                  <a:pt x="261" y="290"/>
                  <a:pt x="309" y="319"/>
                  <a:pt x="322" y="321"/>
                </a:cubicBezTo>
                <a:cubicBezTo>
                  <a:pt x="334" y="323"/>
                  <a:pt x="315" y="297"/>
                  <a:pt x="302" y="276"/>
                </a:cubicBezTo>
                <a:cubicBezTo>
                  <a:pt x="289" y="255"/>
                  <a:pt x="264" y="216"/>
                  <a:pt x="245" y="192"/>
                </a:cubicBezTo>
                <a:cubicBezTo>
                  <a:pt x="224" y="162"/>
                  <a:pt x="193" y="115"/>
                  <a:pt x="173" y="93"/>
                </a:cubicBezTo>
                <a:cubicBezTo>
                  <a:pt x="153" y="71"/>
                  <a:pt x="132" y="59"/>
                  <a:pt x="125" y="62"/>
                </a:cubicBezTo>
                <a:lnTo>
                  <a:pt x="130" y="110"/>
                </a:lnTo>
                <a:lnTo>
                  <a:pt x="2" y="7"/>
                </a:lnTo>
                <a:close/>
              </a:path>
            </a:pathLst>
          </a:custGeom>
          <a:solidFill>
            <a:srgbClr val="FF0000"/>
          </a:solidFill>
          <a:ln w="9525">
            <a:noFill/>
            <a:round/>
          </a:ln>
          <a:effectLst/>
        </p:spPr>
        <p:txBody>
          <a:bodyPr wrap="none" anchor="ctr"/>
          <a:lstStyle/>
          <a:p>
            <a:endParaRPr lang="zh-CN" altLang="en-US" sz="1890"/>
          </a:p>
        </p:txBody>
      </p:sp>
      <p:sp>
        <p:nvSpPr>
          <p:cNvPr id="13323" name="AutoShape 14">
            <a:hlinkClick r:id="rId5" action="ppaction://hlinksldjump"/>
          </p:cNvPr>
          <p:cNvSpPr/>
          <p:nvPr/>
        </p:nvSpPr>
        <p:spPr>
          <a:xfrm>
            <a:off x="2969260" y="4146550"/>
            <a:ext cx="520700" cy="431800"/>
          </a:xfrm>
          <a:custGeom>
            <a:avLst/>
            <a:gdLst>
              <a:gd name="txL" fmla="*/ 164831 w 533400"/>
              <a:gd name="txT" fmla="*/ 174636 h 457200"/>
              <a:gd name="txR" fmla="*/ 368569 w 533400"/>
              <a:gd name="txB" fmla="*/ 349267 h 457200"/>
            </a:gdLst>
            <a:ahLst/>
            <a:cxnLst>
              <a:cxn ang="17694720">
                <a:pos x="266700" y="0"/>
              </a:cxn>
              <a:cxn ang="11796480">
                <a:pos x="1" y="73674"/>
              </a:cxn>
              <a:cxn ang="5898240">
                <a:pos x="101870" y="192880"/>
              </a:cxn>
              <a:cxn ang="5898240">
                <a:pos x="431530" y="192880"/>
              </a:cxn>
              <a:cxn ang="0">
                <a:pos x="533399" y="73674"/>
              </a:cxn>
            </a:cxnLst>
            <a:rect l="txL" t="txT" r="txR" b="txB"/>
            <a:pathLst>
              <a:path w="533400" h="457200">
                <a:moveTo>
                  <a:pt x="1" y="174634"/>
                </a:moveTo>
                <a:lnTo>
                  <a:pt x="203742" y="174636"/>
                </a:lnTo>
                <a:lnTo>
                  <a:pt x="266700" y="0"/>
                </a:lnTo>
                <a:lnTo>
                  <a:pt x="329658" y="174636"/>
                </a:lnTo>
                <a:lnTo>
                  <a:pt x="533399" y="174634"/>
                </a:lnTo>
                <a:lnTo>
                  <a:pt x="368569" y="282564"/>
                </a:lnTo>
                <a:lnTo>
                  <a:pt x="431530" y="457198"/>
                </a:lnTo>
                <a:lnTo>
                  <a:pt x="266700" y="349267"/>
                </a:lnTo>
                <a:lnTo>
                  <a:pt x="101870" y="457198"/>
                </a:lnTo>
                <a:lnTo>
                  <a:pt x="164831" y="282564"/>
                </a:lnTo>
                <a:lnTo>
                  <a:pt x="1" y="174634"/>
                </a:lnTo>
                <a:close/>
              </a:path>
            </a:pathLst>
          </a:cu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2270">
              <a:latin typeface="Arial" panose="020B0604020202020204" pitchFamily="34" charset="0"/>
            </a:endParaRPr>
          </a:p>
        </p:txBody>
      </p:sp>
      <p:sp>
        <p:nvSpPr>
          <p:cNvPr id="2" name="Freeform 11"/>
          <p:cNvSpPr/>
          <p:nvPr/>
        </p:nvSpPr>
        <p:spPr>
          <a:xfrm>
            <a:off x="2596926" y="4095844"/>
            <a:ext cx="415875" cy="562901"/>
          </a:xfrm>
          <a:custGeom>
            <a:avLst/>
            <a:gdLst>
              <a:gd name="txL" fmla="*/ 0 w 272"/>
              <a:gd name="txT" fmla="*/ 0 h 415"/>
              <a:gd name="txR" fmla="*/ 272 w 272"/>
              <a:gd name="txB" fmla="*/ 415 h 415"/>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272" h="415">
                <a:moveTo>
                  <a:pt x="0" y="7"/>
                </a:moveTo>
                <a:cubicBezTo>
                  <a:pt x="30" y="3"/>
                  <a:pt x="61" y="0"/>
                  <a:pt x="91" y="7"/>
                </a:cubicBezTo>
                <a:cubicBezTo>
                  <a:pt x="121" y="14"/>
                  <a:pt x="166" y="7"/>
                  <a:pt x="181" y="52"/>
                </a:cubicBezTo>
                <a:cubicBezTo>
                  <a:pt x="196" y="97"/>
                  <a:pt x="166" y="219"/>
                  <a:pt x="181" y="279"/>
                </a:cubicBezTo>
                <a:cubicBezTo>
                  <a:pt x="196" y="339"/>
                  <a:pt x="234" y="377"/>
                  <a:pt x="272" y="415"/>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4" name="Freeform 8">
            <a:hlinkClick r:id="rId5" action="ppaction://hlinksldjump"/>
          </p:cNvPr>
          <p:cNvSpPr/>
          <p:nvPr/>
        </p:nvSpPr>
        <p:spPr>
          <a:xfrm>
            <a:off x="2468502" y="4037034"/>
            <a:ext cx="633714" cy="275450"/>
          </a:xfrm>
          <a:custGeom>
            <a:avLst/>
            <a:gdLst>
              <a:gd name="txL" fmla="*/ 0 w 521"/>
              <a:gd name="txT" fmla="*/ 0 h 257"/>
              <a:gd name="txR" fmla="*/ 521 w 521"/>
              <a:gd name="txB" fmla="*/ 257 h 25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1" h="257">
                <a:moveTo>
                  <a:pt x="521" y="212"/>
                </a:moveTo>
                <a:cubicBezTo>
                  <a:pt x="502" y="136"/>
                  <a:pt x="484" y="60"/>
                  <a:pt x="431" y="30"/>
                </a:cubicBezTo>
                <a:cubicBezTo>
                  <a:pt x="378" y="0"/>
                  <a:pt x="249" y="22"/>
                  <a:pt x="204" y="30"/>
                </a:cubicBezTo>
                <a:cubicBezTo>
                  <a:pt x="159" y="38"/>
                  <a:pt x="189" y="61"/>
                  <a:pt x="159" y="76"/>
                </a:cubicBezTo>
                <a:cubicBezTo>
                  <a:pt x="129" y="91"/>
                  <a:pt x="46" y="106"/>
                  <a:pt x="23" y="121"/>
                </a:cubicBezTo>
                <a:cubicBezTo>
                  <a:pt x="0" y="136"/>
                  <a:pt x="8" y="143"/>
                  <a:pt x="23" y="166"/>
                </a:cubicBezTo>
                <a:cubicBezTo>
                  <a:pt x="38" y="189"/>
                  <a:pt x="75" y="223"/>
                  <a:pt x="113" y="257"/>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5" name="Freeform 10"/>
          <p:cNvSpPr/>
          <p:nvPr/>
        </p:nvSpPr>
        <p:spPr>
          <a:xfrm>
            <a:off x="2468302" y="4114448"/>
            <a:ext cx="544098" cy="240043"/>
          </a:xfrm>
          <a:custGeom>
            <a:avLst/>
            <a:gdLst>
              <a:gd name="txL" fmla="*/ 0 w 272"/>
              <a:gd name="txT" fmla="*/ 0 h 160"/>
              <a:gd name="txR" fmla="*/ 272 w 272"/>
              <a:gd name="txB" fmla="*/ 160 h 160"/>
            </a:gdLst>
            <a:ahLst/>
            <a:cxnLst>
              <a:cxn ang="0">
                <a:pos x="2147483647" y="2147483647"/>
              </a:cxn>
              <a:cxn ang="0">
                <a:pos x="2147483647" y="2147483647"/>
              </a:cxn>
              <a:cxn ang="0">
                <a:pos x="0" y="0"/>
              </a:cxn>
            </a:cxnLst>
            <a:rect l="txL" t="txT" r="txR" b="txB"/>
            <a:pathLst>
              <a:path w="272" h="160">
                <a:moveTo>
                  <a:pt x="272" y="137"/>
                </a:moveTo>
                <a:cubicBezTo>
                  <a:pt x="226" y="148"/>
                  <a:pt x="181" y="160"/>
                  <a:pt x="136" y="137"/>
                </a:cubicBezTo>
                <a:cubicBezTo>
                  <a:pt x="91" y="114"/>
                  <a:pt x="45" y="57"/>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32790" name="AutoShape 30"/>
          <p:cNvSpPr/>
          <p:nvPr/>
        </p:nvSpPr>
        <p:spPr>
          <a:xfrm>
            <a:off x="780415" y="2419350"/>
            <a:ext cx="358775" cy="1716405"/>
          </a:xfrm>
          <a:prstGeom prst="wedgeRoundRectCallout">
            <a:avLst>
              <a:gd name="adj1" fmla="val 133120"/>
              <a:gd name="adj2" fmla="val 25668"/>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飞夺泸定桥</a:t>
            </a:r>
          </a:p>
        </p:txBody>
      </p:sp>
      <p:sp>
        <p:nvSpPr>
          <p:cNvPr id="27657" name="Freeform 12">
            <a:hlinkClick r:id="rId5" action="ppaction://hlinksldjump"/>
          </p:cNvPr>
          <p:cNvSpPr/>
          <p:nvPr/>
        </p:nvSpPr>
        <p:spPr>
          <a:xfrm rot="480000">
            <a:off x="1436917" y="3852801"/>
            <a:ext cx="1159409" cy="592907"/>
          </a:xfrm>
          <a:custGeom>
            <a:avLst/>
            <a:gdLst>
              <a:gd name="txL" fmla="*/ 0 w 1270"/>
              <a:gd name="txT" fmla="*/ 0 h 423"/>
              <a:gd name="txR" fmla="*/ 1270 w 1270"/>
              <a:gd name="txB" fmla="*/ 423 h 423"/>
            </a:gdLst>
            <a:ahLst/>
            <a:cxnLst>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270" h="422">
                <a:moveTo>
                  <a:pt x="1270" y="136"/>
                </a:moveTo>
                <a:cubicBezTo>
                  <a:pt x="1232" y="227"/>
                  <a:pt x="1194" y="318"/>
                  <a:pt x="1088" y="363"/>
                </a:cubicBezTo>
                <a:cubicBezTo>
                  <a:pt x="982" y="408"/>
                  <a:pt x="756" y="408"/>
                  <a:pt x="635" y="408"/>
                </a:cubicBezTo>
                <a:cubicBezTo>
                  <a:pt x="514" y="408"/>
                  <a:pt x="446" y="370"/>
                  <a:pt x="363" y="363"/>
                </a:cubicBezTo>
                <a:cubicBezTo>
                  <a:pt x="280" y="356"/>
                  <a:pt x="196" y="423"/>
                  <a:pt x="136" y="363"/>
                </a:cubicBezTo>
                <a:cubicBezTo>
                  <a:pt x="76" y="303"/>
                  <a:pt x="38" y="151"/>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32789" name="AutoShape 29"/>
          <p:cNvSpPr/>
          <p:nvPr/>
        </p:nvSpPr>
        <p:spPr>
          <a:xfrm>
            <a:off x="846455" y="4307840"/>
            <a:ext cx="364490" cy="1695450"/>
          </a:xfrm>
          <a:prstGeom prst="wedgeRoundRectCallout">
            <a:avLst>
              <a:gd name="adj1" fmla="val 130827"/>
              <a:gd name="adj2" fmla="val -49525"/>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强渡大渡河</a:t>
            </a:r>
          </a:p>
        </p:txBody>
      </p:sp>
      <p:grpSp>
        <p:nvGrpSpPr>
          <p:cNvPr id="27658" name="Group 13"/>
          <p:cNvGrpSpPr/>
          <p:nvPr/>
        </p:nvGrpSpPr>
        <p:grpSpPr>
          <a:xfrm rot="20400000">
            <a:off x="1451319" y="3467531"/>
            <a:ext cx="493289" cy="301254"/>
            <a:chOff x="0" y="0"/>
            <a:chExt cx="167" cy="589"/>
          </a:xfrm>
        </p:grpSpPr>
        <p:sp>
          <p:nvSpPr>
            <p:cNvPr id="27711" name="Freeform 14">
              <a:hlinkClick r:id="rId5" action="ppaction://hlinksldjump"/>
            </p:cNvPr>
            <p:cNvSpPr/>
            <p:nvPr/>
          </p:nvSpPr>
          <p:spPr>
            <a:xfrm>
              <a:off x="0" y="45"/>
              <a:ext cx="54" cy="544"/>
            </a:xfrm>
            <a:custGeom>
              <a:avLst/>
              <a:gdLst>
                <a:gd name="txL" fmla="*/ 0 w 54"/>
                <a:gd name="txT" fmla="*/ 0 h 544"/>
                <a:gd name="txR" fmla="*/ 54 w 54"/>
                <a:gd name="txB" fmla="*/ 544 h 544"/>
              </a:gdLst>
              <a:ahLst/>
              <a:cxnLst>
                <a:cxn ang="0">
                  <a:pos x="8" y="544"/>
                </a:cxn>
                <a:cxn ang="0">
                  <a:pos x="8" y="363"/>
                </a:cxn>
                <a:cxn ang="0">
                  <a:pos x="54" y="0"/>
                </a:cxn>
              </a:cxnLst>
              <a:rect l="txL" t="txT" r="txR" b="txB"/>
              <a:pathLst>
                <a:path w="54" h="544">
                  <a:moveTo>
                    <a:pt x="8" y="544"/>
                  </a:moveTo>
                  <a:cubicBezTo>
                    <a:pt x="4" y="499"/>
                    <a:pt x="0" y="454"/>
                    <a:pt x="8" y="363"/>
                  </a:cubicBezTo>
                  <a:cubicBezTo>
                    <a:pt x="16" y="272"/>
                    <a:pt x="35" y="136"/>
                    <a:pt x="54"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27712" name="Freeform 15"/>
            <p:cNvSpPr/>
            <p:nvPr/>
          </p:nvSpPr>
          <p:spPr>
            <a:xfrm>
              <a:off x="8" y="0"/>
              <a:ext cx="159" cy="317"/>
            </a:xfrm>
            <a:custGeom>
              <a:avLst/>
              <a:gdLst>
                <a:gd name="txL" fmla="*/ 0 w 159"/>
                <a:gd name="txT" fmla="*/ 0 h 317"/>
                <a:gd name="txR" fmla="*/ 159 w 159"/>
                <a:gd name="txB" fmla="*/ 317 h 317"/>
              </a:gdLst>
              <a:ahLst/>
              <a:cxnLst>
                <a:cxn ang="0">
                  <a:pos x="0" y="317"/>
                </a:cxn>
                <a:cxn ang="0">
                  <a:pos x="136" y="226"/>
                </a:cxn>
                <a:cxn ang="0">
                  <a:pos x="136" y="90"/>
                </a:cxn>
                <a:cxn ang="0">
                  <a:pos x="91" y="0"/>
                </a:cxn>
              </a:cxnLst>
              <a:rect l="txL" t="txT" r="txR" b="txB"/>
              <a:pathLst>
                <a:path w="159" h="317">
                  <a:moveTo>
                    <a:pt x="0" y="317"/>
                  </a:moveTo>
                  <a:cubicBezTo>
                    <a:pt x="56" y="290"/>
                    <a:pt x="113" y="264"/>
                    <a:pt x="136" y="226"/>
                  </a:cubicBezTo>
                  <a:cubicBezTo>
                    <a:pt x="159" y="188"/>
                    <a:pt x="143" y="128"/>
                    <a:pt x="136" y="90"/>
                  </a:cubicBezTo>
                  <a:cubicBezTo>
                    <a:pt x="129" y="52"/>
                    <a:pt x="110" y="26"/>
                    <a:pt x="91"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grpSp>
      <p:grpSp>
        <p:nvGrpSpPr>
          <p:cNvPr id="3" name="组合 2"/>
          <p:cNvGrpSpPr/>
          <p:nvPr/>
        </p:nvGrpSpPr>
        <p:grpSpPr>
          <a:xfrm>
            <a:off x="6696075" y="1683385"/>
            <a:ext cx="1799104" cy="454761"/>
            <a:chOff x="5470" y="296"/>
            <a:chExt cx="1807" cy="1200"/>
          </a:xfrm>
        </p:grpSpPr>
        <p:sp>
          <p:nvSpPr>
            <p:cNvPr id="7" name="圆角矩形 6"/>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200"/>
            </a:p>
          </p:txBody>
        </p:sp>
        <p:sp>
          <p:nvSpPr>
            <p:cNvPr id="12" name="文本框 11"/>
            <p:cNvSpPr txBox="1"/>
            <p:nvPr/>
          </p:nvSpPr>
          <p:spPr>
            <a:xfrm>
              <a:off x="5720" y="370"/>
              <a:ext cx="1557" cy="1052"/>
            </a:xfrm>
            <a:prstGeom prst="rect">
              <a:avLst/>
            </a:prstGeom>
            <a:noFill/>
            <a:scene3d>
              <a:camera prst="orthographicFront"/>
              <a:lightRig rig="threePt" dir="t"/>
            </a:scene3d>
            <a:sp3d>
              <a:bevelT/>
            </a:sp3d>
          </p:spPr>
          <p:txBody>
            <a:bodyPr wrap="square" rtlCol="0" anchor="t">
              <a:spAutoFit/>
            </a:bodyPr>
            <a:lstStyle/>
            <a:p>
              <a:pPr algn="l"/>
              <a:r>
                <a:rPr lang="zh-CN" altLang="en-US" sz="2000" b="1" smtClean="0">
                  <a:latin typeface="微软雅黑" panose="020B0503020204020204" pitchFamily="34" charset="-122"/>
                  <a:ea typeface="微软雅黑" panose="020B0503020204020204" pitchFamily="34" charset="-122"/>
                  <a:cs typeface="微软雅黑" panose="020B0503020204020204" pitchFamily="34" charset="-122"/>
                  <a:sym typeface="+mn-ea"/>
                </a:rPr>
                <a:t>强渡大渡河</a:t>
              </a:r>
            </a:p>
          </p:txBody>
        </p:sp>
      </p:grpSp>
      <p:grpSp>
        <p:nvGrpSpPr>
          <p:cNvPr id="21" name="组合 20"/>
          <p:cNvGrpSpPr/>
          <p:nvPr/>
        </p:nvGrpSpPr>
        <p:grpSpPr>
          <a:xfrm>
            <a:off x="6717665" y="2579370"/>
            <a:ext cx="1777365" cy="453066"/>
            <a:chOff x="5429" y="2329"/>
            <a:chExt cx="1783" cy="1200"/>
          </a:xfrm>
        </p:grpSpPr>
        <p:sp>
          <p:nvSpPr>
            <p:cNvPr id="24" name="圆角矩形 23"/>
            <p:cNvSpPr/>
            <p:nvPr/>
          </p:nvSpPr>
          <p:spPr>
            <a:xfrm>
              <a:off x="5429" y="2329"/>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200"/>
            </a:p>
          </p:txBody>
        </p:sp>
        <p:sp>
          <p:nvSpPr>
            <p:cNvPr id="25" name="文本框 24"/>
            <p:cNvSpPr txBox="1"/>
            <p:nvPr/>
          </p:nvSpPr>
          <p:spPr>
            <a:xfrm>
              <a:off x="5657" y="2472"/>
              <a:ext cx="1496" cy="1056"/>
            </a:xfrm>
            <a:prstGeom prst="rect">
              <a:avLst/>
            </a:prstGeom>
            <a:noFill/>
            <a:scene3d>
              <a:camera prst="orthographicFront"/>
              <a:lightRig rig="threePt" dir="t"/>
            </a:scene3d>
            <a:sp3d>
              <a:bevelT/>
            </a:sp3d>
          </p:spPr>
          <p:txBody>
            <a:bodyPr wrap="square" rtlCol="0" anchor="t">
              <a:spAutoFit/>
            </a:bodyPr>
            <a:lstStyle/>
            <a:p>
              <a:pPr algn="l"/>
              <a:r>
                <a:rPr lang="zh-CN" altLang="en-US" sz="2000" b="1" smtClean="0">
                  <a:latin typeface="微软雅黑" panose="020B0503020204020204" pitchFamily="34" charset="-122"/>
                  <a:ea typeface="微软雅黑" panose="020B0503020204020204" pitchFamily="34" charset="-122"/>
                  <a:cs typeface="微软雅黑" panose="020B0503020204020204" pitchFamily="34" charset="-122"/>
                  <a:sym typeface="+mn-ea"/>
                </a:rPr>
                <a:t>飞夺泸定桥</a:t>
              </a:r>
            </a:p>
          </p:txBody>
        </p:sp>
      </p:grpSp>
      <p:pic>
        <p:nvPicPr>
          <p:cNvPr id="16" name="图片 15"/>
          <p:cNvPicPr>
            <a:picLocks noChangeAspect="1"/>
          </p:cNvPicPr>
          <p:nvPr/>
        </p:nvPicPr>
        <p:blipFill>
          <a:blip r:embed="rId6"/>
          <a:stretch>
            <a:fillRect/>
          </a:stretch>
        </p:blipFill>
        <p:spPr>
          <a:xfrm>
            <a:off x="3926205" y="3293745"/>
            <a:ext cx="5129530" cy="2622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wipe(down)">
                                      <p:cBhvr>
                                        <p:cTn id="7" dur="5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2789"/>
                                        </p:tgtEl>
                                        <p:attrNameLst>
                                          <p:attrName>style.visibility</p:attrName>
                                        </p:attrNameLst>
                                      </p:cBhvr>
                                      <p:to>
                                        <p:strVal val="visible"/>
                                      </p:to>
                                    </p:set>
                                    <p:animEffect transition="in" filter="wipe(down)">
                                      <p:cBhvr>
                                        <p:cTn id="12" dur="1000"/>
                                        <p:tgtEl>
                                          <p:spTgt spid="327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wipe(down)">
                                      <p:cBhvr>
                                        <p:cTn id="17" dur="500"/>
                                        <p:tgtEl>
                                          <p:spTgt spid="2765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2790"/>
                                        </p:tgtEl>
                                        <p:attrNameLst>
                                          <p:attrName>style.visibility</p:attrName>
                                        </p:attrNameLst>
                                      </p:cBhvr>
                                      <p:to>
                                        <p:strVal val="visible"/>
                                      </p:to>
                                    </p:set>
                                    <p:animEffect transition="in" filter="blinds(horizontal)">
                                      <p:cBhvr>
                                        <p:cTn id="20" dur="500"/>
                                        <p:tgtEl>
                                          <p:spTgt spid="327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0" grpId="0" bldLvl="0" animBg="1"/>
      <p:bldP spid="27657" grpId="2" bldLvl="0" animBg="1"/>
      <p:bldP spid="32789"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二、过雪山草地</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783627" y="1702435"/>
            <a:ext cx="6323293" cy="4255770"/>
            <a:chOff x="291" y="855"/>
            <a:chExt cx="12801" cy="9485"/>
          </a:xfrm>
        </p:grpSpPr>
        <p:pic>
          <p:nvPicPr>
            <p:cNvPr id="22" name="图片 21"/>
            <p:cNvPicPr>
              <a:picLocks noChangeAspect="1"/>
            </p:cNvPicPr>
            <p:nvPr/>
          </p:nvPicPr>
          <p:blipFill>
            <a:blip r:embed="rId2"/>
            <a:stretch>
              <a:fillRect/>
            </a:stretch>
          </p:blipFill>
          <p:spPr>
            <a:xfrm>
              <a:off x="291" y="1452"/>
              <a:ext cx="12801" cy="8888"/>
            </a:xfrm>
            <a:prstGeom prst="rect">
              <a:avLst/>
            </a:prstGeom>
          </p:spPr>
        </p:pic>
        <p:sp>
          <p:nvSpPr>
            <p:cNvPr id="8" name="Text Box 86"/>
            <p:cNvSpPr txBox="1">
              <a:spLocks noChangeArrowheads="1"/>
            </p:cNvSpPr>
            <p:nvPr/>
          </p:nvSpPr>
          <p:spPr bwMode="auto">
            <a:xfrm>
              <a:off x="9939" y="7878"/>
              <a:ext cx="1313" cy="1929"/>
            </a:xfrm>
            <a:prstGeom prst="rect">
              <a:avLst/>
            </a:prstGeom>
            <a:noFill/>
            <a:ln w="9525">
              <a:noFill/>
              <a:miter lim="800000"/>
            </a:ln>
            <a:effectLst/>
          </p:spPr>
          <p:txBody>
            <a:bodyPr wrap="square">
              <a:spAutoFit/>
            </a:bodyPr>
            <a:lstStyle/>
            <a:p>
              <a:pPr>
                <a:spcBef>
                  <a:spcPct val="50000"/>
                </a:spcBef>
              </a:pPr>
              <a:r>
                <a:rPr kumimoji="1" lang="zh-CN" altLang="en-US" sz="2520" b="1">
                  <a:solidFill>
                    <a:srgbClr val="C00000"/>
                  </a:solidFill>
                  <a:effectLst>
                    <a:outerShdw blurRad="38100" dist="38100" dir="2700000" algn="tl">
                      <a:srgbClr val="C0C0C0"/>
                    </a:outerShdw>
                  </a:effectLst>
                  <a:latin typeface="黑体" panose="02010609060101010101" charset="-122"/>
                  <a:ea typeface="黑体" panose="02010609060101010101" charset="-122"/>
                </a:rPr>
                <a:t>瑞金</a:t>
              </a:r>
            </a:p>
          </p:txBody>
        </p:sp>
        <p:pic>
          <p:nvPicPr>
            <p:cNvPr id="11" name="Picture 120" descr="红星"/>
            <p:cNvPicPr>
              <a:picLocks noChangeAspect="1" noChangeArrowheads="1" noCrop="1"/>
            </p:cNvPicPr>
            <p:nvPr/>
          </p:nvPicPr>
          <p:blipFill>
            <a:blip r:embed="rId3"/>
            <a:stretch>
              <a:fillRect/>
            </a:stretch>
          </p:blipFill>
          <p:spPr bwMode="auto">
            <a:xfrm>
              <a:off x="9939" y="8339"/>
              <a:ext cx="797" cy="797"/>
            </a:xfrm>
            <a:prstGeom prst="rect">
              <a:avLst/>
            </a:prstGeom>
            <a:noFill/>
          </p:spPr>
        </p:pic>
        <p:pic>
          <p:nvPicPr>
            <p:cNvPr id="13" name="图片 12"/>
            <p:cNvPicPr>
              <a:picLocks noChangeAspect="1"/>
            </p:cNvPicPr>
            <p:nvPr/>
          </p:nvPicPr>
          <p:blipFill>
            <a:blip r:embed="rId4"/>
            <a:stretch>
              <a:fillRect/>
            </a:stretch>
          </p:blipFill>
          <p:spPr>
            <a:xfrm rot="720000">
              <a:off x="8729" y="8802"/>
              <a:ext cx="621" cy="867"/>
            </a:xfrm>
            <a:prstGeom prst="rect">
              <a:avLst/>
            </a:prstGeom>
          </p:spPr>
        </p:pic>
        <p:pic>
          <p:nvPicPr>
            <p:cNvPr id="14" name="图片 13"/>
            <p:cNvPicPr>
              <a:picLocks noChangeAspect="1"/>
            </p:cNvPicPr>
            <p:nvPr/>
          </p:nvPicPr>
          <p:blipFill>
            <a:blip r:embed="rId4"/>
            <a:stretch>
              <a:fillRect/>
            </a:stretch>
          </p:blipFill>
          <p:spPr>
            <a:xfrm rot="720000">
              <a:off x="9359" y="8681"/>
              <a:ext cx="626" cy="873"/>
            </a:xfrm>
            <a:prstGeom prst="rect">
              <a:avLst/>
            </a:prstGeom>
          </p:spPr>
        </p:pic>
        <p:pic>
          <p:nvPicPr>
            <p:cNvPr id="17" name="图片 16"/>
            <p:cNvPicPr>
              <a:picLocks noChangeAspect="1"/>
            </p:cNvPicPr>
            <p:nvPr/>
          </p:nvPicPr>
          <p:blipFill>
            <a:blip r:embed="rId4"/>
            <a:stretch>
              <a:fillRect/>
            </a:stretch>
          </p:blipFill>
          <p:spPr>
            <a:xfrm rot="720000">
              <a:off x="8078" y="8693"/>
              <a:ext cx="751" cy="1049"/>
            </a:xfrm>
            <a:prstGeom prst="rect">
              <a:avLst/>
            </a:prstGeom>
          </p:spPr>
        </p:pic>
        <p:pic>
          <p:nvPicPr>
            <p:cNvPr id="18" name="图片 17"/>
            <p:cNvPicPr>
              <a:picLocks noChangeAspect="1"/>
            </p:cNvPicPr>
            <p:nvPr/>
          </p:nvPicPr>
          <p:blipFill>
            <a:blip r:embed="rId4"/>
            <a:stretch>
              <a:fillRect/>
            </a:stretch>
          </p:blipFill>
          <p:spPr>
            <a:xfrm rot="2400000">
              <a:off x="6819" y="8492"/>
              <a:ext cx="751" cy="1049"/>
            </a:xfrm>
            <a:prstGeom prst="rect">
              <a:avLst/>
            </a:prstGeom>
          </p:spPr>
        </p:pic>
        <p:sp>
          <p:nvSpPr>
            <p:cNvPr id="19" name="Freeform 104"/>
            <p:cNvSpPr/>
            <p:nvPr/>
          </p:nvSpPr>
          <p:spPr bwMode="auto">
            <a:xfrm>
              <a:off x="6734" y="8830"/>
              <a:ext cx="3440" cy="533"/>
            </a:xfrm>
            <a:custGeom>
              <a:avLst/>
              <a:gdLst/>
              <a:ahLst/>
              <a:cxnLst>
                <a:cxn ang="0">
                  <a:pos x="0" y="0"/>
                </a:cxn>
                <a:cxn ang="0">
                  <a:pos x="125" y="129"/>
                </a:cxn>
                <a:cxn ang="0">
                  <a:pos x="110" y="76"/>
                </a:cxn>
                <a:cxn ang="0">
                  <a:pos x="304" y="146"/>
                </a:cxn>
                <a:cxn ang="0">
                  <a:pos x="480" y="177"/>
                </a:cxn>
                <a:cxn ang="0">
                  <a:pos x="633" y="196"/>
                </a:cxn>
                <a:cxn ang="0">
                  <a:pos x="773" y="211"/>
                </a:cxn>
                <a:cxn ang="0">
                  <a:pos x="1104" y="226"/>
                </a:cxn>
                <a:cxn ang="0">
                  <a:pos x="1325" y="206"/>
                </a:cxn>
                <a:cxn ang="0">
                  <a:pos x="1445" y="144"/>
                </a:cxn>
                <a:cxn ang="0">
                  <a:pos x="1517" y="33"/>
                </a:cxn>
                <a:cxn ang="0">
                  <a:pos x="1368" y="28"/>
                </a:cxn>
                <a:cxn ang="0">
                  <a:pos x="1329" y="81"/>
                </a:cxn>
                <a:cxn ang="0">
                  <a:pos x="1277" y="105"/>
                </a:cxn>
                <a:cxn ang="0">
                  <a:pos x="1329" y="19"/>
                </a:cxn>
                <a:cxn ang="0">
                  <a:pos x="1221" y="8"/>
                </a:cxn>
                <a:cxn ang="0">
                  <a:pos x="1097" y="110"/>
                </a:cxn>
                <a:cxn ang="0">
                  <a:pos x="830" y="129"/>
                </a:cxn>
                <a:cxn ang="0">
                  <a:pos x="667" y="129"/>
                </a:cxn>
                <a:cxn ang="0">
                  <a:pos x="499" y="115"/>
                </a:cxn>
                <a:cxn ang="0">
                  <a:pos x="326" y="88"/>
                </a:cxn>
                <a:cxn ang="0">
                  <a:pos x="123" y="37"/>
                </a:cxn>
                <a:cxn ang="0">
                  <a:pos x="168" y="0"/>
                </a:cxn>
                <a:cxn ang="0">
                  <a:pos x="0" y="0"/>
                </a:cxn>
              </a:cxnLst>
              <a:rect l="0" t="0" r="r" b="b"/>
              <a:pathLst>
                <a:path w="1529" h="236">
                  <a:moveTo>
                    <a:pt x="0" y="0"/>
                  </a:moveTo>
                  <a:lnTo>
                    <a:pt x="125" y="129"/>
                  </a:lnTo>
                  <a:lnTo>
                    <a:pt x="110" y="76"/>
                  </a:lnTo>
                  <a:cubicBezTo>
                    <a:pt x="136" y="76"/>
                    <a:pt x="240" y="132"/>
                    <a:pt x="304" y="146"/>
                  </a:cubicBezTo>
                  <a:cubicBezTo>
                    <a:pt x="406" y="170"/>
                    <a:pt x="435" y="169"/>
                    <a:pt x="480" y="177"/>
                  </a:cubicBezTo>
                  <a:cubicBezTo>
                    <a:pt x="525" y="185"/>
                    <a:pt x="584" y="190"/>
                    <a:pt x="633" y="196"/>
                  </a:cubicBezTo>
                  <a:cubicBezTo>
                    <a:pt x="682" y="202"/>
                    <a:pt x="695" y="206"/>
                    <a:pt x="773" y="211"/>
                  </a:cubicBezTo>
                  <a:cubicBezTo>
                    <a:pt x="962" y="225"/>
                    <a:pt x="908" y="213"/>
                    <a:pt x="1104" y="226"/>
                  </a:cubicBezTo>
                  <a:cubicBezTo>
                    <a:pt x="1172" y="237"/>
                    <a:pt x="1256" y="212"/>
                    <a:pt x="1325" y="206"/>
                  </a:cubicBezTo>
                  <a:cubicBezTo>
                    <a:pt x="1372" y="189"/>
                    <a:pt x="1413" y="185"/>
                    <a:pt x="1445" y="144"/>
                  </a:cubicBezTo>
                  <a:cubicBezTo>
                    <a:pt x="1477" y="116"/>
                    <a:pt x="1529" y="52"/>
                    <a:pt x="1517" y="33"/>
                  </a:cubicBezTo>
                  <a:lnTo>
                    <a:pt x="1368" y="28"/>
                  </a:lnTo>
                  <a:cubicBezTo>
                    <a:pt x="1337" y="36"/>
                    <a:pt x="1344" y="68"/>
                    <a:pt x="1329" y="81"/>
                  </a:cubicBezTo>
                  <a:cubicBezTo>
                    <a:pt x="1314" y="94"/>
                    <a:pt x="1277" y="115"/>
                    <a:pt x="1277" y="105"/>
                  </a:cubicBezTo>
                  <a:cubicBezTo>
                    <a:pt x="1286" y="77"/>
                    <a:pt x="1313" y="43"/>
                    <a:pt x="1329" y="19"/>
                  </a:cubicBezTo>
                  <a:lnTo>
                    <a:pt x="1221" y="8"/>
                  </a:lnTo>
                  <a:cubicBezTo>
                    <a:pt x="1195" y="81"/>
                    <a:pt x="1168" y="84"/>
                    <a:pt x="1097" y="110"/>
                  </a:cubicBezTo>
                  <a:cubicBezTo>
                    <a:pt x="988" y="105"/>
                    <a:pt x="925" y="139"/>
                    <a:pt x="830" y="129"/>
                  </a:cubicBezTo>
                  <a:cubicBezTo>
                    <a:pt x="783" y="134"/>
                    <a:pt x="710" y="113"/>
                    <a:pt x="667" y="129"/>
                  </a:cubicBezTo>
                  <a:cubicBezTo>
                    <a:pt x="585" y="126"/>
                    <a:pt x="581" y="120"/>
                    <a:pt x="499" y="115"/>
                  </a:cubicBezTo>
                  <a:cubicBezTo>
                    <a:pt x="463" y="113"/>
                    <a:pt x="362" y="92"/>
                    <a:pt x="326" y="88"/>
                  </a:cubicBezTo>
                  <a:cubicBezTo>
                    <a:pt x="285" y="74"/>
                    <a:pt x="146" y="53"/>
                    <a:pt x="123" y="37"/>
                  </a:cubicBezTo>
                  <a:lnTo>
                    <a:pt x="168" y="0"/>
                  </a:lnTo>
                  <a:lnTo>
                    <a:pt x="0" y="0"/>
                  </a:lnTo>
                  <a:close/>
                </a:path>
              </a:pathLst>
            </a:custGeom>
            <a:solidFill>
              <a:srgbClr val="FF0000"/>
            </a:solidFill>
            <a:ln w="9525">
              <a:noFill/>
              <a:round/>
            </a:ln>
            <a:effectLst/>
          </p:spPr>
          <p:txBody>
            <a:bodyPr wrap="none" anchor="ctr"/>
            <a:lstStyle/>
            <a:p>
              <a:endParaRPr lang="zh-CN" altLang="en-US" sz="1890"/>
            </a:p>
          </p:txBody>
        </p:sp>
        <p:sp>
          <p:nvSpPr>
            <p:cNvPr id="129" name="Freeform 106">
              <a:hlinkClick r:id="rId5" action="ppaction://hlinksldjump"/>
            </p:cNvPr>
            <p:cNvSpPr/>
            <p:nvPr/>
          </p:nvSpPr>
          <p:spPr bwMode="auto">
            <a:xfrm rot="21240000">
              <a:off x="5124" y="7794"/>
              <a:ext cx="1629" cy="1260"/>
            </a:xfrm>
            <a:custGeom>
              <a:avLst/>
              <a:gdLst/>
              <a:ahLst/>
              <a:cxnLst>
                <a:cxn ang="0">
                  <a:pos x="2" y="7"/>
                </a:cxn>
                <a:cxn ang="0">
                  <a:pos x="168" y="0"/>
                </a:cxn>
                <a:cxn ang="0">
                  <a:pos x="134" y="33"/>
                </a:cxn>
                <a:cxn ang="0">
                  <a:pos x="182" y="60"/>
                </a:cxn>
                <a:cxn ang="0">
                  <a:pos x="278" y="158"/>
                </a:cxn>
                <a:cxn ang="0">
                  <a:pos x="355" y="254"/>
                </a:cxn>
                <a:cxn ang="0">
                  <a:pos x="456" y="355"/>
                </a:cxn>
                <a:cxn ang="0">
                  <a:pos x="686" y="451"/>
                </a:cxn>
                <a:cxn ang="0">
                  <a:pos x="658" y="494"/>
                </a:cxn>
                <a:cxn ang="0">
                  <a:pos x="667" y="556"/>
                </a:cxn>
                <a:cxn ang="0">
                  <a:pos x="499" y="480"/>
                </a:cxn>
                <a:cxn ang="0">
                  <a:pos x="437" y="441"/>
                </a:cxn>
                <a:cxn ang="0">
                  <a:pos x="374" y="408"/>
                </a:cxn>
                <a:cxn ang="0">
                  <a:pos x="307" y="384"/>
                </a:cxn>
                <a:cxn ang="0">
                  <a:pos x="187" y="297"/>
                </a:cxn>
                <a:cxn ang="0">
                  <a:pos x="82" y="196"/>
                </a:cxn>
                <a:cxn ang="0">
                  <a:pos x="62" y="235"/>
                </a:cxn>
                <a:cxn ang="0">
                  <a:pos x="0" y="72"/>
                </a:cxn>
                <a:cxn ang="0">
                  <a:pos x="154" y="153"/>
                </a:cxn>
                <a:cxn ang="0">
                  <a:pos x="110" y="168"/>
                </a:cxn>
                <a:cxn ang="0">
                  <a:pos x="226" y="264"/>
                </a:cxn>
                <a:cxn ang="0">
                  <a:pos x="322" y="321"/>
                </a:cxn>
                <a:cxn ang="0">
                  <a:pos x="302" y="276"/>
                </a:cxn>
                <a:cxn ang="0">
                  <a:pos x="245" y="192"/>
                </a:cxn>
                <a:cxn ang="0">
                  <a:pos x="173" y="93"/>
                </a:cxn>
                <a:cxn ang="0">
                  <a:pos x="125" y="62"/>
                </a:cxn>
                <a:cxn ang="0">
                  <a:pos x="130" y="110"/>
                </a:cxn>
                <a:cxn ang="0">
                  <a:pos x="2" y="7"/>
                </a:cxn>
              </a:cxnLst>
              <a:rect l="0" t="0" r="r" b="b"/>
              <a:pathLst>
                <a:path w="724" h="560">
                  <a:moveTo>
                    <a:pt x="2" y="7"/>
                  </a:moveTo>
                  <a:lnTo>
                    <a:pt x="168" y="0"/>
                  </a:lnTo>
                  <a:lnTo>
                    <a:pt x="134" y="33"/>
                  </a:lnTo>
                  <a:cubicBezTo>
                    <a:pt x="134" y="44"/>
                    <a:pt x="160" y="39"/>
                    <a:pt x="182" y="60"/>
                  </a:cubicBezTo>
                  <a:cubicBezTo>
                    <a:pt x="206" y="81"/>
                    <a:pt x="249" y="126"/>
                    <a:pt x="278" y="158"/>
                  </a:cubicBezTo>
                  <a:cubicBezTo>
                    <a:pt x="299" y="182"/>
                    <a:pt x="323" y="221"/>
                    <a:pt x="355" y="254"/>
                  </a:cubicBezTo>
                  <a:cubicBezTo>
                    <a:pt x="377" y="275"/>
                    <a:pt x="402" y="320"/>
                    <a:pt x="456" y="355"/>
                  </a:cubicBezTo>
                  <a:cubicBezTo>
                    <a:pt x="505" y="382"/>
                    <a:pt x="655" y="421"/>
                    <a:pt x="686" y="451"/>
                  </a:cubicBezTo>
                  <a:cubicBezTo>
                    <a:pt x="724" y="476"/>
                    <a:pt x="661" y="477"/>
                    <a:pt x="658" y="494"/>
                  </a:cubicBezTo>
                  <a:cubicBezTo>
                    <a:pt x="655" y="511"/>
                    <a:pt x="693" y="558"/>
                    <a:pt x="667" y="556"/>
                  </a:cubicBezTo>
                  <a:cubicBezTo>
                    <a:pt x="638" y="560"/>
                    <a:pt x="532" y="498"/>
                    <a:pt x="499" y="480"/>
                  </a:cubicBezTo>
                  <a:cubicBezTo>
                    <a:pt x="482" y="470"/>
                    <a:pt x="458" y="453"/>
                    <a:pt x="437" y="441"/>
                  </a:cubicBezTo>
                  <a:cubicBezTo>
                    <a:pt x="421" y="432"/>
                    <a:pt x="396" y="417"/>
                    <a:pt x="374" y="408"/>
                  </a:cubicBezTo>
                  <a:cubicBezTo>
                    <a:pt x="357" y="400"/>
                    <a:pt x="326" y="389"/>
                    <a:pt x="307" y="384"/>
                  </a:cubicBezTo>
                  <a:cubicBezTo>
                    <a:pt x="276" y="366"/>
                    <a:pt x="228" y="328"/>
                    <a:pt x="187" y="297"/>
                  </a:cubicBezTo>
                  <a:cubicBezTo>
                    <a:pt x="165" y="274"/>
                    <a:pt x="107" y="210"/>
                    <a:pt x="82" y="196"/>
                  </a:cubicBezTo>
                  <a:lnTo>
                    <a:pt x="62" y="235"/>
                  </a:lnTo>
                  <a:lnTo>
                    <a:pt x="0" y="72"/>
                  </a:lnTo>
                  <a:lnTo>
                    <a:pt x="154" y="153"/>
                  </a:lnTo>
                  <a:lnTo>
                    <a:pt x="110" y="168"/>
                  </a:lnTo>
                  <a:cubicBezTo>
                    <a:pt x="123" y="186"/>
                    <a:pt x="191" y="238"/>
                    <a:pt x="226" y="264"/>
                  </a:cubicBezTo>
                  <a:cubicBezTo>
                    <a:pt x="261" y="290"/>
                    <a:pt x="309" y="319"/>
                    <a:pt x="322" y="321"/>
                  </a:cubicBezTo>
                  <a:cubicBezTo>
                    <a:pt x="334" y="323"/>
                    <a:pt x="315" y="297"/>
                    <a:pt x="302" y="276"/>
                  </a:cubicBezTo>
                  <a:cubicBezTo>
                    <a:pt x="289" y="255"/>
                    <a:pt x="264" y="216"/>
                    <a:pt x="245" y="192"/>
                  </a:cubicBezTo>
                  <a:cubicBezTo>
                    <a:pt x="224" y="162"/>
                    <a:pt x="193" y="115"/>
                    <a:pt x="173" y="93"/>
                  </a:cubicBezTo>
                  <a:cubicBezTo>
                    <a:pt x="153" y="71"/>
                    <a:pt x="132" y="59"/>
                    <a:pt x="125" y="62"/>
                  </a:cubicBezTo>
                  <a:lnTo>
                    <a:pt x="130" y="110"/>
                  </a:lnTo>
                  <a:lnTo>
                    <a:pt x="2" y="7"/>
                  </a:lnTo>
                  <a:close/>
                </a:path>
              </a:pathLst>
            </a:custGeom>
            <a:solidFill>
              <a:srgbClr val="FF0000"/>
            </a:solidFill>
            <a:ln w="9525">
              <a:noFill/>
              <a:round/>
            </a:ln>
            <a:effectLst/>
          </p:spPr>
          <p:txBody>
            <a:bodyPr wrap="none" anchor="ctr"/>
            <a:lstStyle/>
            <a:p>
              <a:endParaRPr lang="zh-CN" altLang="en-US" sz="1890"/>
            </a:p>
          </p:txBody>
        </p:sp>
        <p:sp>
          <p:nvSpPr>
            <p:cNvPr id="13323" name="AutoShape 14">
              <a:hlinkClick r:id="rId5" action="ppaction://hlinksldjump"/>
            </p:cNvPr>
            <p:cNvSpPr/>
            <p:nvPr/>
          </p:nvSpPr>
          <p:spPr>
            <a:xfrm>
              <a:off x="4808" y="7450"/>
              <a:ext cx="801" cy="680"/>
            </a:xfrm>
            <a:custGeom>
              <a:avLst/>
              <a:gdLst>
                <a:gd name="txL" fmla="*/ 164831 w 533400"/>
                <a:gd name="txT" fmla="*/ 174636 h 457200"/>
                <a:gd name="txR" fmla="*/ 368569 w 533400"/>
                <a:gd name="txB" fmla="*/ 349267 h 457200"/>
              </a:gdLst>
              <a:ahLst/>
              <a:cxnLst>
                <a:cxn ang="17694720">
                  <a:pos x="266700" y="0"/>
                </a:cxn>
                <a:cxn ang="11796480">
                  <a:pos x="1" y="73674"/>
                </a:cxn>
                <a:cxn ang="5898240">
                  <a:pos x="101870" y="192880"/>
                </a:cxn>
                <a:cxn ang="5898240">
                  <a:pos x="431530" y="192880"/>
                </a:cxn>
                <a:cxn ang="0">
                  <a:pos x="533399" y="73674"/>
                </a:cxn>
              </a:cxnLst>
              <a:rect l="txL" t="txT" r="txR" b="txB"/>
              <a:pathLst>
                <a:path w="533400" h="457200">
                  <a:moveTo>
                    <a:pt x="1" y="174634"/>
                  </a:moveTo>
                  <a:lnTo>
                    <a:pt x="203742" y="174636"/>
                  </a:lnTo>
                  <a:lnTo>
                    <a:pt x="266700" y="0"/>
                  </a:lnTo>
                  <a:lnTo>
                    <a:pt x="329658" y="174636"/>
                  </a:lnTo>
                  <a:lnTo>
                    <a:pt x="533399" y="174634"/>
                  </a:lnTo>
                  <a:lnTo>
                    <a:pt x="368569" y="282564"/>
                  </a:lnTo>
                  <a:lnTo>
                    <a:pt x="431530" y="457198"/>
                  </a:lnTo>
                  <a:lnTo>
                    <a:pt x="266700" y="349267"/>
                  </a:lnTo>
                  <a:lnTo>
                    <a:pt x="101870" y="457198"/>
                  </a:lnTo>
                  <a:lnTo>
                    <a:pt x="164831" y="282564"/>
                  </a:lnTo>
                  <a:lnTo>
                    <a:pt x="1" y="174634"/>
                  </a:lnTo>
                  <a:close/>
                </a:path>
              </a:pathLst>
            </a:cu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2270">
                <a:latin typeface="Arial" panose="020B0604020202020204" pitchFamily="34" charset="0"/>
              </a:endParaRPr>
            </a:p>
          </p:txBody>
        </p:sp>
        <p:sp>
          <p:nvSpPr>
            <p:cNvPr id="3" name="Freeform 11"/>
            <p:cNvSpPr/>
            <p:nvPr/>
          </p:nvSpPr>
          <p:spPr>
            <a:xfrm>
              <a:off x="4203" y="7370"/>
              <a:ext cx="655" cy="886"/>
            </a:xfrm>
            <a:custGeom>
              <a:avLst/>
              <a:gdLst>
                <a:gd name="txL" fmla="*/ 0 w 272"/>
                <a:gd name="txT" fmla="*/ 0 h 415"/>
                <a:gd name="txR" fmla="*/ 272 w 272"/>
                <a:gd name="txB" fmla="*/ 415 h 415"/>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272" h="415">
                  <a:moveTo>
                    <a:pt x="0" y="7"/>
                  </a:moveTo>
                  <a:cubicBezTo>
                    <a:pt x="30" y="3"/>
                    <a:pt x="61" y="0"/>
                    <a:pt x="91" y="7"/>
                  </a:cubicBezTo>
                  <a:cubicBezTo>
                    <a:pt x="121" y="14"/>
                    <a:pt x="166" y="7"/>
                    <a:pt x="181" y="52"/>
                  </a:cubicBezTo>
                  <a:cubicBezTo>
                    <a:pt x="196" y="97"/>
                    <a:pt x="166" y="219"/>
                    <a:pt x="181" y="279"/>
                  </a:cubicBezTo>
                  <a:cubicBezTo>
                    <a:pt x="196" y="339"/>
                    <a:pt x="234" y="377"/>
                    <a:pt x="272" y="415"/>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4" name="Freeform 8">
              <a:hlinkClick r:id="rId5" action="ppaction://hlinksldjump"/>
            </p:cNvPr>
            <p:cNvSpPr/>
            <p:nvPr/>
          </p:nvSpPr>
          <p:spPr>
            <a:xfrm>
              <a:off x="4000" y="7278"/>
              <a:ext cx="998" cy="434"/>
            </a:xfrm>
            <a:custGeom>
              <a:avLst/>
              <a:gdLst>
                <a:gd name="txL" fmla="*/ 0 w 521"/>
                <a:gd name="txT" fmla="*/ 0 h 257"/>
                <a:gd name="txR" fmla="*/ 521 w 521"/>
                <a:gd name="txB" fmla="*/ 257 h 25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1" h="257">
                  <a:moveTo>
                    <a:pt x="521" y="212"/>
                  </a:moveTo>
                  <a:cubicBezTo>
                    <a:pt x="502" y="136"/>
                    <a:pt x="484" y="60"/>
                    <a:pt x="431" y="30"/>
                  </a:cubicBezTo>
                  <a:cubicBezTo>
                    <a:pt x="378" y="0"/>
                    <a:pt x="249" y="22"/>
                    <a:pt x="204" y="30"/>
                  </a:cubicBezTo>
                  <a:cubicBezTo>
                    <a:pt x="159" y="38"/>
                    <a:pt x="189" y="61"/>
                    <a:pt x="159" y="76"/>
                  </a:cubicBezTo>
                  <a:cubicBezTo>
                    <a:pt x="129" y="91"/>
                    <a:pt x="46" y="106"/>
                    <a:pt x="23" y="121"/>
                  </a:cubicBezTo>
                  <a:cubicBezTo>
                    <a:pt x="0" y="136"/>
                    <a:pt x="8" y="143"/>
                    <a:pt x="23" y="166"/>
                  </a:cubicBezTo>
                  <a:cubicBezTo>
                    <a:pt x="38" y="189"/>
                    <a:pt x="75" y="223"/>
                    <a:pt x="113" y="257"/>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5" name="Freeform 10"/>
            <p:cNvSpPr/>
            <p:nvPr/>
          </p:nvSpPr>
          <p:spPr>
            <a:xfrm>
              <a:off x="4000" y="7399"/>
              <a:ext cx="857" cy="378"/>
            </a:xfrm>
            <a:custGeom>
              <a:avLst/>
              <a:gdLst>
                <a:gd name="txL" fmla="*/ 0 w 272"/>
                <a:gd name="txT" fmla="*/ 0 h 160"/>
                <a:gd name="txR" fmla="*/ 272 w 272"/>
                <a:gd name="txB" fmla="*/ 160 h 160"/>
              </a:gdLst>
              <a:ahLst/>
              <a:cxnLst>
                <a:cxn ang="0">
                  <a:pos x="2147483647" y="2147483647"/>
                </a:cxn>
                <a:cxn ang="0">
                  <a:pos x="2147483647" y="2147483647"/>
                </a:cxn>
                <a:cxn ang="0">
                  <a:pos x="0" y="0"/>
                </a:cxn>
              </a:cxnLst>
              <a:rect l="txL" t="txT" r="txR" b="txB"/>
              <a:pathLst>
                <a:path w="272" h="160">
                  <a:moveTo>
                    <a:pt x="272" y="137"/>
                  </a:moveTo>
                  <a:cubicBezTo>
                    <a:pt x="226" y="148"/>
                    <a:pt x="181" y="160"/>
                    <a:pt x="136" y="137"/>
                  </a:cubicBezTo>
                  <a:cubicBezTo>
                    <a:pt x="91" y="114"/>
                    <a:pt x="45" y="57"/>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27657" name="Freeform 12">
              <a:hlinkClick r:id="rId5" action="ppaction://hlinksldjump"/>
            </p:cNvPr>
            <p:cNvSpPr/>
            <p:nvPr/>
          </p:nvSpPr>
          <p:spPr>
            <a:xfrm rot="480000">
              <a:off x="2376" y="6987"/>
              <a:ext cx="1826" cy="934"/>
            </a:xfrm>
            <a:custGeom>
              <a:avLst/>
              <a:gdLst>
                <a:gd name="txL" fmla="*/ 0 w 1270"/>
                <a:gd name="txT" fmla="*/ 0 h 423"/>
                <a:gd name="txR" fmla="*/ 1270 w 1270"/>
                <a:gd name="txB" fmla="*/ 423 h 423"/>
              </a:gdLst>
              <a:ahLst/>
              <a:cxnLst>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270" h="422">
                  <a:moveTo>
                    <a:pt x="1270" y="136"/>
                  </a:moveTo>
                  <a:cubicBezTo>
                    <a:pt x="1232" y="227"/>
                    <a:pt x="1194" y="318"/>
                    <a:pt x="1088" y="363"/>
                  </a:cubicBezTo>
                  <a:cubicBezTo>
                    <a:pt x="982" y="408"/>
                    <a:pt x="756" y="408"/>
                    <a:pt x="635" y="408"/>
                  </a:cubicBezTo>
                  <a:cubicBezTo>
                    <a:pt x="514" y="408"/>
                    <a:pt x="446" y="370"/>
                    <a:pt x="363" y="363"/>
                  </a:cubicBezTo>
                  <a:cubicBezTo>
                    <a:pt x="280" y="356"/>
                    <a:pt x="196" y="423"/>
                    <a:pt x="136" y="363"/>
                  </a:cubicBezTo>
                  <a:cubicBezTo>
                    <a:pt x="76" y="303"/>
                    <a:pt x="38" y="151"/>
                    <a:pt x="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grpSp>
          <p:nvGrpSpPr>
            <p:cNvPr id="27658" name="Group 13"/>
            <p:cNvGrpSpPr/>
            <p:nvPr/>
          </p:nvGrpSpPr>
          <p:grpSpPr>
            <a:xfrm rot="20400000">
              <a:off x="2399" y="6381"/>
              <a:ext cx="777" cy="474"/>
              <a:chOff x="0" y="0"/>
              <a:chExt cx="167" cy="589"/>
            </a:xfrm>
          </p:grpSpPr>
          <p:sp>
            <p:nvSpPr>
              <p:cNvPr id="27711" name="Freeform 14">
                <a:hlinkClick r:id="rId5" action="ppaction://hlinksldjump"/>
              </p:cNvPr>
              <p:cNvSpPr/>
              <p:nvPr/>
            </p:nvSpPr>
            <p:spPr>
              <a:xfrm>
                <a:off x="0" y="45"/>
                <a:ext cx="54" cy="544"/>
              </a:xfrm>
              <a:custGeom>
                <a:avLst/>
                <a:gdLst>
                  <a:gd name="txL" fmla="*/ 0 w 54"/>
                  <a:gd name="txT" fmla="*/ 0 h 544"/>
                  <a:gd name="txR" fmla="*/ 54 w 54"/>
                  <a:gd name="txB" fmla="*/ 544 h 544"/>
                </a:gdLst>
                <a:ahLst/>
                <a:cxnLst>
                  <a:cxn ang="0">
                    <a:pos x="8" y="544"/>
                  </a:cxn>
                  <a:cxn ang="0">
                    <a:pos x="8" y="363"/>
                  </a:cxn>
                  <a:cxn ang="0">
                    <a:pos x="54" y="0"/>
                  </a:cxn>
                </a:cxnLst>
                <a:rect l="txL" t="txT" r="txR" b="txB"/>
                <a:pathLst>
                  <a:path w="54" h="544">
                    <a:moveTo>
                      <a:pt x="8" y="544"/>
                    </a:moveTo>
                    <a:cubicBezTo>
                      <a:pt x="4" y="499"/>
                      <a:pt x="0" y="454"/>
                      <a:pt x="8" y="363"/>
                    </a:cubicBezTo>
                    <a:cubicBezTo>
                      <a:pt x="16" y="272"/>
                      <a:pt x="35" y="136"/>
                      <a:pt x="54"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27712" name="Freeform 15"/>
              <p:cNvSpPr/>
              <p:nvPr/>
            </p:nvSpPr>
            <p:spPr>
              <a:xfrm>
                <a:off x="8" y="0"/>
                <a:ext cx="159" cy="317"/>
              </a:xfrm>
              <a:custGeom>
                <a:avLst/>
                <a:gdLst>
                  <a:gd name="txL" fmla="*/ 0 w 159"/>
                  <a:gd name="txT" fmla="*/ 0 h 317"/>
                  <a:gd name="txR" fmla="*/ 159 w 159"/>
                  <a:gd name="txB" fmla="*/ 317 h 317"/>
                </a:gdLst>
                <a:ahLst/>
                <a:cxnLst>
                  <a:cxn ang="0">
                    <a:pos x="0" y="317"/>
                  </a:cxn>
                  <a:cxn ang="0">
                    <a:pos x="136" y="226"/>
                  </a:cxn>
                  <a:cxn ang="0">
                    <a:pos x="136" y="90"/>
                  </a:cxn>
                  <a:cxn ang="0">
                    <a:pos x="91" y="0"/>
                  </a:cxn>
                </a:cxnLst>
                <a:rect l="txL" t="txT" r="txR" b="txB"/>
                <a:pathLst>
                  <a:path w="159" h="317">
                    <a:moveTo>
                      <a:pt x="0" y="317"/>
                    </a:moveTo>
                    <a:cubicBezTo>
                      <a:pt x="56" y="290"/>
                      <a:pt x="113" y="264"/>
                      <a:pt x="136" y="226"/>
                    </a:cubicBezTo>
                    <a:cubicBezTo>
                      <a:pt x="159" y="188"/>
                      <a:pt x="143" y="128"/>
                      <a:pt x="136" y="90"/>
                    </a:cubicBezTo>
                    <a:cubicBezTo>
                      <a:pt x="129" y="52"/>
                      <a:pt x="110" y="26"/>
                      <a:pt x="91"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grpSp>
        <p:sp>
          <p:nvSpPr>
            <p:cNvPr id="27660" name="Freeform 19">
              <a:hlinkClick r:id="rId5" action="ppaction://hlinksldjump"/>
            </p:cNvPr>
            <p:cNvSpPr/>
            <p:nvPr/>
          </p:nvSpPr>
          <p:spPr>
            <a:xfrm rot="1560000">
              <a:off x="2712" y="5278"/>
              <a:ext cx="935" cy="1693"/>
            </a:xfrm>
            <a:custGeom>
              <a:avLst/>
              <a:gdLst>
                <a:gd name="txL" fmla="*/ 0 w 145"/>
                <a:gd name="txT" fmla="*/ 0 h 423"/>
                <a:gd name="txR" fmla="*/ 145 w 145"/>
                <a:gd name="txB" fmla="*/ 423 h 42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45" h="422">
                  <a:moveTo>
                    <a:pt x="0" y="317"/>
                  </a:moveTo>
                  <a:cubicBezTo>
                    <a:pt x="15" y="355"/>
                    <a:pt x="31" y="393"/>
                    <a:pt x="46" y="408"/>
                  </a:cubicBezTo>
                  <a:cubicBezTo>
                    <a:pt x="61" y="423"/>
                    <a:pt x="76" y="423"/>
                    <a:pt x="91" y="408"/>
                  </a:cubicBezTo>
                  <a:cubicBezTo>
                    <a:pt x="106" y="393"/>
                    <a:pt x="129" y="347"/>
                    <a:pt x="137" y="317"/>
                  </a:cubicBezTo>
                  <a:cubicBezTo>
                    <a:pt x="145" y="287"/>
                    <a:pt x="145" y="264"/>
                    <a:pt x="137" y="226"/>
                  </a:cubicBezTo>
                  <a:cubicBezTo>
                    <a:pt x="129" y="188"/>
                    <a:pt x="106" y="128"/>
                    <a:pt x="91" y="90"/>
                  </a:cubicBezTo>
                  <a:cubicBezTo>
                    <a:pt x="76" y="52"/>
                    <a:pt x="61" y="26"/>
                    <a:pt x="46"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32791" name="AutoShape 31"/>
            <p:cNvSpPr/>
            <p:nvPr/>
          </p:nvSpPr>
          <p:spPr>
            <a:xfrm>
              <a:off x="4213" y="4279"/>
              <a:ext cx="634" cy="2197"/>
            </a:xfrm>
            <a:prstGeom prst="wedgeRoundRectCallout">
              <a:avLst>
                <a:gd name="adj1" fmla="val -138673"/>
                <a:gd name="adj2" fmla="val 24316"/>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爬雪山</a:t>
              </a:r>
            </a:p>
          </p:txBody>
        </p:sp>
        <p:grpSp>
          <p:nvGrpSpPr>
            <p:cNvPr id="7" name="组合 6"/>
            <p:cNvGrpSpPr/>
            <p:nvPr/>
          </p:nvGrpSpPr>
          <p:grpSpPr>
            <a:xfrm>
              <a:off x="2972" y="3494"/>
              <a:ext cx="669" cy="1746"/>
              <a:chOff x="3355" y="2829"/>
              <a:chExt cx="782" cy="2117"/>
            </a:xfrm>
          </p:grpSpPr>
          <p:sp>
            <p:nvSpPr>
              <p:cNvPr id="27707" name="Freeform 21"/>
              <p:cNvSpPr/>
              <p:nvPr/>
            </p:nvSpPr>
            <p:spPr>
              <a:xfrm rot="20040000">
                <a:off x="3355" y="3704"/>
                <a:ext cx="559" cy="1242"/>
              </a:xfrm>
              <a:custGeom>
                <a:avLst/>
                <a:gdLst>
                  <a:gd name="txL" fmla="*/ 0 w 250"/>
                  <a:gd name="txT" fmla="*/ 0 h 318"/>
                  <a:gd name="txR" fmla="*/ 250 w 250"/>
                  <a:gd name="txB" fmla="*/ 318 h 318"/>
                </a:gdLst>
                <a:ahLst/>
                <a:cxnLst>
                  <a:cxn ang="0">
                    <a:pos x="23" y="318"/>
                  </a:cxn>
                  <a:cxn ang="0">
                    <a:pos x="23" y="227"/>
                  </a:cxn>
                  <a:cxn ang="0">
                    <a:pos x="159" y="136"/>
                  </a:cxn>
                  <a:cxn ang="0">
                    <a:pos x="250" y="0"/>
                  </a:cxn>
                </a:cxnLst>
                <a:rect l="txL" t="txT" r="txR" b="txB"/>
                <a:pathLst>
                  <a:path w="250" h="318">
                    <a:moveTo>
                      <a:pt x="23" y="318"/>
                    </a:moveTo>
                    <a:cubicBezTo>
                      <a:pt x="11" y="287"/>
                      <a:pt x="0" y="257"/>
                      <a:pt x="23" y="227"/>
                    </a:cubicBezTo>
                    <a:cubicBezTo>
                      <a:pt x="46" y="197"/>
                      <a:pt x="121" y="174"/>
                      <a:pt x="159" y="136"/>
                    </a:cubicBezTo>
                    <a:cubicBezTo>
                      <a:pt x="197" y="98"/>
                      <a:pt x="223" y="49"/>
                      <a:pt x="250"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sp>
            <p:nvSpPr>
              <p:cNvPr id="27708" name="Freeform 22"/>
              <p:cNvSpPr/>
              <p:nvPr/>
            </p:nvSpPr>
            <p:spPr>
              <a:xfrm rot="960000">
                <a:off x="3547" y="2829"/>
                <a:ext cx="590" cy="880"/>
              </a:xfrm>
              <a:custGeom>
                <a:avLst/>
                <a:gdLst>
                  <a:gd name="txL" fmla="*/ 0 w 256"/>
                  <a:gd name="txT" fmla="*/ 0 h 272"/>
                  <a:gd name="txR" fmla="*/ 256 w 256"/>
                  <a:gd name="txB" fmla="*/ 272 h 272"/>
                </a:gdLst>
                <a:ahLst/>
                <a:cxnLst>
                  <a:cxn ang="0">
                    <a:pos x="75" y="272"/>
                  </a:cxn>
                  <a:cxn ang="0">
                    <a:pos x="30" y="136"/>
                  </a:cxn>
                  <a:cxn ang="0">
                    <a:pos x="256" y="0"/>
                  </a:cxn>
                </a:cxnLst>
                <a:rect l="txL" t="txT" r="txR" b="txB"/>
                <a:pathLst>
                  <a:path w="256" h="272">
                    <a:moveTo>
                      <a:pt x="75" y="272"/>
                    </a:moveTo>
                    <a:cubicBezTo>
                      <a:pt x="37" y="226"/>
                      <a:pt x="0" y="181"/>
                      <a:pt x="30" y="136"/>
                    </a:cubicBezTo>
                    <a:cubicBezTo>
                      <a:pt x="60" y="91"/>
                      <a:pt x="158" y="45"/>
                      <a:pt x="256" y="0"/>
                    </a:cubicBezTo>
                  </a:path>
                </a:pathLst>
              </a:custGeom>
              <a:noFill/>
              <a:ln w="76200" cap="flat" cmpd="sng">
                <a:solidFill>
                  <a:srgbClr val="800000"/>
                </a:solidFill>
                <a:prstDash val="solid"/>
                <a:bevel/>
                <a:headEnd type="none" w="med" len="med"/>
                <a:tailEnd type="triangle" w="sm" len="sm"/>
              </a:ln>
            </p:spPr>
            <p:txBody>
              <a:bodyPr/>
              <a:lstStyle/>
              <a:p>
                <a:endParaRPr lang="zh-CN" altLang="en-US" sz="2270">
                  <a:latin typeface="Arial" panose="020B0604020202020204" pitchFamily="34" charset="0"/>
                </a:endParaRPr>
              </a:p>
            </p:txBody>
          </p:sp>
        </p:grpSp>
        <p:sp>
          <p:nvSpPr>
            <p:cNvPr id="32792" name="AutoShape 32"/>
            <p:cNvSpPr/>
            <p:nvPr/>
          </p:nvSpPr>
          <p:spPr>
            <a:xfrm>
              <a:off x="710" y="3159"/>
              <a:ext cx="2448" cy="859"/>
            </a:xfrm>
            <a:prstGeom prst="wedgeRoundRectCallout">
              <a:avLst>
                <a:gd name="adj1" fmla="val 41663"/>
                <a:gd name="adj2" fmla="val 108672"/>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过草地</a:t>
              </a:r>
            </a:p>
          </p:txBody>
        </p:sp>
        <p:sp>
          <p:nvSpPr>
            <p:cNvPr id="27662" name="Freeform 23">
              <a:hlinkClick r:id="rId5" action="ppaction://hlinksldjump"/>
            </p:cNvPr>
            <p:cNvSpPr/>
            <p:nvPr/>
          </p:nvSpPr>
          <p:spPr>
            <a:xfrm>
              <a:off x="3809" y="1779"/>
              <a:ext cx="2091" cy="1771"/>
            </a:xfrm>
            <a:custGeom>
              <a:avLst/>
              <a:gdLst>
                <a:gd name="txL" fmla="*/ 0 w 953"/>
                <a:gd name="txT" fmla="*/ 0 h 688"/>
                <a:gd name="txR" fmla="*/ 953 w 953"/>
                <a:gd name="txB" fmla="*/ 688 h 68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53" h="688">
                  <a:moveTo>
                    <a:pt x="0" y="688"/>
                  </a:moveTo>
                  <a:cubicBezTo>
                    <a:pt x="53" y="661"/>
                    <a:pt x="106" y="635"/>
                    <a:pt x="136" y="597"/>
                  </a:cubicBezTo>
                  <a:cubicBezTo>
                    <a:pt x="166" y="559"/>
                    <a:pt x="114" y="506"/>
                    <a:pt x="182" y="461"/>
                  </a:cubicBezTo>
                  <a:cubicBezTo>
                    <a:pt x="250" y="416"/>
                    <a:pt x="446" y="393"/>
                    <a:pt x="544" y="325"/>
                  </a:cubicBezTo>
                  <a:cubicBezTo>
                    <a:pt x="642" y="257"/>
                    <a:pt x="703" y="106"/>
                    <a:pt x="771" y="53"/>
                  </a:cubicBezTo>
                  <a:cubicBezTo>
                    <a:pt x="839" y="0"/>
                    <a:pt x="896" y="3"/>
                    <a:pt x="953" y="7"/>
                  </a:cubicBezTo>
                </a:path>
              </a:pathLst>
            </a:custGeom>
            <a:noFill/>
            <a:ln w="63500" cap="flat" cmpd="sng">
              <a:solidFill>
                <a:srgbClr val="800000"/>
              </a:solidFill>
              <a:prstDash val="solid"/>
              <a:bevel/>
              <a:headEnd type="none" w="med" len="med"/>
              <a:tailEnd type="triangle" w="med" len="lg"/>
            </a:ln>
          </p:spPr>
          <p:txBody>
            <a:bodyPr/>
            <a:lstStyle/>
            <a:p>
              <a:endParaRPr lang="zh-CN" altLang="en-US" sz="2270">
                <a:latin typeface="Arial" panose="020B0604020202020204" pitchFamily="34" charset="0"/>
              </a:endParaRPr>
            </a:p>
          </p:txBody>
        </p:sp>
        <p:sp>
          <p:nvSpPr>
            <p:cNvPr id="27675" name="Freeform 37">
              <a:hlinkClick r:id="rId5" action="ppaction://hlinksldjump"/>
            </p:cNvPr>
            <p:cNvSpPr/>
            <p:nvPr/>
          </p:nvSpPr>
          <p:spPr>
            <a:xfrm rot="-9265726">
              <a:off x="4469" y="940"/>
              <a:ext cx="770" cy="1647"/>
            </a:xfrm>
            <a:custGeom>
              <a:avLst/>
              <a:gdLst>
                <a:gd name="txL" fmla="*/ 0 w 132"/>
                <a:gd name="txT" fmla="*/ 0 h 367"/>
                <a:gd name="txR" fmla="*/ 132 w 132"/>
                <a:gd name="txB" fmla="*/ 367 h 367"/>
              </a:gdLst>
              <a:ahLst/>
              <a:cxnLst>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32" h="367">
                  <a:moveTo>
                    <a:pt x="32" y="0"/>
                  </a:moveTo>
                  <a:lnTo>
                    <a:pt x="41" y="168"/>
                  </a:lnTo>
                  <a:lnTo>
                    <a:pt x="68" y="139"/>
                  </a:lnTo>
                  <a:cubicBezTo>
                    <a:pt x="74" y="144"/>
                    <a:pt x="80" y="179"/>
                    <a:pt x="80" y="197"/>
                  </a:cubicBezTo>
                  <a:cubicBezTo>
                    <a:pt x="80" y="215"/>
                    <a:pt x="78" y="237"/>
                    <a:pt x="65" y="250"/>
                  </a:cubicBezTo>
                  <a:cubicBezTo>
                    <a:pt x="60" y="278"/>
                    <a:pt x="22" y="273"/>
                    <a:pt x="0" y="276"/>
                  </a:cubicBezTo>
                  <a:cubicBezTo>
                    <a:pt x="2" y="303"/>
                    <a:pt x="11" y="331"/>
                    <a:pt x="15" y="358"/>
                  </a:cubicBezTo>
                  <a:cubicBezTo>
                    <a:pt x="25" y="367"/>
                    <a:pt x="40" y="350"/>
                    <a:pt x="58" y="339"/>
                  </a:cubicBezTo>
                  <a:cubicBezTo>
                    <a:pt x="71" y="333"/>
                    <a:pt x="77" y="325"/>
                    <a:pt x="87" y="317"/>
                  </a:cubicBezTo>
                  <a:cubicBezTo>
                    <a:pt x="97" y="309"/>
                    <a:pt x="111" y="300"/>
                    <a:pt x="118" y="288"/>
                  </a:cubicBezTo>
                  <a:cubicBezTo>
                    <a:pt x="122" y="274"/>
                    <a:pt x="126" y="259"/>
                    <a:pt x="130" y="245"/>
                  </a:cubicBezTo>
                  <a:cubicBezTo>
                    <a:pt x="132" y="224"/>
                    <a:pt x="130" y="216"/>
                    <a:pt x="123" y="197"/>
                  </a:cubicBezTo>
                  <a:cubicBezTo>
                    <a:pt x="116" y="178"/>
                    <a:pt x="106" y="145"/>
                    <a:pt x="96" y="127"/>
                  </a:cubicBezTo>
                  <a:lnTo>
                    <a:pt x="123" y="125"/>
                  </a:lnTo>
                  <a:lnTo>
                    <a:pt x="32" y="0"/>
                  </a:lnTo>
                  <a:close/>
                </a:path>
              </a:pathLst>
            </a:custGeom>
            <a:solidFill>
              <a:srgbClr val="800000"/>
            </a:solidFill>
            <a:ln w="9525">
              <a:noFill/>
            </a:ln>
          </p:spPr>
          <p:txBody>
            <a:bodyPr wrap="none" anchor="ctr"/>
            <a:lstStyle/>
            <a:p>
              <a:endParaRPr lang="zh-CN" altLang="en-US" sz="2270">
                <a:latin typeface="Arial" panose="020B0604020202020204" pitchFamily="34" charset="0"/>
              </a:endParaRPr>
            </a:p>
          </p:txBody>
        </p:sp>
        <p:sp>
          <p:nvSpPr>
            <p:cNvPr id="32793" name="AutoShape 33"/>
            <p:cNvSpPr/>
            <p:nvPr/>
          </p:nvSpPr>
          <p:spPr>
            <a:xfrm>
              <a:off x="7011" y="1072"/>
              <a:ext cx="3107" cy="924"/>
            </a:xfrm>
            <a:prstGeom prst="wedgeRoundRectCallout">
              <a:avLst>
                <a:gd name="adj1" fmla="val -77519"/>
                <a:gd name="adj2" fmla="val 39329"/>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l"/>
              <a:r>
                <a:rPr lang="zh-CN" altLang="en-US" sz="2000" b="1">
                  <a:solidFill>
                    <a:schemeClr val="bg1"/>
                  </a:solidFill>
                  <a:latin typeface="微软雅黑" panose="020B0503020204020204" pitchFamily="34" charset="-122"/>
                  <a:ea typeface="微软雅黑" panose="020B0503020204020204" pitchFamily="34" charset="-122"/>
                </a:rPr>
                <a:t>陕北吴起镇</a:t>
              </a:r>
            </a:p>
          </p:txBody>
        </p:sp>
        <p:sp>
          <p:nvSpPr>
            <p:cNvPr id="12" name="AutoShape 43"/>
            <p:cNvSpPr/>
            <p:nvPr/>
          </p:nvSpPr>
          <p:spPr>
            <a:xfrm>
              <a:off x="3428" y="855"/>
              <a:ext cx="785" cy="2902"/>
            </a:xfrm>
            <a:prstGeom prst="wedgeRoundRectCallout">
              <a:avLst>
                <a:gd name="adj1" fmla="val 93057"/>
                <a:gd name="adj2" fmla="val 6591"/>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zh-CN" altLang="en-US" sz="2000" b="1">
                  <a:solidFill>
                    <a:schemeClr val="bg1"/>
                  </a:solidFill>
                  <a:latin typeface="微软雅黑" panose="020B0503020204020204" pitchFamily="34" charset="-122"/>
                  <a:ea typeface="微软雅黑" panose="020B0503020204020204" pitchFamily="34" charset="-122"/>
                </a:rPr>
                <a:t>甘肃会宁</a:t>
              </a:r>
              <a:r>
                <a:rPr lang="zh-CN" altLang="en-US" sz="2000" b="1">
                  <a:solidFill>
                    <a:srgbClr val="FFFF00"/>
                  </a:solidFill>
                  <a:latin typeface="微软雅黑" panose="020B0503020204020204" pitchFamily="34" charset="-122"/>
                  <a:ea typeface="微软雅黑" panose="020B0503020204020204" pitchFamily="34" charset="-122"/>
                </a:rPr>
                <a:t>   </a:t>
              </a:r>
            </a:p>
          </p:txBody>
        </p:sp>
        <p:sp>
          <p:nvSpPr>
            <p:cNvPr id="15" name="椭圆 14"/>
            <p:cNvSpPr/>
            <p:nvPr/>
          </p:nvSpPr>
          <p:spPr>
            <a:xfrm>
              <a:off x="4542" y="2406"/>
              <a:ext cx="266" cy="266"/>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85"/>
            </a:p>
          </p:txBody>
        </p:sp>
        <p:pic>
          <p:nvPicPr>
            <p:cNvPr id="14343" name="Picture 7" descr="党旗"/>
            <p:cNvPicPr>
              <a:picLocks noChangeAspect="1"/>
            </p:cNvPicPr>
            <p:nvPr/>
          </p:nvPicPr>
          <p:blipFill>
            <a:blip r:embed="rId6"/>
            <a:stretch>
              <a:fillRect/>
            </a:stretch>
          </p:blipFill>
          <p:spPr>
            <a:xfrm>
              <a:off x="4745" y="1612"/>
              <a:ext cx="1024" cy="930"/>
            </a:xfrm>
            <a:prstGeom prst="rect">
              <a:avLst/>
            </a:prstGeom>
            <a:noFill/>
            <a:ln w="9525">
              <a:noFill/>
            </a:ln>
          </p:spPr>
        </p:pic>
      </p:grpSp>
      <p:grpSp>
        <p:nvGrpSpPr>
          <p:cNvPr id="9" name="组合 8"/>
          <p:cNvGrpSpPr/>
          <p:nvPr/>
        </p:nvGrpSpPr>
        <p:grpSpPr>
          <a:xfrm>
            <a:off x="293287" y="1510030"/>
            <a:ext cx="1520768" cy="460375"/>
            <a:chOff x="979" y="2532"/>
            <a:chExt cx="1367" cy="725"/>
          </a:xfrm>
        </p:grpSpPr>
        <p:sp>
          <p:nvSpPr>
            <p:cNvPr id="10" name="矩形 9"/>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长征历程</a:t>
              </a:r>
            </a:p>
          </p:txBody>
        </p:sp>
      </p:grpSp>
      <p:grpSp>
        <p:nvGrpSpPr>
          <p:cNvPr id="20" name="组合 19"/>
          <p:cNvGrpSpPr/>
          <p:nvPr/>
        </p:nvGrpSpPr>
        <p:grpSpPr>
          <a:xfrm>
            <a:off x="6924040" y="1916430"/>
            <a:ext cx="2001520" cy="523240"/>
            <a:chOff x="5470" y="296"/>
            <a:chExt cx="1783" cy="1200"/>
          </a:xfrm>
        </p:grpSpPr>
        <p:sp>
          <p:nvSpPr>
            <p:cNvPr id="26" name="圆角矩形 25"/>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400"/>
            </a:p>
          </p:txBody>
        </p:sp>
        <p:sp>
          <p:nvSpPr>
            <p:cNvPr id="27" name="文本框 26"/>
            <p:cNvSpPr txBox="1"/>
            <p:nvPr/>
          </p:nvSpPr>
          <p:spPr>
            <a:xfrm>
              <a:off x="5886" y="296"/>
              <a:ext cx="1096" cy="1056"/>
            </a:xfrm>
            <a:prstGeom prst="rect">
              <a:avLst/>
            </a:prstGeom>
            <a:noFill/>
            <a:scene3d>
              <a:camera prst="orthographicFront"/>
              <a:lightRig rig="threePt" dir="t"/>
            </a:scene3d>
            <a:sp3d>
              <a:bevelT/>
            </a:sp3d>
          </p:spPr>
          <p:txBody>
            <a:bodyPr wrap="square" rtlCol="0" anchor="t">
              <a:spAutoFit/>
            </a:bodyPr>
            <a:lstStyle/>
            <a:p>
              <a:pPr algn="l"/>
              <a:r>
                <a:rPr lang="zh-CN" altLang="en-US" sz="2400" b="1" smtClean="0">
                  <a:latin typeface="微软雅黑" panose="020B0503020204020204" pitchFamily="34" charset="-122"/>
                  <a:ea typeface="微软雅黑" panose="020B0503020204020204" pitchFamily="34" charset="-122"/>
                  <a:cs typeface="微软雅黑" panose="020B0503020204020204" pitchFamily="34" charset="-122"/>
                  <a:sym typeface="+mn-ea"/>
                </a:rPr>
                <a:t>爬雪山</a:t>
              </a:r>
            </a:p>
          </p:txBody>
        </p:sp>
      </p:grpSp>
      <p:grpSp>
        <p:nvGrpSpPr>
          <p:cNvPr id="28" name="组合 27"/>
          <p:cNvGrpSpPr/>
          <p:nvPr/>
        </p:nvGrpSpPr>
        <p:grpSpPr>
          <a:xfrm>
            <a:off x="6956425" y="2794635"/>
            <a:ext cx="2001520" cy="523240"/>
            <a:chOff x="5470" y="296"/>
            <a:chExt cx="1783" cy="1200"/>
          </a:xfrm>
        </p:grpSpPr>
        <p:sp>
          <p:nvSpPr>
            <p:cNvPr id="29" name="圆角矩形 28"/>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400"/>
            </a:p>
          </p:txBody>
        </p:sp>
        <p:sp>
          <p:nvSpPr>
            <p:cNvPr id="30" name="文本框 29"/>
            <p:cNvSpPr txBox="1"/>
            <p:nvPr/>
          </p:nvSpPr>
          <p:spPr>
            <a:xfrm>
              <a:off x="5895" y="367"/>
              <a:ext cx="1002" cy="1056"/>
            </a:xfrm>
            <a:prstGeom prst="rect">
              <a:avLst/>
            </a:prstGeom>
            <a:noFill/>
            <a:scene3d>
              <a:camera prst="orthographicFront"/>
              <a:lightRig rig="threePt" dir="t"/>
            </a:scene3d>
            <a:sp3d>
              <a:bevelT/>
            </a:sp3d>
          </p:spPr>
          <p:txBody>
            <a:bodyPr wrap="square" rtlCol="0" anchor="t">
              <a:spAutoFit/>
            </a:bodyPr>
            <a:lstStyle/>
            <a:p>
              <a:pPr algn="l"/>
              <a:r>
                <a:rPr lang="zh-CN" altLang="en-US" sz="2400" b="1" smtClean="0">
                  <a:latin typeface="微软雅黑" panose="020B0503020204020204" pitchFamily="34" charset="-122"/>
                  <a:ea typeface="微软雅黑" panose="020B0503020204020204" pitchFamily="34" charset="-122"/>
                  <a:cs typeface="微软雅黑" panose="020B0503020204020204" pitchFamily="34" charset="-122"/>
                  <a:sym typeface="+mn-ea"/>
                </a:rPr>
                <a:t>过草地</a:t>
              </a:r>
            </a:p>
          </p:txBody>
        </p:sp>
      </p:grpSp>
      <p:grpSp>
        <p:nvGrpSpPr>
          <p:cNvPr id="31" name="组合 30"/>
          <p:cNvGrpSpPr/>
          <p:nvPr/>
        </p:nvGrpSpPr>
        <p:grpSpPr>
          <a:xfrm>
            <a:off x="6993890" y="3686175"/>
            <a:ext cx="2027555" cy="523240"/>
            <a:chOff x="5470" y="296"/>
            <a:chExt cx="1817" cy="1200"/>
          </a:xfrm>
        </p:grpSpPr>
        <p:sp>
          <p:nvSpPr>
            <p:cNvPr id="32" name="圆角矩形 31"/>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400"/>
            </a:p>
          </p:txBody>
        </p:sp>
        <p:sp>
          <p:nvSpPr>
            <p:cNvPr id="33" name="文本框 32"/>
            <p:cNvSpPr txBox="1"/>
            <p:nvPr/>
          </p:nvSpPr>
          <p:spPr>
            <a:xfrm>
              <a:off x="5644" y="369"/>
              <a:ext cx="1643" cy="1056"/>
            </a:xfrm>
            <a:prstGeom prst="rect">
              <a:avLst/>
            </a:prstGeom>
            <a:noFill/>
            <a:scene3d>
              <a:camera prst="orthographicFront"/>
              <a:lightRig rig="threePt" dir="t"/>
            </a:scene3d>
            <a:sp3d>
              <a:bevelT/>
            </a:sp3d>
          </p:spPr>
          <p:txBody>
            <a:bodyPr wrap="square" rtlCol="0" anchor="t">
              <a:spAutoFit/>
            </a:bodyPr>
            <a:lstStyle/>
            <a:p>
              <a:pPr algn="l"/>
              <a:r>
                <a:rPr lang="zh-CN" altLang="en-US" sz="2400" b="1" smtClean="0">
                  <a:latin typeface="微软雅黑" panose="020B0503020204020204" pitchFamily="34" charset="-122"/>
                  <a:ea typeface="微软雅黑" panose="020B0503020204020204" pitchFamily="34" charset="-122"/>
                  <a:cs typeface="微软雅黑" panose="020B0503020204020204" pitchFamily="34" charset="-122"/>
                  <a:sym typeface="+mn-ea"/>
                </a:rPr>
                <a:t>到达吴起镇</a:t>
              </a:r>
            </a:p>
          </p:txBody>
        </p:sp>
      </p:grpSp>
      <p:grpSp>
        <p:nvGrpSpPr>
          <p:cNvPr id="34" name="组合 33"/>
          <p:cNvGrpSpPr/>
          <p:nvPr/>
        </p:nvGrpSpPr>
        <p:grpSpPr>
          <a:xfrm>
            <a:off x="6993890" y="4587240"/>
            <a:ext cx="2001520" cy="523240"/>
            <a:chOff x="5470" y="296"/>
            <a:chExt cx="1783" cy="1200"/>
          </a:xfrm>
        </p:grpSpPr>
        <p:sp>
          <p:nvSpPr>
            <p:cNvPr id="35" name="圆角矩形 34"/>
            <p:cNvSpPr/>
            <p:nvPr/>
          </p:nvSpPr>
          <p:spPr>
            <a:xfrm>
              <a:off x="5470" y="296"/>
              <a:ext cx="1783" cy="1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endParaRPr lang="zh-CN" altLang="en-US" sz="1400"/>
            </a:p>
          </p:txBody>
        </p:sp>
        <p:sp>
          <p:nvSpPr>
            <p:cNvPr id="36" name="文本框 35"/>
            <p:cNvSpPr txBox="1"/>
            <p:nvPr/>
          </p:nvSpPr>
          <p:spPr>
            <a:xfrm>
              <a:off x="5742" y="363"/>
              <a:ext cx="1391" cy="1056"/>
            </a:xfrm>
            <a:prstGeom prst="rect">
              <a:avLst/>
            </a:prstGeom>
            <a:noFill/>
            <a:scene3d>
              <a:camera prst="orthographicFront"/>
              <a:lightRig rig="threePt" dir="t"/>
            </a:scene3d>
            <a:sp3d>
              <a:bevelT/>
            </a:sp3d>
          </p:spPr>
          <p:txBody>
            <a:bodyPr wrap="square" rtlCol="0" anchor="t">
              <a:spAutoFit/>
            </a:bodyPr>
            <a:lstStyle/>
            <a:p>
              <a:pPr algn="l"/>
              <a:r>
                <a:rPr lang="zh-CN" altLang="en-US" sz="2400" b="1" smtClean="0">
                  <a:latin typeface="微软雅黑" panose="020B0503020204020204" pitchFamily="34" charset="-122"/>
                  <a:ea typeface="微软雅黑" panose="020B0503020204020204" pitchFamily="34" charset="-122"/>
                  <a:cs typeface="微软雅黑" panose="020B0503020204020204" pitchFamily="34" charset="-122"/>
                  <a:sym typeface="+mn-ea"/>
                </a:rPr>
                <a:t>会宁会师</a:t>
              </a:r>
            </a:p>
          </p:txBody>
        </p:sp>
      </p:grpSp>
      <p:pic>
        <p:nvPicPr>
          <p:cNvPr id="43011" name="Picture 15" descr="雪山1"/>
          <p:cNvPicPr/>
          <p:nvPr/>
        </p:nvPicPr>
        <p:blipFill>
          <a:blip r:embed="rId7"/>
          <a:stretch>
            <a:fillRect/>
          </a:stretch>
        </p:blipFill>
        <p:spPr>
          <a:xfrm>
            <a:off x="209550" y="1990725"/>
            <a:ext cx="3597275" cy="2518410"/>
          </a:xfrm>
          <a:prstGeom prst="rect">
            <a:avLst/>
          </a:prstGeom>
          <a:noFill/>
          <a:ln>
            <a:noFill/>
            <a:miter lim="800000"/>
            <a:headEnd/>
            <a:tailEnd/>
          </a:ln>
        </p:spPr>
      </p:pic>
      <p:pic>
        <p:nvPicPr>
          <p:cNvPr id="46085" name="Picture 8" descr="过草地1"/>
          <p:cNvPicPr/>
          <p:nvPr/>
        </p:nvPicPr>
        <p:blipFill>
          <a:blip r:embed="rId8"/>
          <a:stretch>
            <a:fillRect/>
          </a:stretch>
        </p:blipFill>
        <p:spPr>
          <a:xfrm>
            <a:off x="3965575" y="2214245"/>
            <a:ext cx="2933065" cy="4489450"/>
          </a:xfrm>
          <a:prstGeom prst="rect">
            <a:avLst/>
          </a:prstGeom>
          <a:noFill/>
          <a:ln>
            <a:noFill/>
            <a:miter lim="800000"/>
            <a:headEnd/>
            <a:tailEnd/>
          </a:ln>
        </p:spPr>
      </p:pic>
      <p:grpSp>
        <p:nvGrpSpPr>
          <p:cNvPr id="21" name="组合 20"/>
          <p:cNvGrpSpPr/>
          <p:nvPr/>
        </p:nvGrpSpPr>
        <p:grpSpPr>
          <a:xfrm>
            <a:off x="167640" y="4509135"/>
            <a:ext cx="3638550" cy="2341880"/>
            <a:chOff x="264" y="7101"/>
            <a:chExt cx="5730" cy="3688"/>
          </a:xfrm>
        </p:grpSpPr>
        <p:pic>
          <p:nvPicPr>
            <p:cNvPr id="47113" name="Picture 8" descr="过草地穿的草鞋"/>
            <p:cNvPicPr/>
            <p:nvPr/>
          </p:nvPicPr>
          <p:blipFill>
            <a:blip r:embed="rId9"/>
            <a:stretch>
              <a:fillRect/>
            </a:stretch>
          </p:blipFill>
          <p:spPr>
            <a:xfrm>
              <a:off x="278" y="7101"/>
              <a:ext cx="5717" cy="3056"/>
            </a:xfrm>
            <a:prstGeom prst="rect">
              <a:avLst/>
            </a:prstGeom>
            <a:noFill/>
            <a:ln>
              <a:noFill/>
              <a:miter lim="800000"/>
              <a:headEnd/>
              <a:tailEnd/>
            </a:ln>
          </p:spPr>
        </p:pic>
        <p:sp>
          <p:nvSpPr>
            <p:cNvPr id="47114" name="Text Box 10" descr="粉色砂纸"/>
            <p:cNvSpPr/>
            <p:nvPr/>
          </p:nvSpPr>
          <p:spPr>
            <a:xfrm>
              <a:off x="264" y="10157"/>
              <a:ext cx="5716" cy="633"/>
            </a:xfrm>
            <a:prstGeom prst="rect">
              <a:avLst/>
            </a:prstGeom>
            <a:blipFill rotWithShape="0">
              <a:blip r:embed="rId10"/>
              <a:tile tx="0" ty="0" sx="100000" sy="100000" flip="none" algn="tl"/>
            </a:blipFill>
            <a:ln w="34925">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2800" b="1" i="0" u="none" baseline="0">
                  <a:solidFill>
                    <a:srgbClr val="FF3300"/>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800" b="1" i="0" u="none" baseline="0">
                  <a:solidFill>
                    <a:srgbClr val="FF3300"/>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800" b="1" i="0" u="none" baseline="0">
                  <a:solidFill>
                    <a:srgbClr val="FF3300"/>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800" b="1" i="0" u="none" baseline="0">
                  <a:solidFill>
                    <a:srgbClr val="FF3300"/>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800" b="1" i="0" u="none" baseline="0">
                  <a:solidFill>
                    <a:srgbClr val="FF3300"/>
                  </a:solidFill>
                  <a:latin typeface="Times New Roman" panose="02020603050405020304" pitchFamily="18" charset="0"/>
                  <a:ea typeface="宋体" panose="02010600030101010101" pitchFamily="2" charset="-122"/>
                </a:defRPr>
              </a:lvl5pPr>
            </a:lstStyle>
            <a:p>
              <a:pPr marL="0" marR="0" lvl="0" indent="0" algn="ctr" eaLnBrk="1" hangingPunct="1">
                <a:spcBef>
                  <a:spcPct val="50000"/>
                </a:spcBef>
              </a:pPr>
              <a:r>
                <a:rPr kumimoji="1" lang="zh-CN" altLang="en-US" sz="2000">
                  <a:solidFill>
                    <a:schemeClr val="tx1"/>
                  </a:solidFill>
                  <a:effectLst>
                    <a:outerShdw blurRad="38100" dist="38100" dir="2700000" algn="tl">
                      <a:schemeClr val="bg2"/>
                    </a:outerShdw>
                  </a:effectLst>
                  <a:sym typeface="+mn-ea"/>
                </a:rPr>
                <a:t>红军过草地穿的草鞋</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ppt_x"/>
                                          </p:val>
                                        </p:tav>
                                        <p:tav tm="100000">
                                          <p:val>
                                            <p:strVal val="#ppt_x"/>
                                          </p:val>
                                        </p:tav>
                                      </p:tavLst>
                                    </p:anim>
                                    <p:anim calcmode="lin" valueType="num">
                                      <p:cBhvr additive="base">
                                        <p:cTn id="14"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三、红军胜利会师陕甘</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29697" name="图片 50177" descr="147"/>
          <p:cNvPicPr/>
          <p:nvPr/>
        </p:nvPicPr>
        <p:blipFill>
          <a:blip r:embed="rId3">
            <a:lum contrast="6000"/>
          </a:blip>
          <a:srcRect/>
          <a:stretch>
            <a:fillRect/>
          </a:stretch>
        </p:blipFill>
        <p:spPr>
          <a:xfrm>
            <a:off x="-461645" y="-19685"/>
            <a:ext cx="9627870" cy="6877685"/>
          </a:xfrm>
          <a:prstGeom prst="rect">
            <a:avLst/>
          </a:prstGeom>
          <a:solidFill>
            <a:srgbClr val="FF0000"/>
          </a:solidFill>
          <a:ln w="9525">
            <a:noFill/>
          </a:ln>
        </p:spPr>
      </p:pic>
      <p:pic>
        <p:nvPicPr>
          <p:cNvPr id="29698" name="图片 50178" descr="爆炸1"/>
          <p:cNvPicPr/>
          <p:nvPr/>
        </p:nvPicPr>
        <p:blipFill>
          <a:blip r:embed="rId4">
            <a:lum contrast="6000"/>
          </a:blip>
          <a:srcRect/>
          <a:stretch>
            <a:fillRect/>
          </a:stretch>
        </p:blipFill>
        <p:spPr>
          <a:xfrm>
            <a:off x="6522085" y="5641975"/>
            <a:ext cx="685165" cy="674370"/>
          </a:xfrm>
          <a:prstGeom prst="rect">
            <a:avLst/>
          </a:prstGeom>
          <a:noFill/>
          <a:ln w="9525">
            <a:noFill/>
          </a:ln>
        </p:spPr>
      </p:pic>
      <p:pic>
        <p:nvPicPr>
          <p:cNvPr id="29699" name="图片 50179" descr="爆炸1"/>
          <p:cNvPicPr/>
          <p:nvPr/>
        </p:nvPicPr>
        <p:blipFill>
          <a:blip r:embed="rId4">
            <a:lum contrast="6000"/>
          </a:blip>
          <a:srcRect/>
          <a:stretch>
            <a:fillRect/>
          </a:stretch>
        </p:blipFill>
        <p:spPr>
          <a:xfrm>
            <a:off x="6036945" y="5561965"/>
            <a:ext cx="685165" cy="674370"/>
          </a:xfrm>
          <a:prstGeom prst="rect">
            <a:avLst/>
          </a:prstGeom>
          <a:noFill/>
          <a:ln w="9525">
            <a:noFill/>
          </a:ln>
        </p:spPr>
      </p:pic>
      <p:pic>
        <p:nvPicPr>
          <p:cNvPr id="29700" name="图片 50180" descr="爆炸1"/>
          <p:cNvPicPr/>
          <p:nvPr/>
        </p:nvPicPr>
        <p:blipFill>
          <a:blip r:embed="rId4">
            <a:lum contrast="6000"/>
          </a:blip>
          <a:srcRect/>
          <a:stretch>
            <a:fillRect/>
          </a:stretch>
        </p:blipFill>
        <p:spPr>
          <a:xfrm>
            <a:off x="5735320" y="5692140"/>
            <a:ext cx="685165" cy="674370"/>
          </a:xfrm>
          <a:prstGeom prst="rect">
            <a:avLst/>
          </a:prstGeom>
          <a:noFill/>
          <a:ln w="9525">
            <a:noFill/>
          </a:ln>
        </p:spPr>
      </p:pic>
      <p:pic>
        <p:nvPicPr>
          <p:cNvPr id="29701" name="图片 50181" descr="党旗"/>
          <p:cNvPicPr/>
          <p:nvPr/>
        </p:nvPicPr>
        <p:blipFill>
          <a:blip r:embed="rId5">
            <a:lum contrast="6000"/>
          </a:blip>
          <a:srcRect/>
          <a:stretch>
            <a:fillRect/>
          </a:stretch>
        </p:blipFill>
        <p:spPr>
          <a:xfrm>
            <a:off x="3894455" y="4522470"/>
            <a:ext cx="556895" cy="449580"/>
          </a:xfrm>
          <a:prstGeom prst="rect">
            <a:avLst/>
          </a:prstGeom>
          <a:noFill/>
          <a:ln w="9525">
            <a:noFill/>
          </a:ln>
        </p:spPr>
      </p:pic>
      <p:pic>
        <p:nvPicPr>
          <p:cNvPr id="29702" name="图片 50182" descr="红星"/>
          <p:cNvPicPr/>
          <p:nvPr/>
        </p:nvPicPr>
        <p:blipFill>
          <a:blip r:embed="rId6">
            <a:lum contrast="6000"/>
          </a:blip>
          <a:srcRect/>
          <a:stretch>
            <a:fillRect/>
          </a:stretch>
        </p:blipFill>
        <p:spPr>
          <a:xfrm>
            <a:off x="7016750" y="5642610"/>
            <a:ext cx="538480" cy="530225"/>
          </a:xfrm>
          <a:prstGeom prst="rect">
            <a:avLst/>
          </a:prstGeom>
          <a:noFill/>
          <a:ln w="9525">
            <a:noFill/>
          </a:ln>
        </p:spPr>
      </p:pic>
      <p:pic>
        <p:nvPicPr>
          <p:cNvPr id="29703" name="图片 50183" descr="红星"/>
          <p:cNvPicPr/>
          <p:nvPr/>
        </p:nvPicPr>
        <p:blipFill>
          <a:blip r:embed="rId6">
            <a:lum contrast="6000"/>
          </a:blip>
          <a:srcRect/>
          <a:stretch>
            <a:fillRect/>
          </a:stretch>
        </p:blipFill>
        <p:spPr>
          <a:xfrm>
            <a:off x="4376420" y="142240"/>
            <a:ext cx="538480" cy="530225"/>
          </a:xfrm>
          <a:prstGeom prst="rect">
            <a:avLst/>
          </a:prstGeom>
          <a:noFill/>
          <a:ln w="9525">
            <a:noFill/>
          </a:ln>
        </p:spPr>
      </p:pic>
      <p:pic>
        <p:nvPicPr>
          <p:cNvPr id="29704" name="图片 50184" descr="爆炸1"/>
          <p:cNvPicPr/>
          <p:nvPr/>
        </p:nvPicPr>
        <p:blipFill>
          <a:blip r:embed="rId4">
            <a:lum contrast="6000"/>
          </a:blip>
          <a:srcRect/>
          <a:stretch>
            <a:fillRect/>
          </a:stretch>
        </p:blipFill>
        <p:spPr>
          <a:xfrm>
            <a:off x="1481455" y="3641725"/>
            <a:ext cx="685165" cy="674370"/>
          </a:xfrm>
          <a:prstGeom prst="rect">
            <a:avLst/>
          </a:prstGeom>
          <a:noFill/>
          <a:ln w="9525">
            <a:noFill/>
          </a:ln>
        </p:spPr>
      </p:pic>
      <p:grpSp>
        <p:nvGrpSpPr>
          <p:cNvPr id="50186" name="组合 50185"/>
          <p:cNvGrpSpPr/>
          <p:nvPr/>
        </p:nvGrpSpPr>
        <p:grpSpPr>
          <a:xfrm>
            <a:off x="2818130" y="4853305"/>
            <a:ext cx="920115" cy="913765"/>
            <a:chOff x="1440" y="2971"/>
            <a:chExt cx="576" cy="581"/>
          </a:xfrm>
        </p:grpSpPr>
        <p:grpSp>
          <p:nvGrpSpPr>
            <p:cNvPr id="29706" name="组合 50186"/>
            <p:cNvGrpSpPr/>
            <p:nvPr/>
          </p:nvGrpSpPr>
          <p:grpSpPr>
            <a:xfrm>
              <a:off x="1440" y="2971"/>
              <a:ext cx="576" cy="581"/>
              <a:chOff x="1440" y="2994"/>
              <a:chExt cx="576" cy="581"/>
            </a:xfrm>
          </p:grpSpPr>
          <p:pic>
            <p:nvPicPr>
              <p:cNvPr id="29707" name="图片 50187" descr="l-5"/>
              <p:cNvPicPr>
                <a:picLocks noChangeAspect="1"/>
              </p:cNvPicPr>
              <p:nvPr/>
            </p:nvPicPr>
            <p:blipFill>
              <a:blip r:embed="rId7">
                <a:lum contrast="6000"/>
              </a:blip>
              <a:stretch>
                <a:fillRect/>
              </a:stretch>
            </p:blipFill>
            <p:spPr>
              <a:xfrm>
                <a:off x="1505" y="3138"/>
                <a:ext cx="480" cy="180"/>
              </a:xfrm>
              <a:prstGeom prst="rect">
                <a:avLst/>
              </a:prstGeom>
              <a:noFill/>
              <a:ln w="9525">
                <a:noFill/>
              </a:ln>
            </p:spPr>
          </p:pic>
          <p:grpSp>
            <p:nvGrpSpPr>
              <p:cNvPr id="29708" name="组合 50188"/>
              <p:cNvGrpSpPr/>
              <p:nvPr/>
            </p:nvGrpSpPr>
            <p:grpSpPr>
              <a:xfrm>
                <a:off x="1440" y="2994"/>
                <a:ext cx="576" cy="581"/>
                <a:chOff x="1440" y="2976"/>
                <a:chExt cx="576" cy="581"/>
              </a:xfrm>
            </p:grpSpPr>
            <p:pic>
              <p:nvPicPr>
                <p:cNvPr id="29709" name="图片 50189" descr="l-4"/>
                <p:cNvPicPr>
                  <a:picLocks noChangeAspect="1"/>
                </p:cNvPicPr>
                <p:nvPr/>
              </p:nvPicPr>
              <p:blipFill>
                <a:blip r:embed="rId8">
                  <a:lum contrast="6000"/>
                </a:blip>
                <a:stretch>
                  <a:fillRect/>
                </a:stretch>
              </p:blipFill>
              <p:spPr>
                <a:xfrm>
                  <a:off x="1440" y="2976"/>
                  <a:ext cx="576" cy="260"/>
                </a:xfrm>
                <a:prstGeom prst="rect">
                  <a:avLst/>
                </a:prstGeom>
                <a:noFill/>
                <a:ln w="9525">
                  <a:noFill/>
                </a:ln>
              </p:spPr>
            </p:pic>
            <p:pic>
              <p:nvPicPr>
                <p:cNvPr id="29710" name="图片 50190" descr="l-7"/>
                <p:cNvPicPr>
                  <a:picLocks noChangeAspect="1"/>
                </p:cNvPicPr>
                <p:nvPr/>
              </p:nvPicPr>
              <p:blipFill>
                <a:blip r:embed="rId9">
                  <a:lum contrast="6000"/>
                </a:blip>
                <a:stretch>
                  <a:fillRect/>
                </a:stretch>
              </p:blipFill>
              <p:spPr>
                <a:xfrm>
                  <a:off x="1632" y="3072"/>
                  <a:ext cx="353" cy="485"/>
                </a:xfrm>
                <a:prstGeom prst="rect">
                  <a:avLst/>
                </a:prstGeom>
                <a:noFill/>
                <a:ln w="9525">
                  <a:noFill/>
                </a:ln>
              </p:spPr>
            </p:pic>
          </p:grpSp>
        </p:grpSp>
        <p:pic>
          <p:nvPicPr>
            <p:cNvPr id="29711" name="图片 50191" descr="l-6"/>
            <p:cNvPicPr>
              <a:picLocks noChangeAspect="1"/>
            </p:cNvPicPr>
            <p:nvPr/>
          </p:nvPicPr>
          <p:blipFill>
            <a:blip r:embed="rId10">
              <a:lum contrast="6000"/>
            </a:blip>
            <a:stretch>
              <a:fillRect/>
            </a:stretch>
          </p:blipFill>
          <p:spPr>
            <a:xfrm>
              <a:off x="1600" y="3055"/>
              <a:ext cx="320" cy="280"/>
            </a:xfrm>
            <a:prstGeom prst="rect">
              <a:avLst/>
            </a:prstGeom>
            <a:noFill/>
            <a:ln w="9525">
              <a:noFill/>
            </a:ln>
          </p:spPr>
        </p:pic>
      </p:grpSp>
      <p:pic>
        <p:nvPicPr>
          <p:cNvPr id="50193" name="图片 50192" descr="l-9"/>
          <p:cNvPicPr/>
          <p:nvPr/>
        </p:nvPicPr>
        <p:blipFill>
          <a:blip r:embed="rId11">
            <a:lum contrast="6000"/>
          </a:blip>
          <a:srcRect/>
          <a:stretch>
            <a:fillRect/>
          </a:stretch>
        </p:blipFill>
        <p:spPr>
          <a:xfrm>
            <a:off x="1674495" y="4381500"/>
            <a:ext cx="356870" cy="998220"/>
          </a:xfrm>
          <a:prstGeom prst="rect">
            <a:avLst/>
          </a:prstGeom>
          <a:noFill/>
          <a:ln w="9525">
            <a:noFill/>
          </a:ln>
        </p:spPr>
      </p:pic>
      <p:grpSp>
        <p:nvGrpSpPr>
          <p:cNvPr id="50194" name="组合 50193"/>
          <p:cNvGrpSpPr/>
          <p:nvPr/>
        </p:nvGrpSpPr>
        <p:grpSpPr>
          <a:xfrm>
            <a:off x="1570355" y="856615"/>
            <a:ext cx="2569845" cy="3380105"/>
            <a:chOff x="790" y="576"/>
            <a:chExt cx="1610" cy="2148"/>
          </a:xfrm>
        </p:grpSpPr>
        <p:pic>
          <p:nvPicPr>
            <p:cNvPr id="29714" name="图片 50194" descr="l-10"/>
            <p:cNvPicPr>
              <a:picLocks noChangeAspect="1"/>
            </p:cNvPicPr>
            <p:nvPr/>
          </p:nvPicPr>
          <p:blipFill>
            <a:blip r:embed="rId12">
              <a:lum contrast="6000"/>
            </a:blip>
            <a:stretch>
              <a:fillRect/>
            </a:stretch>
          </p:blipFill>
          <p:spPr>
            <a:xfrm>
              <a:off x="790" y="2196"/>
              <a:ext cx="200" cy="528"/>
            </a:xfrm>
            <a:prstGeom prst="rect">
              <a:avLst/>
            </a:prstGeom>
            <a:noFill/>
            <a:ln w="9525">
              <a:noFill/>
            </a:ln>
          </p:spPr>
        </p:pic>
        <p:pic>
          <p:nvPicPr>
            <p:cNvPr id="29715" name="图片 50195" descr="l-11"/>
            <p:cNvPicPr>
              <a:picLocks noChangeAspect="1"/>
            </p:cNvPicPr>
            <p:nvPr/>
          </p:nvPicPr>
          <p:blipFill>
            <a:blip r:embed="rId13">
              <a:lum contrast="6000"/>
            </a:blip>
            <a:stretch>
              <a:fillRect/>
            </a:stretch>
          </p:blipFill>
          <p:spPr>
            <a:xfrm>
              <a:off x="886" y="1757"/>
              <a:ext cx="266" cy="439"/>
            </a:xfrm>
            <a:prstGeom prst="rect">
              <a:avLst/>
            </a:prstGeom>
            <a:noFill/>
            <a:ln w="9525">
              <a:noFill/>
            </a:ln>
          </p:spPr>
        </p:pic>
        <p:pic>
          <p:nvPicPr>
            <p:cNvPr id="29716" name="图片 50196" descr="l-12"/>
            <p:cNvPicPr>
              <a:picLocks noChangeAspect="1"/>
            </p:cNvPicPr>
            <p:nvPr/>
          </p:nvPicPr>
          <p:blipFill>
            <a:blip r:embed="rId14">
              <a:lum contrast="6000"/>
            </a:blip>
            <a:stretch>
              <a:fillRect/>
            </a:stretch>
          </p:blipFill>
          <p:spPr>
            <a:xfrm>
              <a:off x="1145" y="1428"/>
              <a:ext cx="247" cy="336"/>
            </a:xfrm>
            <a:prstGeom prst="rect">
              <a:avLst/>
            </a:prstGeom>
            <a:noFill/>
            <a:ln w="9525">
              <a:noFill/>
            </a:ln>
          </p:spPr>
        </p:pic>
        <p:pic>
          <p:nvPicPr>
            <p:cNvPr id="29717" name="图片 50197" descr="l-13"/>
            <p:cNvPicPr>
              <a:picLocks noChangeAspect="1"/>
            </p:cNvPicPr>
            <p:nvPr/>
          </p:nvPicPr>
          <p:blipFill>
            <a:blip r:embed="rId15">
              <a:lum contrast="6000"/>
            </a:blip>
            <a:stretch>
              <a:fillRect/>
            </a:stretch>
          </p:blipFill>
          <p:spPr>
            <a:xfrm>
              <a:off x="1440" y="576"/>
              <a:ext cx="960" cy="864"/>
            </a:xfrm>
            <a:prstGeom prst="rect">
              <a:avLst/>
            </a:prstGeom>
            <a:noFill/>
            <a:ln w="9525">
              <a:noFill/>
            </a:ln>
          </p:spPr>
        </p:pic>
      </p:grpSp>
      <p:sp>
        <p:nvSpPr>
          <p:cNvPr id="50199" name="文本框 50198"/>
          <p:cNvSpPr txBox="1"/>
          <p:nvPr/>
        </p:nvSpPr>
        <p:spPr>
          <a:xfrm>
            <a:off x="2759710" y="2697480"/>
            <a:ext cx="2757170" cy="521970"/>
          </a:xfrm>
          <a:prstGeom prst="rect">
            <a:avLst/>
          </a:prstGeom>
          <a:solidFill>
            <a:schemeClr val="tx1"/>
          </a:solidFill>
          <a:ln w="9525" cap="flat" cmpd="sng">
            <a:solidFill>
              <a:srgbClr val="FF00FF"/>
            </a:solidFill>
            <a:prstDash val="solid"/>
            <a:miter/>
            <a:headEnd type="none" w="med" len="med"/>
            <a:tailEnd type="none" w="med" len="med"/>
          </a:ln>
        </p:spPr>
        <p:txBody>
          <a:bodyPr wrap="square" anchor="t">
            <a:spAutoFit/>
          </a:bodyPr>
          <a:lstStyle/>
          <a:p>
            <a:pPr algn="ctr">
              <a:buClr>
                <a:schemeClr val="bg1"/>
              </a:buClr>
            </a:pPr>
            <a:r>
              <a:rPr lang="zh-CN" altLang="en-US" sz="2800" b="1">
                <a:solidFill>
                  <a:schemeClr val="bg1"/>
                </a:solidFill>
                <a:latin typeface="微软雅黑" panose="020B0503020204020204" pitchFamily="34" charset="-122"/>
                <a:ea typeface="微软雅黑" panose="020B0503020204020204" pitchFamily="34" charset="-122"/>
              </a:rPr>
              <a:t>红四方面军</a:t>
            </a:r>
          </a:p>
        </p:txBody>
      </p:sp>
      <p:sp>
        <p:nvSpPr>
          <p:cNvPr id="50200" name="文本框 50199"/>
          <p:cNvSpPr txBox="1"/>
          <p:nvPr/>
        </p:nvSpPr>
        <p:spPr>
          <a:xfrm>
            <a:off x="4109720" y="3902710"/>
            <a:ext cx="2863850" cy="521970"/>
          </a:xfrm>
          <a:prstGeom prst="rect">
            <a:avLst/>
          </a:prstGeom>
          <a:solidFill>
            <a:schemeClr val="tx1"/>
          </a:solidFill>
          <a:ln w="9525" cap="flat" cmpd="sng">
            <a:solidFill>
              <a:schemeClr val="accent2"/>
            </a:solidFill>
            <a:prstDash val="solid"/>
            <a:miter/>
            <a:headEnd type="none" w="med" len="med"/>
            <a:tailEnd type="none" w="med" len="med"/>
          </a:ln>
        </p:spPr>
        <p:txBody>
          <a:bodyPr wrap="square" anchor="t">
            <a:spAutoFit/>
          </a:bodyPr>
          <a:lstStyle/>
          <a:p>
            <a:pPr algn="ctr">
              <a:buClr>
                <a:schemeClr val="bg1"/>
              </a:buClr>
            </a:pPr>
            <a:r>
              <a:rPr lang="zh-CN" altLang="en-US" sz="2800" b="1">
                <a:solidFill>
                  <a:schemeClr val="bg1"/>
                </a:solidFill>
                <a:latin typeface="微软雅黑" panose="020B0503020204020204" pitchFamily="34" charset="-122"/>
                <a:ea typeface="微软雅黑" panose="020B0503020204020204" pitchFamily="34" charset="-122"/>
              </a:rPr>
              <a:t>红二方面军</a:t>
            </a:r>
          </a:p>
        </p:txBody>
      </p:sp>
      <p:sp>
        <p:nvSpPr>
          <p:cNvPr id="50201" name="文本框 50200"/>
          <p:cNvSpPr txBox="1"/>
          <p:nvPr/>
        </p:nvSpPr>
        <p:spPr>
          <a:xfrm>
            <a:off x="6033135" y="5039360"/>
            <a:ext cx="2439035" cy="521970"/>
          </a:xfrm>
          <a:prstGeom prst="rect">
            <a:avLst/>
          </a:prstGeom>
          <a:solidFill>
            <a:schemeClr val="tx1"/>
          </a:solidFill>
          <a:ln w="9525" cap="flat" cmpd="sng">
            <a:solidFill>
              <a:srgbClr val="0000FF"/>
            </a:solidFill>
            <a:prstDash val="solid"/>
            <a:miter/>
            <a:headEnd type="none" w="med" len="med"/>
            <a:tailEnd type="none" w="med" len="med"/>
          </a:ln>
        </p:spPr>
        <p:txBody>
          <a:bodyPr wrap="square" anchor="t">
            <a:spAutoFit/>
          </a:bodyPr>
          <a:lstStyle/>
          <a:p>
            <a:pPr algn="ctr">
              <a:buClr>
                <a:schemeClr val="bg1"/>
              </a:buClr>
            </a:pPr>
            <a:r>
              <a:rPr lang="zh-CN" altLang="en-US" sz="2800" b="1">
                <a:solidFill>
                  <a:schemeClr val="bg1"/>
                </a:solidFill>
                <a:latin typeface="微软雅黑" panose="020B0503020204020204" pitchFamily="34" charset="-122"/>
                <a:ea typeface="微软雅黑" panose="020B0503020204020204" pitchFamily="34" charset="-122"/>
              </a:rPr>
              <a:t>红一方面军</a:t>
            </a:r>
          </a:p>
        </p:txBody>
      </p:sp>
      <p:pic>
        <p:nvPicPr>
          <p:cNvPr id="50204" name="图片 50203" descr="ls-1"/>
          <p:cNvPicPr/>
          <p:nvPr/>
        </p:nvPicPr>
        <p:blipFill>
          <a:blip r:embed="rId16">
            <a:lum contrast="6000"/>
          </a:blip>
          <a:srcRect/>
          <a:stretch>
            <a:fillRect/>
          </a:stretch>
        </p:blipFill>
        <p:spPr>
          <a:xfrm>
            <a:off x="3969385" y="4541520"/>
            <a:ext cx="1414145" cy="1061085"/>
          </a:xfrm>
          <a:prstGeom prst="rect">
            <a:avLst/>
          </a:prstGeom>
          <a:noFill/>
          <a:ln w="9525">
            <a:noFill/>
          </a:ln>
        </p:spPr>
      </p:pic>
      <p:pic>
        <p:nvPicPr>
          <p:cNvPr id="29724" name="图片 50204" descr="爆炸1"/>
          <p:cNvPicPr/>
          <p:nvPr/>
        </p:nvPicPr>
        <p:blipFill>
          <a:blip r:embed="rId4">
            <a:lum contrast="6000"/>
          </a:blip>
          <a:srcRect/>
          <a:stretch>
            <a:fillRect/>
          </a:stretch>
        </p:blipFill>
        <p:spPr>
          <a:xfrm>
            <a:off x="4903470" y="5532120"/>
            <a:ext cx="685165" cy="674370"/>
          </a:xfrm>
          <a:prstGeom prst="rect">
            <a:avLst/>
          </a:prstGeom>
          <a:noFill/>
          <a:ln w="9525">
            <a:noFill/>
          </a:ln>
        </p:spPr>
      </p:pic>
      <p:pic>
        <p:nvPicPr>
          <p:cNvPr id="50206" name="图片 50205" descr="l-8"/>
          <p:cNvPicPr/>
          <p:nvPr/>
        </p:nvPicPr>
        <p:blipFill>
          <a:blip r:embed="rId17">
            <a:lum contrast="6000"/>
          </a:blip>
          <a:srcRect/>
          <a:stretch>
            <a:fillRect/>
          </a:stretch>
        </p:blipFill>
        <p:spPr>
          <a:xfrm>
            <a:off x="1520825" y="5550535"/>
            <a:ext cx="1897380" cy="701675"/>
          </a:xfrm>
          <a:prstGeom prst="rect">
            <a:avLst/>
          </a:prstGeom>
          <a:noFill/>
          <a:ln w="9525">
            <a:noFill/>
          </a:ln>
        </p:spPr>
      </p:pic>
      <p:grpSp>
        <p:nvGrpSpPr>
          <p:cNvPr id="50207" name="组合 50206"/>
          <p:cNvGrpSpPr/>
          <p:nvPr/>
        </p:nvGrpSpPr>
        <p:grpSpPr>
          <a:xfrm>
            <a:off x="3423920" y="5390515"/>
            <a:ext cx="3677285" cy="1312545"/>
            <a:chOff x="1968" y="3312"/>
            <a:chExt cx="2304" cy="834"/>
          </a:xfrm>
        </p:grpSpPr>
        <p:pic>
          <p:nvPicPr>
            <p:cNvPr id="29727" name="图片 50207" descr="l-1"/>
            <p:cNvPicPr>
              <a:picLocks noChangeAspect="1"/>
            </p:cNvPicPr>
            <p:nvPr/>
          </p:nvPicPr>
          <p:blipFill>
            <a:blip r:embed="rId18">
              <a:lum contrast="6000"/>
            </a:blip>
            <a:stretch>
              <a:fillRect/>
            </a:stretch>
          </p:blipFill>
          <p:spPr>
            <a:xfrm>
              <a:off x="3216" y="3858"/>
              <a:ext cx="1056" cy="288"/>
            </a:xfrm>
            <a:prstGeom prst="rect">
              <a:avLst/>
            </a:prstGeom>
            <a:noFill/>
            <a:ln w="9525">
              <a:noFill/>
            </a:ln>
          </p:spPr>
        </p:pic>
        <p:pic>
          <p:nvPicPr>
            <p:cNvPr id="29728" name="图片 50208" descr="l-2"/>
            <p:cNvPicPr>
              <a:picLocks noChangeAspect="1"/>
            </p:cNvPicPr>
            <p:nvPr/>
          </p:nvPicPr>
          <p:blipFill>
            <a:blip r:embed="rId19">
              <a:lum contrast="6000"/>
            </a:blip>
            <a:stretch>
              <a:fillRect/>
            </a:stretch>
          </p:blipFill>
          <p:spPr>
            <a:xfrm>
              <a:off x="2832" y="3906"/>
              <a:ext cx="432" cy="169"/>
            </a:xfrm>
            <a:prstGeom prst="rect">
              <a:avLst/>
            </a:prstGeom>
            <a:noFill/>
            <a:ln w="9525">
              <a:noFill/>
            </a:ln>
          </p:spPr>
        </p:pic>
        <p:pic>
          <p:nvPicPr>
            <p:cNvPr id="29729" name="图片 50209" descr="l-3"/>
            <p:cNvPicPr>
              <a:picLocks noChangeAspect="1"/>
            </p:cNvPicPr>
            <p:nvPr/>
          </p:nvPicPr>
          <p:blipFill>
            <a:blip r:embed="rId20">
              <a:lum contrast="6000"/>
            </a:blip>
            <a:stretch>
              <a:fillRect/>
            </a:stretch>
          </p:blipFill>
          <p:spPr>
            <a:xfrm>
              <a:off x="1968" y="3312"/>
              <a:ext cx="912" cy="642"/>
            </a:xfrm>
            <a:prstGeom prst="rect">
              <a:avLst/>
            </a:prstGeom>
            <a:noFill/>
            <a:ln w="9525">
              <a:noFill/>
            </a:ln>
          </p:spPr>
        </p:pic>
      </p:grpSp>
      <p:pic>
        <p:nvPicPr>
          <p:cNvPr id="50211" name="图片 50210" descr="ls-2"/>
          <p:cNvPicPr/>
          <p:nvPr/>
        </p:nvPicPr>
        <p:blipFill>
          <a:blip r:embed="rId21">
            <a:lum contrast="6000"/>
          </a:blip>
          <a:srcRect/>
          <a:stretch>
            <a:fillRect/>
          </a:stretch>
        </p:blipFill>
        <p:spPr>
          <a:xfrm>
            <a:off x="549910" y="5421630"/>
            <a:ext cx="2809240" cy="944245"/>
          </a:xfrm>
          <a:prstGeom prst="rect">
            <a:avLst/>
          </a:prstGeom>
          <a:noFill/>
          <a:ln w="9525">
            <a:noFill/>
          </a:ln>
        </p:spPr>
      </p:pic>
      <p:pic>
        <p:nvPicPr>
          <p:cNvPr id="50212" name="图片 50211" descr="ls-3"/>
          <p:cNvPicPr/>
          <p:nvPr/>
        </p:nvPicPr>
        <p:blipFill>
          <a:blip r:embed="rId22">
            <a:lum contrast="6000"/>
          </a:blip>
          <a:srcRect/>
          <a:stretch>
            <a:fillRect/>
          </a:stretch>
        </p:blipFill>
        <p:spPr>
          <a:xfrm>
            <a:off x="546100" y="3259455"/>
            <a:ext cx="438150" cy="1915795"/>
          </a:xfrm>
          <a:prstGeom prst="rect">
            <a:avLst/>
          </a:prstGeom>
          <a:noFill/>
          <a:ln w="9525">
            <a:noFill/>
          </a:ln>
        </p:spPr>
      </p:pic>
      <p:pic>
        <p:nvPicPr>
          <p:cNvPr id="50213" name="图片 50212" descr="ls-4"/>
          <p:cNvPicPr/>
          <p:nvPr/>
        </p:nvPicPr>
        <p:blipFill>
          <a:blip r:embed="rId23">
            <a:lum contrast="6000"/>
          </a:blip>
          <a:srcRect/>
          <a:stretch>
            <a:fillRect/>
          </a:stretch>
        </p:blipFill>
        <p:spPr>
          <a:xfrm>
            <a:off x="842010" y="1546860"/>
            <a:ext cx="2289810" cy="1420495"/>
          </a:xfrm>
          <a:prstGeom prst="rect">
            <a:avLst/>
          </a:prstGeom>
          <a:noFill/>
          <a:ln w="9525">
            <a:noFill/>
          </a:ln>
        </p:spPr>
      </p:pic>
      <p:pic>
        <p:nvPicPr>
          <p:cNvPr id="50214" name="图片 50213" descr="z-1"/>
          <p:cNvPicPr/>
          <p:nvPr/>
        </p:nvPicPr>
        <p:blipFill>
          <a:blip r:embed="rId24">
            <a:lum contrast="6000"/>
          </a:blip>
          <a:srcRect/>
          <a:stretch>
            <a:fillRect/>
          </a:stretch>
        </p:blipFill>
        <p:spPr>
          <a:xfrm>
            <a:off x="1992630" y="3102610"/>
            <a:ext cx="1177290" cy="386715"/>
          </a:xfrm>
          <a:prstGeom prst="rect">
            <a:avLst/>
          </a:prstGeom>
          <a:noFill/>
          <a:ln w="9525">
            <a:noFill/>
          </a:ln>
        </p:spPr>
      </p:pic>
      <p:pic>
        <p:nvPicPr>
          <p:cNvPr id="50215" name="图片 50214" descr="z-2"/>
          <p:cNvPicPr/>
          <p:nvPr/>
        </p:nvPicPr>
        <p:blipFill>
          <a:blip r:embed="rId25">
            <a:lum contrast="6000"/>
          </a:blip>
          <a:srcRect/>
          <a:stretch>
            <a:fillRect/>
          </a:stretch>
        </p:blipFill>
        <p:spPr>
          <a:xfrm>
            <a:off x="1026795" y="2540635"/>
            <a:ext cx="1213485" cy="1393825"/>
          </a:xfrm>
          <a:prstGeom prst="rect">
            <a:avLst/>
          </a:prstGeom>
          <a:noFill/>
          <a:ln w="9525">
            <a:noFill/>
          </a:ln>
        </p:spPr>
      </p:pic>
      <p:pic>
        <p:nvPicPr>
          <p:cNvPr id="50216" name="图片 50215" descr="z-4"/>
          <p:cNvPicPr/>
          <p:nvPr/>
        </p:nvPicPr>
        <p:blipFill>
          <a:blip r:embed="rId26">
            <a:lum contrast="6000"/>
          </a:blip>
          <a:srcRect/>
          <a:stretch>
            <a:fillRect/>
          </a:stretch>
        </p:blipFill>
        <p:spPr>
          <a:xfrm>
            <a:off x="2529205" y="1487170"/>
            <a:ext cx="611505" cy="548640"/>
          </a:xfrm>
          <a:prstGeom prst="rect">
            <a:avLst/>
          </a:prstGeom>
          <a:noFill/>
          <a:ln w="9525">
            <a:noFill/>
          </a:ln>
        </p:spPr>
      </p:pic>
      <p:pic>
        <p:nvPicPr>
          <p:cNvPr id="50217" name="图片 50216" descr="z-3"/>
          <p:cNvPicPr/>
          <p:nvPr/>
        </p:nvPicPr>
        <p:blipFill>
          <a:blip r:embed="rId27">
            <a:lum contrast="6000"/>
          </a:blip>
          <a:srcRect/>
          <a:stretch>
            <a:fillRect/>
          </a:stretch>
        </p:blipFill>
        <p:spPr>
          <a:xfrm>
            <a:off x="1004570" y="2238375"/>
            <a:ext cx="1459230" cy="862965"/>
          </a:xfrm>
          <a:prstGeom prst="rect">
            <a:avLst/>
          </a:prstGeom>
          <a:noFill/>
          <a:ln w="9525">
            <a:noFill/>
          </a:ln>
        </p:spPr>
      </p:pic>
      <p:pic>
        <p:nvPicPr>
          <p:cNvPr id="50218" name="图片 50217" descr="l-14"/>
          <p:cNvPicPr/>
          <p:nvPr/>
        </p:nvPicPr>
        <p:blipFill>
          <a:blip r:embed="rId28">
            <a:lum contrast="6000"/>
          </a:blip>
          <a:srcRect/>
          <a:stretch>
            <a:fillRect/>
          </a:stretch>
        </p:blipFill>
        <p:spPr>
          <a:xfrm>
            <a:off x="3165475" y="862330"/>
            <a:ext cx="328930" cy="449580"/>
          </a:xfrm>
          <a:prstGeom prst="rect">
            <a:avLst/>
          </a:prstGeom>
          <a:noFill/>
          <a:ln w="9525">
            <a:noFill/>
          </a:ln>
        </p:spPr>
      </p:pic>
      <p:sp>
        <p:nvSpPr>
          <p:cNvPr id="2" name="椭圆 1"/>
          <p:cNvSpPr/>
          <p:nvPr/>
        </p:nvSpPr>
        <p:spPr>
          <a:xfrm>
            <a:off x="2148840" y="861695"/>
            <a:ext cx="844550" cy="64770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lstStyle/>
          <a:p>
            <a:pPr algn="ctr">
              <a:buClr>
                <a:schemeClr val="bg1"/>
              </a:buClr>
            </a:pPr>
            <a:r>
              <a:rPr lang="zh-CN" altLang="en-US" sz="2400" b="1">
                <a:solidFill>
                  <a:schemeClr val="bg1"/>
                </a:solidFill>
                <a:latin typeface="微软雅黑" panose="020B0503020204020204" pitchFamily="34" charset="-122"/>
                <a:ea typeface="微软雅黑" panose="020B0503020204020204" pitchFamily="34" charset="-122"/>
              </a:rPr>
              <a:t>会宁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2" nodeType="clickEffect">
                                  <p:stCondLst>
                                    <p:cond delay="0"/>
                                  </p:stCondLst>
                                  <p:childTnLst>
                                    <p:set>
                                      <p:cBhvr>
                                        <p:cTn id="6" dur="1" fill="hold">
                                          <p:stCondLst>
                                            <p:cond delay="0"/>
                                          </p:stCondLst>
                                        </p:cTn>
                                        <p:tgtEl>
                                          <p:spTgt spid="50201"/>
                                        </p:tgtEl>
                                        <p:attrNameLst>
                                          <p:attrName>style.visibility</p:attrName>
                                        </p:attrNameLst>
                                      </p:cBhvr>
                                      <p:to>
                                        <p:strVal val="visible"/>
                                      </p:to>
                                    </p:set>
                                    <p:animEffect transition="in" filter="wipe(up)">
                                      <p:cBhvr>
                                        <p:cTn id="7" dur="500"/>
                                        <p:tgtEl>
                                          <p:spTgt spid="50201"/>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0207"/>
                                        </p:tgtEl>
                                        <p:attrNameLst>
                                          <p:attrName>style.visibility</p:attrName>
                                        </p:attrNameLst>
                                      </p:cBhvr>
                                      <p:to>
                                        <p:strVal val="visible"/>
                                      </p:to>
                                    </p:set>
                                    <p:animEffect transition="in" filter="wipe(right)">
                                      <p:cBhvr>
                                        <p:cTn id="12" dur="500"/>
                                        <p:tgtEl>
                                          <p:spTgt spid="502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0186"/>
                                        </p:tgtEl>
                                        <p:attrNameLst>
                                          <p:attrName>style.visibility</p:attrName>
                                        </p:attrNameLst>
                                      </p:cBhvr>
                                      <p:to>
                                        <p:strVal val="visible"/>
                                      </p:to>
                                    </p:set>
                                    <p:animEffect transition="in" filter="wipe(right)">
                                      <p:cBhvr>
                                        <p:cTn id="17" dur="500"/>
                                        <p:tgtEl>
                                          <p:spTgt spid="501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0206"/>
                                        </p:tgtEl>
                                        <p:attrNameLst>
                                          <p:attrName>style.visibility</p:attrName>
                                        </p:attrNameLst>
                                      </p:cBhvr>
                                      <p:to>
                                        <p:strVal val="visible"/>
                                      </p:to>
                                    </p:set>
                                    <p:animEffect transition="in" filter="wipe(right)">
                                      <p:cBhvr>
                                        <p:cTn id="22" dur="500"/>
                                        <p:tgtEl>
                                          <p:spTgt spid="502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193"/>
                                        </p:tgtEl>
                                        <p:attrNameLst>
                                          <p:attrName>style.visibility</p:attrName>
                                        </p:attrNameLst>
                                      </p:cBhvr>
                                      <p:to>
                                        <p:strVal val="visible"/>
                                      </p:to>
                                    </p:set>
                                    <p:animEffect transition="in" filter="wipe(down)">
                                      <p:cBhvr>
                                        <p:cTn id="27" dur="500"/>
                                        <p:tgtEl>
                                          <p:spTgt spid="501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0194"/>
                                        </p:tgtEl>
                                        <p:attrNameLst>
                                          <p:attrName>style.visibility</p:attrName>
                                        </p:attrNameLst>
                                      </p:cBhvr>
                                      <p:to>
                                        <p:strVal val="visible"/>
                                      </p:to>
                                    </p:set>
                                    <p:animEffect transition="in" filter="wipe(down)">
                                      <p:cBhvr>
                                        <p:cTn id="32" dur="500"/>
                                        <p:tgtEl>
                                          <p:spTgt spid="5019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1" nodeType="clickEffect">
                                  <p:stCondLst>
                                    <p:cond delay="0"/>
                                  </p:stCondLst>
                                  <p:childTnLst>
                                    <p:set>
                                      <p:cBhvr>
                                        <p:cTn id="36" dur="1" fill="hold">
                                          <p:stCondLst>
                                            <p:cond delay="0"/>
                                          </p:stCondLst>
                                        </p:cTn>
                                        <p:tgtEl>
                                          <p:spTgt spid="50200"/>
                                        </p:tgtEl>
                                        <p:attrNameLst>
                                          <p:attrName>style.visibility</p:attrName>
                                        </p:attrNameLst>
                                      </p:cBhvr>
                                      <p:to>
                                        <p:strVal val="visible"/>
                                      </p:to>
                                    </p:set>
                                    <p:animEffect transition="in" filter="wipe(up)">
                                      <p:cBhvr>
                                        <p:cTn id="37" dur="500"/>
                                        <p:tgtEl>
                                          <p:spTgt spid="50200"/>
                                        </p:tgtEl>
                                      </p:cBhvr>
                                    </p:animEffect>
                                  </p:childTnLst>
                                  <p:subTnLst>
                                    <p:audio>
                                      <p:cMediaNode>
                                        <p:cTn display="0" masterRel="sameClick">
                                          <p:stCondLst>
                                            <p:cond evt="begin" delay="0">
                                              <p:tn val="35"/>
                                            </p:cond>
                                          </p:stCondLst>
                                          <p:endCondLst>
                                            <p:cond evt="onStopAudio" delay="0">
                                              <p:tgtEl>
                                                <p:sldTgt/>
                                              </p:tgtEl>
                                            </p:cond>
                                          </p:endCondLst>
                                        </p:cTn>
                                        <p:tgtEl>
                                          <p:sndTgt r:embed="rId2" name="projctor.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0204"/>
                                        </p:tgtEl>
                                        <p:attrNameLst>
                                          <p:attrName>style.visibility</p:attrName>
                                        </p:attrNameLst>
                                      </p:cBhvr>
                                      <p:to>
                                        <p:strVal val="visible"/>
                                      </p:to>
                                    </p:set>
                                    <p:animEffect transition="in" filter="wipe(right)">
                                      <p:cBhvr>
                                        <p:cTn id="42" dur="500"/>
                                        <p:tgtEl>
                                          <p:spTgt spid="502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0211"/>
                                        </p:tgtEl>
                                        <p:attrNameLst>
                                          <p:attrName>style.visibility</p:attrName>
                                        </p:attrNameLst>
                                      </p:cBhvr>
                                      <p:to>
                                        <p:strVal val="visible"/>
                                      </p:to>
                                    </p:set>
                                    <p:animEffect transition="in" filter="wipe(right)">
                                      <p:cBhvr>
                                        <p:cTn id="47" dur="500"/>
                                        <p:tgtEl>
                                          <p:spTgt spid="502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0212"/>
                                        </p:tgtEl>
                                        <p:attrNameLst>
                                          <p:attrName>style.visibility</p:attrName>
                                        </p:attrNameLst>
                                      </p:cBhvr>
                                      <p:to>
                                        <p:strVal val="visible"/>
                                      </p:to>
                                    </p:set>
                                    <p:animEffect transition="in" filter="wipe(down)">
                                      <p:cBhvr>
                                        <p:cTn id="52" dur="500"/>
                                        <p:tgtEl>
                                          <p:spTgt spid="502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0213"/>
                                        </p:tgtEl>
                                        <p:attrNameLst>
                                          <p:attrName>style.visibility</p:attrName>
                                        </p:attrNameLst>
                                      </p:cBhvr>
                                      <p:to>
                                        <p:strVal val="visible"/>
                                      </p:to>
                                    </p:set>
                                    <p:animEffect transition="in" filter="wipe(left)">
                                      <p:cBhvr>
                                        <p:cTn id="57" dur="500"/>
                                        <p:tgtEl>
                                          <p:spTgt spid="5021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50199"/>
                                        </p:tgtEl>
                                        <p:attrNameLst>
                                          <p:attrName>style.visibility</p:attrName>
                                        </p:attrNameLst>
                                      </p:cBhvr>
                                      <p:to>
                                        <p:strVal val="visible"/>
                                      </p:to>
                                    </p:set>
                                    <p:animEffect transition="in" filter="slide(fromTop)">
                                      <p:cBhvr>
                                        <p:cTn id="62" dur="500"/>
                                        <p:tgtEl>
                                          <p:spTgt spid="50199"/>
                                        </p:tgtEl>
                                      </p:cBhvr>
                                    </p:animEffect>
                                  </p:childTnLst>
                                  <p:subTnLst>
                                    <p:audio>
                                      <p:cMediaNode>
                                        <p:cTn display="0" masterRel="sameClick">
                                          <p:stCondLst>
                                            <p:cond evt="begin" delay="0">
                                              <p:tn val="60"/>
                                            </p:cond>
                                          </p:stCondLst>
                                          <p:endCondLst>
                                            <p:cond evt="onStopAudio" delay="0">
                                              <p:tgtEl>
                                                <p:sldTgt/>
                                              </p:tgtEl>
                                            </p:cond>
                                          </p:endCondLst>
                                        </p:cTn>
                                        <p:tgtEl>
                                          <p:sndTgt r:embed="rId2" name="projctor.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0214"/>
                                        </p:tgtEl>
                                        <p:attrNameLst>
                                          <p:attrName>style.visibility</p:attrName>
                                        </p:attrNameLst>
                                      </p:cBhvr>
                                      <p:to>
                                        <p:strVal val="visible"/>
                                      </p:to>
                                    </p:set>
                                    <p:animEffect transition="in" filter="wipe(right)">
                                      <p:cBhvr>
                                        <p:cTn id="67" dur="500"/>
                                        <p:tgtEl>
                                          <p:spTgt spid="502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50215"/>
                                        </p:tgtEl>
                                        <p:attrNameLst>
                                          <p:attrName>style.visibility</p:attrName>
                                        </p:attrNameLst>
                                      </p:cBhvr>
                                      <p:to>
                                        <p:strVal val="visible"/>
                                      </p:to>
                                    </p:set>
                                    <p:animEffect transition="in" filter="wipe(right)">
                                      <p:cBhvr>
                                        <p:cTn id="72" dur="500"/>
                                        <p:tgtEl>
                                          <p:spTgt spid="502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0217"/>
                                        </p:tgtEl>
                                        <p:attrNameLst>
                                          <p:attrName>style.visibility</p:attrName>
                                        </p:attrNameLst>
                                      </p:cBhvr>
                                      <p:to>
                                        <p:strVal val="visible"/>
                                      </p:to>
                                    </p:set>
                                    <p:animEffect transition="in" filter="wipe(down)">
                                      <p:cBhvr>
                                        <p:cTn id="77" dur="500"/>
                                        <p:tgtEl>
                                          <p:spTgt spid="502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216"/>
                                        </p:tgtEl>
                                        <p:attrNameLst>
                                          <p:attrName>style.visibility</p:attrName>
                                        </p:attrNameLst>
                                      </p:cBhvr>
                                      <p:to>
                                        <p:strVal val="visible"/>
                                      </p:to>
                                    </p:set>
                                    <p:animEffect transition="in" filter="wipe(down)">
                                      <p:cBhvr>
                                        <p:cTn id="82" dur="500"/>
                                        <p:tgtEl>
                                          <p:spTgt spid="502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0218"/>
                                        </p:tgtEl>
                                        <p:attrNameLst>
                                          <p:attrName>style.visibility</p:attrName>
                                        </p:attrNameLst>
                                      </p:cBhvr>
                                      <p:to>
                                        <p:strVal val="visible"/>
                                      </p:to>
                                    </p:set>
                                    <p:animEffect transition="in" filter="wipe(up)">
                                      <p:cBhvr>
                                        <p:cTn id="87" dur="500"/>
                                        <p:tgtEl>
                                          <p:spTgt spid="50218"/>
                                        </p:tgtEl>
                                      </p:cBhvr>
                                    </p:animEffect>
                                  </p:childTnLst>
                                </p:cTn>
                              </p:par>
                            </p:childTnLst>
                          </p:cTn>
                        </p:par>
                      </p:childTnLst>
                    </p:cTn>
                  </p:par>
                  <p:par>
                    <p:cTn id="88" fill="hold">
                      <p:stCondLst>
                        <p:cond delay="indefinite"/>
                      </p:stCondLst>
                      <p:childTnLst>
                        <p:par>
                          <p:cTn id="89" fill="hold">
                            <p:stCondLst>
                              <p:cond delay="0"/>
                            </p:stCondLst>
                            <p:childTnLst>
                              <p:par>
                                <p:cTn id="90" presetID="23" presetClass="entr" presetSubtype="288" fill="hold" grpId="4" nodeType="click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strVal val="4/3*#ppt_w"/>
                                          </p:val>
                                        </p:tav>
                                        <p:tav tm="100000">
                                          <p:val>
                                            <p:strVal val="#ppt_w"/>
                                          </p:val>
                                        </p:tav>
                                      </p:tavLst>
                                    </p:anim>
                                    <p:anim calcmode="lin" valueType="num">
                                      <p:cBhvr>
                                        <p:cTn id="93"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9" grpId="0" bldLvl="0" animBg="1"/>
      <p:bldP spid="50200" grpId="1" bldLvl="0" animBg="1"/>
      <p:bldP spid="50201" grpId="2" bldLvl="0" animBg="1"/>
      <p:bldP spid="2" grpId="4"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三、红军胜利会师陕甘</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483870" y="-29210"/>
            <a:ext cx="9627870" cy="6877685"/>
            <a:chOff x="-727" y="-31"/>
            <a:chExt cx="15162" cy="10831"/>
          </a:xfrm>
        </p:grpSpPr>
        <p:sp>
          <p:nvSpPr>
            <p:cNvPr id="2" name="Rectangle 2"/>
            <p:cNvSpPr>
              <a:spLocks noGrp="1" noChangeArrowheads="1"/>
            </p:cNvSpPr>
            <p:nvPr/>
          </p:nvSpPr>
          <p:spPr>
            <a:xfrm>
              <a:off x="446" y="909"/>
              <a:ext cx="9600" cy="1800"/>
            </a:xfrm>
            <a:prstGeom prst="rect">
              <a:avLst/>
            </a:prstGeom>
            <a:noFill/>
            <a:ln>
              <a:noFill/>
            </a:ln>
            <a:effectLst/>
          </p:spPr>
          <p:txBody>
            <a:bodyPr vert="horz" wrap="square" lIns="100801" tIns="50400" rIns="100801" bIns="50400" numCol="1" anchor="ctr" anchorCtr="0" compatLnSpc="1"/>
            <a:lstStyle>
              <a:lvl1pPr algn="l" defTabSz="1008380" rtl="0" eaLnBrk="1" fontAlgn="base" hangingPunct="1">
                <a:spcBef>
                  <a:spcPct val="0"/>
                </a:spcBef>
                <a:spcAft>
                  <a:spcPct val="0"/>
                </a:spcAft>
                <a:defRPr sz="3000" b="1">
                  <a:solidFill>
                    <a:schemeClr val="bg1"/>
                  </a:solidFill>
                  <a:latin typeface="+mj-lt"/>
                  <a:ea typeface="+mj-ea"/>
                  <a:cs typeface="+mj-cs"/>
                </a:defRPr>
              </a:lvl1pPr>
              <a:lvl2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2pPr>
              <a:lvl3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3pPr>
              <a:lvl4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4pPr>
              <a:lvl5pPr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5pPr>
              <a:lvl6pPr marL="4572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6pPr>
              <a:lvl7pPr marL="9144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7pPr>
              <a:lvl8pPr marL="13716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8pPr>
              <a:lvl9pPr marL="1828800" algn="l" defTabSz="1008380" rtl="0" eaLnBrk="1" fontAlgn="base" hangingPunct="1">
                <a:spcBef>
                  <a:spcPct val="0"/>
                </a:spcBef>
                <a:spcAft>
                  <a:spcPct val="0"/>
                </a:spcAft>
                <a:defRPr sz="3000" b="1">
                  <a:solidFill>
                    <a:schemeClr val="bg1"/>
                  </a:solidFill>
                  <a:latin typeface="Arial" panose="020B0604020202020204" pitchFamily="34" charset="0"/>
                  <a:ea typeface="微软雅黑" panose="020B0503020204020204" pitchFamily="34" charset="-122"/>
                </a:defRPr>
              </a:lvl9p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三、红军胜利会师陕甘</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3" name="矩形 8"/>
            <p:cNvSpPr>
              <a:spLocks noChangeArrowheads="1"/>
            </p:cNvSpPr>
            <p:nvPr/>
          </p:nvSpPr>
          <p:spPr bwMode="auto">
            <a:xfrm>
              <a:off x="8652" y="643"/>
              <a:ext cx="4926" cy="533"/>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29697" name="图片 50177" descr="147"/>
            <p:cNvPicPr/>
            <p:nvPr/>
          </p:nvPicPr>
          <p:blipFill>
            <a:blip r:embed="rId2">
              <a:lum contrast="6000"/>
            </a:blip>
            <a:srcRect/>
            <a:stretch>
              <a:fillRect/>
            </a:stretch>
          </p:blipFill>
          <p:spPr>
            <a:xfrm>
              <a:off x="-727" y="-31"/>
              <a:ext cx="15162" cy="10831"/>
            </a:xfrm>
            <a:prstGeom prst="rect">
              <a:avLst/>
            </a:prstGeom>
            <a:solidFill>
              <a:srgbClr val="FF0000"/>
            </a:solidFill>
            <a:ln w="9525">
              <a:noFill/>
            </a:ln>
          </p:spPr>
        </p:pic>
        <p:pic>
          <p:nvPicPr>
            <p:cNvPr id="29704" name="图片 50184" descr="爆炸1"/>
            <p:cNvPicPr/>
            <p:nvPr/>
          </p:nvPicPr>
          <p:blipFill>
            <a:blip r:embed="rId3">
              <a:lum contrast="6000"/>
            </a:blip>
            <a:srcRect/>
            <a:stretch>
              <a:fillRect/>
            </a:stretch>
          </p:blipFill>
          <p:spPr>
            <a:xfrm>
              <a:off x="2333" y="5735"/>
              <a:ext cx="1079" cy="1062"/>
            </a:xfrm>
            <a:prstGeom prst="rect">
              <a:avLst/>
            </a:prstGeom>
            <a:noFill/>
            <a:ln w="9525">
              <a:noFill/>
            </a:ln>
          </p:spPr>
        </p:pic>
        <p:pic>
          <p:nvPicPr>
            <p:cNvPr id="29724" name="图片 50204" descr="爆炸1"/>
            <p:cNvPicPr/>
            <p:nvPr/>
          </p:nvPicPr>
          <p:blipFill>
            <a:blip r:embed="rId3">
              <a:lum contrast="6000"/>
            </a:blip>
            <a:srcRect/>
            <a:stretch>
              <a:fillRect/>
            </a:stretch>
          </p:blipFill>
          <p:spPr>
            <a:xfrm>
              <a:off x="7722" y="8712"/>
              <a:ext cx="1079" cy="1062"/>
            </a:xfrm>
            <a:prstGeom prst="rect">
              <a:avLst/>
            </a:prstGeom>
            <a:noFill/>
            <a:ln w="9525">
              <a:noFill/>
            </a:ln>
          </p:spPr>
        </p:pic>
        <p:pic>
          <p:nvPicPr>
            <p:cNvPr id="50214" name="图片 50213" descr="z-1"/>
            <p:cNvPicPr/>
            <p:nvPr/>
          </p:nvPicPr>
          <p:blipFill>
            <a:blip r:embed="rId4">
              <a:lum contrast="6000"/>
            </a:blip>
            <a:srcRect/>
            <a:stretch>
              <a:fillRect/>
            </a:stretch>
          </p:blipFill>
          <p:spPr>
            <a:xfrm>
              <a:off x="3138" y="4886"/>
              <a:ext cx="1854" cy="609"/>
            </a:xfrm>
            <a:prstGeom prst="rect">
              <a:avLst/>
            </a:prstGeom>
            <a:noFill/>
            <a:ln w="9525">
              <a:noFill/>
            </a:ln>
          </p:spPr>
        </p:pic>
        <p:pic>
          <p:nvPicPr>
            <p:cNvPr id="50216" name="图片 50215" descr="z-4"/>
            <p:cNvPicPr/>
            <p:nvPr/>
          </p:nvPicPr>
          <p:blipFill>
            <a:blip r:embed="rId5">
              <a:lum contrast="6000"/>
            </a:blip>
            <a:srcRect/>
            <a:stretch>
              <a:fillRect/>
            </a:stretch>
          </p:blipFill>
          <p:spPr>
            <a:xfrm>
              <a:off x="3983" y="2342"/>
              <a:ext cx="963" cy="864"/>
            </a:xfrm>
            <a:prstGeom prst="rect">
              <a:avLst/>
            </a:prstGeom>
            <a:noFill/>
            <a:ln w="9525">
              <a:noFill/>
            </a:ln>
          </p:spPr>
        </p:pic>
      </p:grpSp>
      <p:grpSp>
        <p:nvGrpSpPr>
          <p:cNvPr id="13" name="组合 12"/>
          <p:cNvGrpSpPr/>
          <p:nvPr/>
        </p:nvGrpSpPr>
        <p:grpSpPr>
          <a:xfrm>
            <a:off x="4664710" y="281305"/>
            <a:ext cx="4159885" cy="2245995"/>
            <a:chOff x="7346" y="443"/>
            <a:chExt cx="6505" cy="3537"/>
          </a:xfrm>
          <a:gradFill>
            <a:gsLst>
              <a:gs pos="43000">
                <a:srgbClr val="FECF40"/>
              </a:gs>
              <a:gs pos="100000">
                <a:srgbClr val="846C21"/>
              </a:gs>
            </a:gsLst>
            <a:lin ang="5400000" scaled="0"/>
          </a:gradFill>
        </p:grpSpPr>
        <p:sp>
          <p:nvSpPr>
            <p:cNvPr id="8" name="矩形 7"/>
            <p:cNvSpPr/>
            <p:nvPr/>
          </p:nvSpPr>
          <p:spPr>
            <a:xfrm>
              <a:off x="7346" y="443"/>
              <a:ext cx="6505" cy="3537"/>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a:p>
          </p:txBody>
        </p:sp>
        <p:sp>
          <p:nvSpPr>
            <p:cNvPr id="9" name="文本框 8"/>
            <p:cNvSpPr txBox="1"/>
            <p:nvPr/>
          </p:nvSpPr>
          <p:spPr>
            <a:xfrm>
              <a:off x="7380" y="443"/>
              <a:ext cx="6427" cy="3536"/>
            </a:xfrm>
            <a:prstGeom prst="rect">
              <a:avLst/>
            </a:prstGeom>
            <a:grpFill/>
          </p:spPr>
          <p:txBody>
            <a:bodyPr wrap="square" rtlCol="0">
              <a:spAutoFit/>
            </a:bodyPr>
            <a:lstStyle/>
            <a:p>
              <a:pPr indent="0" algn="just" fontAlgn="auto">
                <a:lnSpc>
                  <a:spcPct val="100000"/>
                </a:lnSpc>
                <a:buFont typeface="+mj-ea"/>
                <a:buNone/>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经过赣、闽、粤、湘、桂、黔、滇、川、</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康</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、青、甘、陕</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个省。</a:t>
              </a:r>
            </a:p>
            <a:p>
              <a:pPr indent="0" algn="just" fontAlgn="auto">
                <a:lnSpc>
                  <a:spcPct val="100000"/>
                </a:lnSpc>
                <a:buFont typeface="+mj-ea"/>
                <a:buNone/>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、越过五岭山脉、湘江、乌江、金沙江、大渡河及雪山、草地等，历经</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25000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里。</a:t>
              </a:r>
            </a:p>
            <a:p>
              <a:pPr indent="0" algn="just" fontAlgn="auto">
                <a:lnSpc>
                  <a:spcPct val="100000"/>
                </a:lnSpc>
                <a:buFont typeface="+mj-ea"/>
                <a:buNone/>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、这是人类历史上一次前所未有的征途。</a:t>
              </a:r>
            </a:p>
          </p:txBody>
        </p:sp>
      </p:grpSp>
      <p:sp>
        <p:nvSpPr>
          <p:cNvPr id="14" name="线形标注 2 13"/>
          <p:cNvSpPr/>
          <p:nvPr/>
        </p:nvSpPr>
        <p:spPr>
          <a:xfrm>
            <a:off x="4665345" y="2879725"/>
            <a:ext cx="4159250" cy="2046605"/>
          </a:xfrm>
          <a:prstGeom prst="borderCallout2">
            <a:avLst>
              <a:gd name="adj1" fmla="val 2070"/>
              <a:gd name="adj2" fmla="val 50136"/>
              <a:gd name="adj3" fmla="val 1285"/>
              <a:gd name="adj4" fmla="val 51062"/>
              <a:gd name="adj5" fmla="val -92770"/>
              <a:gd name="adj6" fmla="val 31694"/>
            </a:avLst>
          </a:prstGeom>
          <a:gradFill>
            <a:gsLst>
              <a:gs pos="50000">
                <a:srgbClr val="DC7183"/>
              </a:gs>
              <a:gs pos="0">
                <a:srgbClr val="E8A0AC"/>
              </a:gs>
              <a:gs pos="100000">
                <a:srgbClr val="D04159"/>
              </a:gs>
            </a:gsLst>
            <a:lin ang="5400000" scaled="1"/>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西康省</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1939</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--1955</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年，康巴藏区），管辖四川甘孜州、凉山州、攀枝花以及西藏</a:t>
            </a:r>
            <a:r>
              <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昌都市</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、林芝市等地级市。后合并至四川省、西藏自治区，金沙江</a:t>
            </a:r>
            <a:r>
              <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以东</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为四川省，金沙江</a:t>
            </a:r>
            <a:r>
              <a:rPr kumimoji="0" lang="zh-CN" altLang="en-US" sz="20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以西</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为西藏自治区。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三、红军胜利会师陕甘</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35915" y="1514475"/>
            <a:ext cx="8554085" cy="1076325"/>
          </a:xfrm>
          <a:prstGeom prst="rect">
            <a:avLst/>
          </a:prstGeom>
          <a:noFill/>
        </p:spPr>
        <p:txBody>
          <a:bodyPr wrap="square" rtlCol="0">
            <a:spAutoFit/>
          </a:bodyPr>
          <a:lstStyle/>
          <a:p>
            <a:pPr algn="ctr"/>
            <a:r>
              <a:rPr lang="en-US" altLang="zh-CN" sz="3200" b="1">
                <a:solidFill>
                  <a:srgbClr val="C00000"/>
                </a:solidFill>
                <a:latin typeface="黑体" panose="02010609060101010101" charset="-122"/>
                <a:ea typeface="黑体" panose="02010609060101010101" charset="-122"/>
                <a:cs typeface="黑体" panose="02010609060101010101" charset="-122"/>
              </a:rPr>
              <a:t> </a:t>
            </a:r>
            <a:r>
              <a:rPr lang="zh-CN" altLang="en-US" sz="3200" b="1">
                <a:solidFill>
                  <a:srgbClr val="C00000"/>
                </a:solidFill>
                <a:latin typeface="黑体" panose="02010609060101010101" charset="-122"/>
                <a:ea typeface="黑体" panose="02010609060101010101" charset="-122"/>
                <a:cs typeface="黑体" panose="02010609060101010101" charset="-122"/>
              </a:rPr>
              <a:t>阅读教材，说一说长征的胜利要关注几次会师，结束标志是什么？</a:t>
            </a:r>
          </a:p>
        </p:txBody>
      </p:sp>
      <p:sp>
        <p:nvSpPr>
          <p:cNvPr id="7" name="矩形 6"/>
          <p:cNvSpPr/>
          <p:nvPr/>
        </p:nvSpPr>
        <p:spPr>
          <a:xfrm>
            <a:off x="658495" y="3016885"/>
            <a:ext cx="7494270" cy="2764790"/>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solidFill>
                  <a:srgbClr val="C00000"/>
                </a:solidFill>
                <a:latin typeface="黑体" panose="02010609060101010101" charset="-122"/>
                <a:ea typeface="黑体" panose="02010609060101010101" charset="-122"/>
                <a:sym typeface="+mn-ea"/>
              </a:rPr>
              <a:t>两次会师：</a:t>
            </a: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smtClean="0">
                <a:ln>
                  <a:noFill/>
                </a:ln>
                <a:effectLst/>
                <a:latin typeface="黑体" panose="02010609060101010101" charset="-122"/>
                <a:ea typeface="黑体" panose="02010609060101010101" charset="-122"/>
                <a:sym typeface="+mn-ea"/>
              </a:rPr>
              <a:t>①1935年10月，中央红军和陕北红军在</a:t>
            </a:r>
            <a:r>
              <a:rPr lang="zh-CN" altLang="en-US" sz="2400" b="1" smtClean="0">
                <a:ln>
                  <a:noFill/>
                </a:ln>
                <a:solidFill>
                  <a:srgbClr val="FF0000"/>
                </a:solidFill>
                <a:effectLst/>
                <a:latin typeface="黑体" panose="02010609060101010101" charset="-122"/>
                <a:ea typeface="黑体" panose="02010609060101010101" charset="-122"/>
                <a:sym typeface="+mn-ea"/>
              </a:rPr>
              <a:t>吴起镇会师</a:t>
            </a:r>
            <a:r>
              <a:rPr lang="zh-CN" altLang="en-US" sz="2400" b="1" smtClean="0">
                <a:ln>
                  <a:noFill/>
                </a:ln>
                <a:effectLst/>
                <a:latin typeface="黑体" panose="02010609060101010101" charset="-122"/>
                <a:ea typeface="黑体" panose="02010609060101010101" charset="-122"/>
                <a:sym typeface="+mn-ea"/>
              </a:rPr>
              <a:t>；</a:t>
            </a: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smtClean="0">
                <a:ln>
                  <a:noFill/>
                </a:ln>
                <a:effectLst/>
                <a:latin typeface="黑体" panose="02010609060101010101" charset="-122"/>
                <a:ea typeface="黑体" panose="02010609060101010101" charset="-122"/>
                <a:sym typeface="+mn-ea"/>
              </a:rPr>
              <a:t>②1936年10月，红二方面军和红四方面军与红一方面军在</a:t>
            </a:r>
            <a:r>
              <a:rPr lang="zh-CN" altLang="en-US" sz="2400" b="1" smtClean="0">
                <a:ln>
                  <a:noFill/>
                </a:ln>
                <a:solidFill>
                  <a:srgbClr val="FF0000"/>
                </a:solidFill>
                <a:effectLst/>
                <a:latin typeface="黑体" panose="02010609060101010101" charset="-122"/>
                <a:ea typeface="黑体" panose="02010609060101010101" charset="-122"/>
                <a:sym typeface="+mn-ea"/>
              </a:rPr>
              <a:t>甘肃会宁会师</a:t>
            </a:r>
            <a:r>
              <a:rPr lang="zh-CN" altLang="en-US" sz="2400" b="1" smtClean="0">
                <a:ln>
                  <a:noFill/>
                </a:ln>
                <a:effectLst/>
                <a:latin typeface="黑体" panose="02010609060101010101" charset="-122"/>
                <a:ea typeface="黑体" panose="02010609060101010101" charset="-122"/>
                <a:sym typeface="+mn-ea"/>
              </a:rPr>
              <a:t>。</a:t>
            </a:r>
            <a:endParaRPr lang="zh-CN" altLang="en-US" sz="2400" b="1" smtClean="0">
              <a:ln>
                <a:noFill/>
              </a:ln>
              <a:solidFill>
                <a:schemeClr val="tx1"/>
              </a:solidFill>
              <a:effectLst/>
              <a:latin typeface="黑体" panose="02010609060101010101" charset="-122"/>
              <a:ea typeface="黑体" panose="02010609060101010101" charset="-122"/>
              <a:sym typeface="+mn-ea"/>
            </a:endParaRP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sz="2400" b="1">
              <a:solidFill>
                <a:schemeClr val="tx1"/>
              </a:solidFill>
              <a:latin typeface="黑体" panose="02010609060101010101" charset="-122"/>
              <a:ea typeface="黑体" panose="02010609060101010101" charset="-122"/>
              <a:sym typeface="+mn-ea"/>
            </a:endParaRP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C00000"/>
                </a:solidFill>
                <a:effectLst/>
                <a:latin typeface="黑体" panose="02010609060101010101" charset="-122"/>
                <a:ea typeface="黑体" panose="02010609060101010101" charset="-122"/>
                <a:sym typeface="+mn-ea"/>
              </a:rPr>
              <a:t>结束标志：</a:t>
            </a:r>
            <a:r>
              <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sym typeface="+mn-ea"/>
              </a:rPr>
              <a:t>甘肃会宁三大主力会师。</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45" y="450265"/>
            <a:ext cx="6096000" cy="1143000"/>
          </a:xfrm>
        </p:spPr>
        <p:txBody>
          <a:bodyPr/>
          <a:lstStyle/>
          <a:p>
            <a:pPr marL="914400" indent="-914400">
              <a:defRPr/>
            </a:pPr>
            <a:r>
              <a:rPr lang="zh-CN" altLang="en-US"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rPr>
              <a:t>三、红军胜利会师陕甘</a:t>
            </a:r>
            <a:endParaRPr lang="en-US" altLang="zh-CN" sz="32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Calibri Light" panose="020F0302020204030204" pitchFamily="34" charset="0"/>
            </a:endParaRPr>
          </a:p>
        </p:txBody>
      </p:sp>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93287" y="151003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历史意义</a:t>
              </a:r>
            </a:p>
          </p:txBody>
        </p:sp>
      </p:grpSp>
      <p:sp>
        <p:nvSpPr>
          <p:cNvPr id="16" name="文本框 15"/>
          <p:cNvSpPr txBox="1"/>
          <p:nvPr/>
        </p:nvSpPr>
        <p:spPr>
          <a:xfrm>
            <a:off x="293370" y="2037715"/>
            <a:ext cx="7867015" cy="18865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3500"/>
              </a:lnSpc>
              <a:spcBef>
                <a:spcPct val="0"/>
              </a:spcBef>
            </a:pPr>
            <a:r>
              <a:rPr lang="zh-CN" altLang="en-US" sz="2400" b="1">
                <a:solidFill>
                  <a:srgbClr val="FF0000"/>
                </a:solidFill>
                <a:latin typeface="微软雅黑" panose="020B0503020204020204" pitchFamily="34" charset="-122"/>
                <a:ea typeface="微软雅黑" panose="020B0503020204020204" pitchFamily="34" charset="-122"/>
                <a:sym typeface="+mn-ea"/>
              </a:rPr>
              <a:t>①粉碎了国民党反动派消灭红军的企图，保存了党和红军的基干力量，使中国革命转危为安。</a:t>
            </a:r>
          </a:p>
          <a:p>
            <a:pPr fontAlgn="auto">
              <a:lnSpc>
                <a:spcPts val="3500"/>
              </a:lnSpc>
              <a:spcBef>
                <a:spcPct val="0"/>
              </a:spcBef>
            </a:pPr>
            <a:r>
              <a:rPr lang="zh-CN" altLang="en-US" sz="2400" b="1">
                <a:solidFill>
                  <a:srgbClr val="FF0000"/>
                </a:solidFill>
                <a:latin typeface="微软雅黑" panose="020B0503020204020204" pitchFamily="34" charset="-122"/>
                <a:ea typeface="微软雅黑" panose="020B0503020204020204" pitchFamily="34" charset="-122"/>
                <a:sym typeface="+mn-ea"/>
              </a:rPr>
              <a:t>②红军长征播下了革命种子，铸就了</a:t>
            </a:r>
            <a:r>
              <a:rPr lang="zh-CN" altLang="en-US" sz="2400" b="1" u="sng">
                <a:solidFill>
                  <a:srgbClr val="FF0000"/>
                </a:solidFill>
                <a:latin typeface="微软雅黑" panose="020B0503020204020204" pitchFamily="34" charset="-122"/>
                <a:ea typeface="微软雅黑" panose="020B0503020204020204" pitchFamily="34" charset="-122"/>
                <a:sym typeface="+mn-ea"/>
              </a:rPr>
              <a:t>长征精神</a:t>
            </a:r>
            <a:r>
              <a:rPr lang="zh-CN" altLang="en-US" sz="2400" b="1">
                <a:solidFill>
                  <a:srgbClr val="FF0000"/>
                </a:solidFill>
                <a:latin typeface="微软雅黑" panose="020B0503020204020204" pitchFamily="34" charset="-122"/>
                <a:ea typeface="微软雅黑" panose="020B0503020204020204" pitchFamily="34" charset="-122"/>
                <a:sym typeface="+mn-ea"/>
              </a:rPr>
              <a:t>，打开了中国革命的新局面。</a:t>
            </a:r>
            <a:endParaRPr lang="zh-CN" altLang="en-US" sz="2400" b="1">
              <a:solidFill>
                <a:srgbClr val="FF0000"/>
              </a:solidFill>
              <a:latin typeface="Calibri" panose="020F0502020204030204" pitchFamily="34" charset="0"/>
              <a:ea typeface="微软雅黑" panose="020B0503020204020204" pitchFamily="34" charset="-122"/>
              <a:cs typeface="+mn-ea"/>
              <a:sym typeface="+mn-ea"/>
            </a:endParaRPr>
          </a:p>
        </p:txBody>
      </p:sp>
      <p:grpSp>
        <p:nvGrpSpPr>
          <p:cNvPr id="2" name="组合 1"/>
          <p:cNvGrpSpPr/>
          <p:nvPr/>
        </p:nvGrpSpPr>
        <p:grpSpPr>
          <a:xfrm>
            <a:off x="349802" y="4065905"/>
            <a:ext cx="1520768" cy="460375"/>
            <a:chOff x="979" y="2532"/>
            <a:chExt cx="1367" cy="725"/>
          </a:xfrm>
        </p:grpSpPr>
        <p:sp>
          <p:nvSpPr>
            <p:cNvPr id="4" name="矩形 3"/>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文本框 4"/>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长征精神</a:t>
              </a:r>
            </a:p>
          </p:txBody>
        </p:sp>
      </p:grpSp>
      <p:sp>
        <p:nvSpPr>
          <p:cNvPr id="9" name="文本框 8"/>
          <p:cNvSpPr txBox="1"/>
          <p:nvPr/>
        </p:nvSpPr>
        <p:spPr>
          <a:xfrm>
            <a:off x="293370" y="4652645"/>
            <a:ext cx="6310630" cy="1322070"/>
          </a:xfrm>
          <a:prstGeom prst="rect">
            <a:avLst/>
          </a:prstGeom>
          <a:noFill/>
        </p:spPr>
        <p:txBody>
          <a:bodyPr wrap="square" rtlCol="0">
            <a:spAutoFit/>
          </a:bodyPr>
          <a:lstStyle/>
          <a:p>
            <a:pPr algn="l" fontAlgn="auto">
              <a:lnSpc>
                <a:spcPct val="100000"/>
              </a:lnSpc>
            </a:pPr>
            <a:r>
              <a:rPr lang="zh-CN" altLang="en-US" sz="2000" b="1">
                <a:solidFill>
                  <a:srgbClr val="FF0000"/>
                </a:solidFill>
                <a:latin typeface="微软雅黑" panose="020B0503020204020204" pitchFamily="34" charset="-122"/>
                <a:ea typeface="微软雅黑" panose="020B0503020204020204" pitchFamily="34" charset="-122"/>
                <a:sym typeface="+mn-ea"/>
              </a:rPr>
              <a:t>乐于吃苦，不惧艰难的革命乐观主义精神；</a:t>
            </a:r>
          </a:p>
          <a:p>
            <a:pPr algn="l" fontAlgn="auto">
              <a:lnSpc>
                <a:spcPct val="100000"/>
              </a:lnSpc>
            </a:pPr>
            <a:r>
              <a:rPr lang="zh-CN" altLang="en-US" sz="2000" b="1">
                <a:solidFill>
                  <a:srgbClr val="FF0000"/>
                </a:solidFill>
                <a:latin typeface="微软雅黑" panose="020B0503020204020204" pitchFamily="34" charset="-122"/>
                <a:ea typeface="微软雅黑" panose="020B0503020204020204" pitchFamily="34" charset="-122"/>
                <a:sym typeface="+mn-ea"/>
              </a:rPr>
              <a:t>勇于战斗，无坚不摧的革命英雄主义精神；</a:t>
            </a:r>
          </a:p>
          <a:p>
            <a:pPr algn="l" fontAlgn="auto">
              <a:lnSpc>
                <a:spcPct val="100000"/>
              </a:lnSpc>
            </a:pPr>
            <a:r>
              <a:rPr lang="zh-CN" altLang="en-US" sz="2000" b="1">
                <a:solidFill>
                  <a:srgbClr val="FF0000"/>
                </a:solidFill>
                <a:latin typeface="微软雅黑" panose="020B0503020204020204" pitchFamily="34" charset="-122"/>
                <a:ea typeface="微软雅黑" panose="020B0503020204020204" pitchFamily="34" charset="-122"/>
                <a:sym typeface="+mn-ea"/>
              </a:rPr>
              <a:t>重于求实，独立自主的创新胆略精神；</a:t>
            </a:r>
          </a:p>
          <a:p>
            <a:pPr algn="l" fontAlgn="auto">
              <a:lnSpc>
                <a:spcPct val="100000"/>
              </a:lnSpc>
            </a:pPr>
            <a:r>
              <a:rPr lang="zh-CN" altLang="en-US" sz="2000" b="1">
                <a:solidFill>
                  <a:srgbClr val="FF0000"/>
                </a:solidFill>
                <a:latin typeface="微软雅黑" panose="020B0503020204020204" pitchFamily="34" charset="-122"/>
                <a:ea typeface="微软雅黑" panose="020B0503020204020204" pitchFamily="34" charset="-122"/>
                <a:sym typeface="+mn-ea"/>
              </a:rPr>
              <a:t>善于团结，顾全大局的集体主义精神。</a:t>
            </a:r>
          </a:p>
        </p:txBody>
      </p:sp>
      <p:pic>
        <p:nvPicPr>
          <p:cNvPr id="18" name="图片 17"/>
          <p:cNvPicPr>
            <a:picLocks noChangeAspect="1"/>
          </p:cNvPicPr>
          <p:nvPr/>
        </p:nvPicPr>
        <p:blipFill>
          <a:blip r:embed="rId2"/>
          <a:srcRect l="18959" t="4865" r="2526" b="3644"/>
          <a:stretch>
            <a:fillRect/>
          </a:stretch>
        </p:blipFill>
        <p:spPr>
          <a:xfrm>
            <a:off x="5436870" y="3789045"/>
            <a:ext cx="3672840" cy="2213610"/>
          </a:xfrm>
          <a:prstGeom prst="rect">
            <a:avLst/>
          </a:prstGeom>
          <a:effectLst>
            <a:outerShdw blurRad="50800" dist="38100" dir="2700000" algn="tl" rotWithShape="0">
              <a:prstClr val="black">
                <a:alpha val="40000"/>
              </a:prstClr>
            </a:outerShdw>
            <a:softEdge rad="1524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6388" name="TextBox 37"/>
          <p:cNvSpPr txBox="1">
            <a:spLocks noChangeArrowheads="1"/>
          </p:cNvSpPr>
          <p:nvPr/>
        </p:nvSpPr>
        <p:spPr bwMode="auto">
          <a:xfrm>
            <a:off x="3233737" y="758825"/>
            <a:ext cx="26348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latin typeface="微软雅黑" panose="020B0503020204020204" pitchFamily="34" charset="-122"/>
                <a:ea typeface="微软雅黑" panose="020B0503020204020204" pitchFamily="34" charset="-122"/>
              </a:rPr>
              <a:t>本课小结</a:t>
            </a:r>
          </a:p>
        </p:txBody>
      </p:sp>
      <p:grpSp>
        <p:nvGrpSpPr>
          <p:cNvPr id="24589" name="Group 12"/>
          <p:cNvGrpSpPr/>
          <p:nvPr/>
        </p:nvGrpSpPr>
        <p:grpSpPr>
          <a:xfrm>
            <a:off x="978535" y="1621790"/>
            <a:ext cx="1500188" cy="4299247"/>
            <a:chOff x="623" y="991"/>
            <a:chExt cx="900" cy="2647"/>
          </a:xfrm>
        </p:grpSpPr>
        <p:sp>
          <p:nvSpPr>
            <p:cNvPr id="32774" name="Text Box 13"/>
            <p:cNvSpPr txBox="1"/>
            <p:nvPr/>
          </p:nvSpPr>
          <p:spPr>
            <a:xfrm>
              <a:off x="884" y="991"/>
              <a:ext cx="635" cy="283"/>
            </a:xfrm>
            <a:prstGeom prst="rect">
              <a:avLst/>
            </a:prstGeom>
            <a:noFill/>
            <a:ln w="9525">
              <a:noFill/>
            </a:ln>
          </p:spPr>
          <p:txBody>
            <a:bodyPr wrap="square" anchor="t">
              <a:spAutoFit/>
            </a:bodyPr>
            <a:lstStyle/>
            <a:p>
              <a:pPr>
                <a:spcBef>
                  <a:spcPct val="50000"/>
                </a:spcBef>
              </a:pPr>
              <a:r>
                <a:rPr lang="zh-CN" altLang="en-US" sz="2400" b="1">
                  <a:solidFill>
                    <a:srgbClr val="0000FF"/>
                  </a:solidFill>
                  <a:latin typeface="微软雅黑" panose="020B0503020204020204" pitchFamily="34" charset="-122"/>
                  <a:ea typeface="微软雅黑" panose="020B0503020204020204" pitchFamily="34" charset="-122"/>
                </a:rPr>
                <a:t>原因：</a:t>
              </a:r>
            </a:p>
          </p:txBody>
        </p:sp>
        <p:sp>
          <p:nvSpPr>
            <p:cNvPr id="32775" name="AutoShape 14"/>
            <p:cNvSpPr/>
            <p:nvPr/>
          </p:nvSpPr>
          <p:spPr>
            <a:xfrm>
              <a:off x="623" y="1164"/>
              <a:ext cx="272" cy="2313"/>
            </a:xfrm>
            <a:prstGeom prst="leftBrace">
              <a:avLst>
                <a:gd name="adj1" fmla="val 67728"/>
                <a:gd name="adj2" fmla="val 50000"/>
              </a:avLst>
            </a:prstGeom>
            <a:noFill/>
            <a:ln w="57150" cap="flat" cmpd="sng">
              <a:solidFill>
                <a:schemeClr val="tx1"/>
              </a:solidFill>
              <a:prstDash val="solid"/>
              <a:round/>
              <a:headEnd type="none" w="med" len="med"/>
              <a:tailEnd type="none" w="med" len="med"/>
            </a:ln>
          </p:spPr>
          <p:txBody>
            <a:bodyPr wrap="none" anchor="ctr"/>
            <a:lstStyle/>
            <a:p>
              <a:endParaRPr lang="zh-CN" altLang="en-US" sz="2400">
                <a:latin typeface="Arial" panose="020B0604020202020204" pitchFamily="34" charset="0"/>
                <a:ea typeface="宋体" panose="02010600030101010101" pitchFamily="2" charset="-122"/>
              </a:endParaRPr>
            </a:p>
          </p:txBody>
        </p:sp>
        <p:sp>
          <p:nvSpPr>
            <p:cNvPr id="32776" name="Text Box 15"/>
            <p:cNvSpPr txBox="1"/>
            <p:nvPr/>
          </p:nvSpPr>
          <p:spPr>
            <a:xfrm>
              <a:off x="902" y="2065"/>
              <a:ext cx="599" cy="283"/>
            </a:xfrm>
            <a:prstGeom prst="rect">
              <a:avLst/>
            </a:prstGeom>
            <a:noFill/>
            <a:ln w="9525">
              <a:noFill/>
            </a:ln>
          </p:spPr>
          <p:txBody>
            <a:bodyPr wrap="square" anchor="t">
              <a:spAutoFit/>
            </a:bodyPr>
            <a:lstStyle/>
            <a:p>
              <a:pPr>
                <a:spcBef>
                  <a:spcPct val="50000"/>
                </a:spcBef>
              </a:pPr>
              <a:r>
                <a:rPr lang="zh-CN" altLang="en-US" sz="2400" b="1">
                  <a:solidFill>
                    <a:srgbClr val="0000FF"/>
                  </a:solidFill>
                  <a:latin typeface="微软雅黑" panose="020B0503020204020204" pitchFamily="34" charset="-122"/>
                  <a:ea typeface="微软雅黑" panose="020B0503020204020204" pitchFamily="34" charset="-122"/>
                </a:rPr>
                <a:t>过程：</a:t>
              </a:r>
            </a:p>
          </p:txBody>
        </p:sp>
        <p:sp>
          <p:nvSpPr>
            <p:cNvPr id="32777" name="Text Box 17"/>
            <p:cNvSpPr txBox="1"/>
            <p:nvPr/>
          </p:nvSpPr>
          <p:spPr>
            <a:xfrm>
              <a:off x="902" y="3355"/>
              <a:ext cx="621" cy="283"/>
            </a:xfrm>
            <a:prstGeom prst="rect">
              <a:avLst/>
            </a:prstGeom>
            <a:noFill/>
            <a:ln w="9525">
              <a:noFill/>
            </a:ln>
          </p:spPr>
          <p:txBody>
            <a:bodyPr wrap="square" anchor="t">
              <a:spAutoFit/>
            </a:bodyPr>
            <a:lstStyle/>
            <a:p>
              <a:pPr>
                <a:spcBef>
                  <a:spcPct val="50000"/>
                </a:spcBef>
              </a:pPr>
              <a:r>
                <a:rPr lang="zh-CN" altLang="en-US" sz="2400" b="1">
                  <a:solidFill>
                    <a:srgbClr val="0000FF"/>
                  </a:solidFill>
                  <a:latin typeface="微软雅黑" panose="020B0503020204020204" pitchFamily="34" charset="-122"/>
                  <a:ea typeface="微软雅黑" panose="020B0503020204020204" pitchFamily="34" charset="-122"/>
                </a:rPr>
                <a:t>意义：</a:t>
              </a:r>
            </a:p>
          </p:txBody>
        </p:sp>
      </p:grpSp>
      <p:sp>
        <p:nvSpPr>
          <p:cNvPr id="21" name="Text Box 10"/>
          <p:cNvSpPr txBox="1"/>
          <p:nvPr/>
        </p:nvSpPr>
        <p:spPr>
          <a:xfrm>
            <a:off x="2472055" y="1621155"/>
            <a:ext cx="5177155" cy="460375"/>
          </a:xfrm>
          <a:prstGeom prst="rect">
            <a:avLst/>
          </a:prstGeom>
          <a:noFill/>
          <a:ln w="9525">
            <a:noFill/>
          </a:ln>
        </p:spPr>
        <p:txBody>
          <a:bodyPr wrap="square" anchor="t">
            <a:spAutoFit/>
          </a:bodyPr>
          <a:lstStyle/>
          <a:p>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第五次反</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围剿</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的失败</a:t>
            </a:r>
          </a:p>
        </p:txBody>
      </p:sp>
      <p:grpSp>
        <p:nvGrpSpPr>
          <p:cNvPr id="29" name="组合 28"/>
          <p:cNvGrpSpPr/>
          <p:nvPr/>
        </p:nvGrpSpPr>
        <p:grpSpPr>
          <a:xfrm>
            <a:off x="4163060" y="2679065"/>
            <a:ext cx="5118644" cy="2027555"/>
            <a:chOff x="7744" y="4219"/>
            <a:chExt cx="9953" cy="3193"/>
          </a:xfrm>
        </p:grpSpPr>
        <p:sp>
          <p:nvSpPr>
            <p:cNvPr id="20" name="AutoShape 5"/>
            <p:cNvSpPr/>
            <p:nvPr/>
          </p:nvSpPr>
          <p:spPr>
            <a:xfrm>
              <a:off x="7744" y="4378"/>
              <a:ext cx="456" cy="2882"/>
            </a:xfrm>
            <a:prstGeom prst="leftBrace">
              <a:avLst>
                <a:gd name="adj1" fmla="val 28922"/>
                <a:gd name="adj2" fmla="val 50000"/>
              </a:avLst>
            </a:prstGeom>
            <a:noFill/>
            <a:ln w="38100" cap="flat" cmpd="sng">
              <a:solidFill>
                <a:schemeClr val="tx1"/>
              </a:solidFill>
              <a:prstDash val="solid"/>
              <a:round/>
              <a:headEnd type="none" w="med" len="med"/>
              <a:tailEnd type="none" w="med" len="med"/>
            </a:ln>
          </p:spPr>
          <p:txBody>
            <a:bodyPr wrap="none" anchor="ctr"/>
            <a:lstStyle/>
            <a:p>
              <a:pPr algn="ctr"/>
              <a:endParaRPr lang="zh-CN" altLang="zh-CN" sz="2400" b="1">
                <a:latin typeface="Arial" panose="020B0604020202020204" pitchFamily="34" charset="0"/>
                <a:ea typeface="宋体" panose="02010600030101010101" pitchFamily="2" charset="-122"/>
              </a:endParaRPr>
            </a:p>
          </p:txBody>
        </p:sp>
        <p:sp>
          <p:nvSpPr>
            <p:cNvPr id="22" name="Text Box 6"/>
            <p:cNvSpPr txBox="1"/>
            <p:nvPr/>
          </p:nvSpPr>
          <p:spPr>
            <a:xfrm>
              <a:off x="8201" y="4219"/>
              <a:ext cx="7182" cy="725"/>
            </a:xfrm>
            <a:prstGeom prst="rect">
              <a:avLst/>
            </a:prstGeom>
            <a:noFill/>
            <a:ln w="9525">
              <a:noFill/>
            </a:ln>
          </p:spPr>
          <p:txBody>
            <a:bodyPr wrap="square" anchor="t">
              <a:spAutoFit/>
            </a:bodyPr>
            <a:lstStyle/>
            <a:p>
              <a:pPr>
                <a:spcBef>
                  <a:spcPct val="50000"/>
                </a:spcBef>
              </a:pP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时间：</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1935</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p>
          </p:txBody>
        </p:sp>
        <p:sp>
          <p:nvSpPr>
            <p:cNvPr id="23" name="Text Box 6"/>
            <p:cNvSpPr txBox="1"/>
            <p:nvPr/>
          </p:nvSpPr>
          <p:spPr>
            <a:xfrm>
              <a:off x="8201" y="5186"/>
              <a:ext cx="9496" cy="1307"/>
            </a:xfrm>
            <a:prstGeom prst="rect">
              <a:avLst/>
            </a:prstGeom>
            <a:noFill/>
            <a:ln w="9525">
              <a:noFill/>
            </a:ln>
          </p:spPr>
          <p:txBody>
            <a:bodyPr wrap="square" anchor="t">
              <a:spAutoFit/>
            </a:bodyPr>
            <a:lstStyle/>
            <a:p>
              <a:pPr>
                <a:spcBef>
                  <a:spcPct val="50000"/>
                </a:spcBef>
              </a:pPr>
              <a:r>
                <a:rPr lang="zh-CN" altLang="en-US" sz="2400" b="1">
                  <a:solidFill>
                    <a:srgbClr val="FF0000"/>
                  </a:solidFill>
                  <a:latin typeface="微软雅黑" panose="020B0503020204020204" pitchFamily="34" charset="-122"/>
                  <a:ea typeface="微软雅黑" panose="020B0503020204020204" pitchFamily="34" charset="-122"/>
                </a:rPr>
                <a:t>内容：肯定了毛泽东的正确军事主张、选举毛泽东为政治局常委等</a:t>
              </a:r>
            </a:p>
          </p:txBody>
        </p:sp>
        <p:sp>
          <p:nvSpPr>
            <p:cNvPr id="24" name="Text Box 6"/>
            <p:cNvSpPr txBox="1"/>
            <p:nvPr/>
          </p:nvSpPr>
          <p:spPr>
            <a:xfrm>
              <a:off x="8204" y="6687"/>
              <a:ext cx="8080" cy="725"/>
            </a:xfrm>
            <a:prstGeom prst="rect">
              <a:avLst/>
            </a:prstGeom>
            <a:noFill/>
            <a:ln w="9525">
              <a:noFill/>
            </a:ln>
          </p:spPr>
          <p:txBody>
            <a:bodyPr wrap="square" anchor="t">
              <a:spAutoFit/>
            </a:bodyPr>
            <a:lstStyle/>
            <a:p>
              <a:pPr>
                <a:spcBef>
                  <a:spcPct val="50000"/>
                </a:spcBef>
              </a:pPr>
              <a:r>
                <a:rPr lang="zh-CN" altLang="en-US" sz="2400" b="1">
                  <a:solidFill>
                    <a:srgbClr val="FF0000"/>
                  </a:solidFill>
                  <a:latin typeface="微软雅黑" panose="020B0503020204020204" pitchFamily="34" charset="-122"/>
                  <a:ea typeface="微软雅黑" panose="020B0503020204020204" pitchFamily="34" charset="-122"/>
                </a:rPr>
                <a:t>意义：转折点、成熟的标志</a:t>
              </a:r>
            </a:p>
          </p:txBody>
        </p:sp>
      </p:grpSp>
      <p:grpSp>
        <p:nvGrpSpPr>
          <p:cNvPr id="28" name="组合 27"/>
          <p:cNvGrpSpPr/>
          <p:nvPr/>
        </p:nvGrpSpPr>
        <p:grpSpPr>
          <a:xfrm>
            <a:off x="2387600" y="2152015"/>
            <a:ext cx="6601460" cy="2999105"/>
            <a:chOff x="4398" y="2838"/>
            <a:chExt cx="12674" cy="6129"/>
          </a:xfrm>
        </p:grpSpPr>
        <p:sp>
          <p:nvSpPr>
            <p:cNvPr id="24581" name="Rectangle 3"/>
            <p:cNvSpPr/>
            <p:nvPr/>
          </p:nvSpPr>
          <p:spPr>
            <a:xfrm>
              <a:off x="5008" y="2838"/>
              <a:ext cx="8130" cy="941"/>
            </a:xfrm>
            <a:prstGeom prst="rect">
              <a:avLst/>
            </a:prstGeom>
            <a:noFill/>
            <a:ln w="9525">
              <a:noFill/>
            </a:ln>
          </p:spPr>
          <p:txBody>
            <a:bodyPr wrap="square" anchor="t">
              <a:spAutoFit/>
            </a:bodyPr>
            <a:lstStyle/>
            <a:p>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开始：</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1934</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p>
          </p:txBody>
        </p:sp>
        <p:sp>
          <p:nvSpPr>
            <p:cNvPr id="24583" name="AutoShape 5"/>
            <p:cNvSpPr/>
            <p:nvPr/>
          </p:nvSpPr>
          <p:spPr>
            <a:xfrm>
              <a:off x="4398" y="3258"/>
              <a:ext cx="562" cy="5218"/>
            </a:xfrm>
            <a:prstGeom prst="leftBrace">
              <a:avLst>
                <a:gd name="adj1" fmla="val 28899"/>
                <a:gd name="adj2" fmla="val 50000"/>
              </a:avLst>
            </a:prstGeom>
            <a:noFill/>
            <a:ln w="38100" cap="flat" cmpd="sng">
              <a:solidFill>
                <a:schemeClr val="tx1"/>
              </a:solidFill>
              <a:prstDash val="solid"/>
              <a:round/>
              <a:headEnd type="none" w="med" len="med"/>
              <a:tailEnd type="none" w="med" len="med"/>
            </a:ln>
          </p:spPr>
          <p:txBody>
            <a:bodyPr wrap="none" anchor="ctr"/>
            <a:lstStyle/>
            <a:p>
              <a:pPr algn="ctr"/>
              <a:endParaRPr lang="zh-CN" altLang="zh-CN" sz="2400" b="1">
                <a:latin typeface="Arial" panose="020B0604020202020204" pitchFamily="34" charset="0"/>
                <a:ea typeface="宋体" panose="02010600030101010101" pitchFamily="2" charset="-122"/>
              </a:endParaRPr>
            </a:p>
          </p:txBody>
        </p:sp>
        <p:sp>
          <p:nvSpPr>
            <p:cNvPr id="24584" name="Text Box 6"/>
            <p:cNvSpPr txBox="1"/>
            <p:nvPr/>
          </p:nvSpPr>
          <p:spPr>
            <a:xfrm>
              <a:off x="4890" y="5362"/>
              <a:ext cx="3476" cy="941"/>
            </a:xfrm>
            <a:prstGeom prst="rect">
              <a:avLst/>
            </a:prstGeom>
            <a:noFill/>
            <a:ln w="9525">
              <a:noFill/>
            </a:ln>
          </p:spPr>
          <p:txBody>
            <a:bodyPr wrap="square" anchor="t">
              <a:spAutoFit/>
            </a:bodyPr>
            <a:lstStyle/>
            <a:p>
              <a:pPr>
                <a:spcBef>
                  <a:spcPct val="50000"/>
                </a:spcBef>
              </a:pPr>
              <a:r>
                <a:rPr lang="zh-CN" altLang="en-US" sz="2400" b="1">
                  <a:solidFill>
                    <a:srgbClr val="000000"/>
                  </a:solidFill>
                  <a:latin typeface="微软雅黑" panose="020B0503020204020204" pitchFamily="34" charset="-122"/>
                  <a:ea typeface="微软雅黑" panose="020B0503020204020204" pitchFamily="34" charset="-122"/>
                </a:rPr>
                <a:t>遵义会议</a:t>
              </a:r>
            </a:p>
          </p:txBody>
        </p:sp>
        <p:sp>
          <p:nvSpPr>
            <p:cNvPr id="25" name="Text Box 6"/>
            <p:cNvSpPr txBox="1"/>
            <p:nvPr/>
          </p:nvSpPr>
          <p:spPr>
            <a:xfrm>
              <a:off x="5008" y="8026"/>
              <a:ext cx="12064" cy="941"/>
            </a:xfrm>
            <a:prstGeom prst="rect">
              <a:avLst/>
            </a:prstGeom>
            <a:noFill/>
            <a:ln w="9525">
              <a:noFill/>
            </a:ln>
          </p:spPr>
          <p:txBody>
            <a:bodyPr wrap="square" anchor="t">
              <a:spAutoFit/>
            </a:bodyPr>
            <a:lstStyle/>
            <a:p>
              <a:pPr>
                <a:spcBef>
                  <a:spcPct val="50000"/>
                </a:spcBef>
              </a:pP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胜利会师：</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1936</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p>
          </p:txBody>
        </p:sp>
      </p:grpSp>
      <p:sp>
        <p:nvSpPr>
          <p:cNvPr id="26" name="文本框 25"/>
          <p:cNvSpPr txBox="1"/>
          <p:nvPr/>
        </p:nvSpPr>
        <p:spPr>
          <a:xfrm>
            <a:off x="2386965" y="5276215"/>
            <a:ext cx="616839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zh-CN" altLang="en-US" sz="2400" b="1">
                <a:solidFill>
                  <a:srgbClr val="FF0000"/>
                </a:solidFill>
                <a:latin typeface="微软雅黑" panose="020B0503020204020204" pitchFamily="34" charset="-122"/>
                <a:ea typeface="微软雅黑" panose="020B0503020204020204" pitchFamily="34" charset="-122"/>
                <a:sym typeface="+mn-ea"/>
              </a:rPr>
              <a:t>使中国革命转危为安、播下了革命种子、铸就了长征精神，打开了中国革命的新局面。</a:t>
            </a:r>
            <a:endParaRPr lang="zh-CN" altLang="en-US" sz="2400" b="1">
              <a:solidFill>
                <a:srgbClr val="FF0000"/>
              </a:solidFill>
              <a:latin typeface="微软雅黑" panose="020B0503020204020204" pitchFamily="34" charset="-122"/>
              <a:ea typeface="微软雅黑" panose="020B0503020204020204" pitchFamily="34" charset="-122"/>
              <a:cs typeface="+mn-ea"/>
              <a:sym typeface="+mn-ea"/>
            </a:endParaRPr>
          </a:p>
        </p:txBody>
      </p:sp>
      <p:sp>
        <p:nvSpPr>
          <p:cNvPr id="27" name="文本框 26"/>
          <p:cNvSpPr txBox="1"/>
          <p:nvPr/>
        </p:nvSpPr>
        <p:spPr>
          <a:xfrm>
            <a:off x="360045" y="2258060"/>
            <a:ext cx="478155" cy="3046095"/>
          </a:xfrm>
          <a:prstGeom prst="rect">
            <a:avLst/>
          </a:prstGeom>
          <a:noFill/>
        </p:spPr>
        <p:txBody>
          <a:bodyPr wrap="square" rtlCol="0" anchor="t">
            <a:spAutoFit/>
          </a:bodyPr>
          <a:lstStyle/>
          <a:p>
            <a:pPr>
              <a:spcBef>
                <a:spcPct val="50000"/>
              </a:spcBef>
            </a:pPr>
            <a:r>
              <a:rPr lang="zh-CN" altLang="en-US" sz="2400" b="1">
                <a:solidFill>
                  <a:srgbClr val="0000FF"/>
                </a:solidFill>
                <a:latin typeface="微软雅黑" panose="020B0503020204020204" pitchFamily="34" charset="-122"/>
                <a:ea typeface="微软雅黑" panose="020B0503020204020204" pitchFamily="34" charset="-122"/>
                <a:sym typeface="+mn-ea"/>
              </a:rPr>
              <a:t>中国工农红军长征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800" decel="100000"/>
                                        <p:tgtEl>
                                          <p:spTgt spid="24589"/>
                                        </p:tgtEl>
                                      </p:cBhvr>
                                    </p:animEffect>
                                    <p:anim calcmode="lin" valueType="num">
                                      <p:cBhvr>
                                        <p:cTn id="8" dur="800" decel="100000" fill="hold"/>
                                        <p:tgtEl>
                                          <p:spTgt spid="24589"/>
                                        </p:tgtEl>
                                        <p:attrNameLst>
                                          <p:attrName>style.rotation</p:attrName>
                                        </p:attrNameLst>
                                      </p:cBhvr>
                                      <p:tavLst>
                                        <p:tav tm="0">
                                          <p:val>
                                            <p:fltVal val="-90"/>
                                          </p:val>
                                        </p:tav>
                                        <p:tav tm="100000">
                                          <p:val>
                                            <p:fltVal val="0"/>
                                          </p:val>
                                        </p:tav>
                                      </p:tavLst>
                                    </p:anim>
                                    <p:anim calcmode="lin" valueType="num">
                                      <p:cBhvr>
                                        <p:cTn id="9" dur="800" decel="100000" fill="hold"/>
                                        <p:tgtEl>
                                          <p:spTgt spid="24589"/>
                                        </p:tgtEl>
                                        <p:attrNameLst>
                                          <p:attrName>ppt_x</p:attrName>
                                        </p:attrNameLst>
                                      </p:cBhvr>
                                      <p:tavLst>
                                        <p:tav tm="0">
                                          <p:val>
                                            <p:strVal val="#ppt_x+0.4"/>
                                          </p:val>
                                        </p:tav>
                                        <p:tav tm="100000">
                                          <p:val>
                                            <p:strVal val="#ppt_x-0.05"/>
                                          </p:val>
                                        </p:tav>
                                      </p:tavLst>
                                    </p:anim>
                                    <p:anim calcmode="lin" valueType="num">
                                      <p:cBhvr>
                                        <p:cTn id="10" dur="800" decel="100000" fill="hold"/>
                                        <p:tgtEl>
                                          <p:spTgt spid="245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4"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800" decel="100000"/>
                                        <p:tgtEl>
                                          <p:spTgt spid="21"/>
                                        </p:tgtEl>
                                      </p:cBhvr>
                                    </p:animEffect>
                                    <p:anim calcmode="lin" valueType="num">
                                      <p:cBhvr>
                                        <p:cTn id="18" dur="800" decel="100000" fill="hold"/>
                                        <p:tgtEl>
                                          <p:spTgt spid="21"/>
                                        </p:tgtEl>
                                        <p:attrNameLst>
                                          <p:attrName>style.rotation</p:attrName>
                                        </p:attrNameLst>
                                      </p:cBhvr>
                                      <p:tavLst>
                                        <p:tav tm="0">
                                          <p:val>
                                            <p:fltVal val="-90"/>
                                          </p:val>
                                        </p:tav>
                                        <p:tav tm="100000">
                                          <p:val>
                                            <p:fltVal val="0"/>
                                          </p:val>
                                        </p:tav>
                                      </p:tavLst>
                                    </p:anim>
                                    <p:anim calcmode="lin" valueType="num">
                                      <p:cBhvr>
                                        <p:cTn id="19" dur="800" decel="100000" fill="hold"/>
                                        <p:tgtEl>
                                          <p:spTgt spid="21"/>
                                        </p:tgtEl>
                                        <p:attrNameLst>
                                          <p:attrName>ppt_x</p:attrName>
                                        </p:attrNameLst>
                                      </p:cBhvr>
                                      <p:tavLst>
                                        <p:tav tm="0">
                                          <p:val>
                                            <p:strVal val="#ppt_x+0.4"/>
                                          </p:val>
                                        </p:tav>
                                        <p:tav tm="100000">
                                          <p:val>
                                            <p:strVal val="#ppt_x-0.05"/>
                                          </p:val>
                                        </p:tav>
                                      </p:tavLst>
                                    </p:anim>
                                    <p:anim calcmode="lin" valueType="num">
                                      <p:cBhvr>
                                        <p:cTn id="20" dur="800" decel="100000" fill="hold"/>
                                        <p:tgtEl>
                                          <p:spTgt spid="2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9" nodeType="clickEffect">
                                  <p:stCondLst>
                                    <p:cond delay="0"/>
                                  </p:stCondLst>
                                  <p:childTnLst>
                                    <p:set>
                                      <p:cBhvr>
                                        <p:cTn id="26" dur="1000" fill="hold">
                                          <p:stCondLst>
                                            <p:cond delay="0"/>
                                          </p:stCondLst>
                                        </p:cTn>
                                        <p:tgtEl>
                                          <p:spTgt spid="26"/>
                                        </p:tgtEl>
                                        <p:attrNameLst>
                                          <p:attrName>style.visibility</p:attrName>
                                        </p:attrNameLst>
                                      </p:cBhvr>
                                      <p:to>
                                        <p:strVal val="visible"/>
                                      </p:to>
                                    </p:set>
                                    <p:animEffect transition="in" filter="wipe(left)">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4"/>
      <p:bldP spid="26" grpId="9"/>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7"/>
          <p:cNvSpPr txBox="1">
            <a:spLocks noChangeArrowheads="1"/>
          </p:cNvSpPr>
          <p:nvPr/>
        </p:nvSpPr>
        <p:spPr bwMode="auto">
          <a:xfrm>
            <a:off x="0" y="771525"/>
            <a:ext cx="26348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latin typeface="微软雅黑" panose="020B0503020204020204" pitchFamily="34" charset="-122"/>
                <a:ea typeface="微软雅黑" panose="020B0503020204020204" pitchFamily="34" charset="-122"/>
              </a:rPr>
              <a:t>新课导入</a:t>
            </a:r>
          </a:p>
        </p:txBody>
      </p:sp>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4100" name="图片 75778" descr="lcf"/>
          <p:cNvPicPr/>
          <p:nvPr/>
        </p:nvPicPr>
        <p:blipFill>
          <a:blip r:embed="rId2"/>
          <a:stretch>
            <a:fillRect/>
          </a:stretch>
        </p:blipFill>
        <p:spPr>
          <a:xfrm>
            <a:off x="251777" y="1408112"/>
            <a:ext cx="8640762" cy="2444750"/>
          </a:xfrm>
          <a:prstGeom prst="rect">
            <a:avLst/>
          </a:prstGeom>
          <a:noFill/>
          <a:ln>
            <a:solidFill>
              <a:schemeClr val="bg1"/>
            </a:solidFill>
            <a:round/>
          </a:ln>
          <a:effectLst>
            <a:outerShdw dist="107763" dir="2700000" algn="ctr">
              <a:srgbClr val="808080">
                <a:alpha val="50000"/>
              </a:srgbClr>
            </a:outerShdw>
          </a:effectLst>
        </p:spPr>
      </p:pic>
      <p:sp>
        <p:nvSpPr>
          <p:cNvPr id="3" name="文本框 2"/>
          <p:cNvSpPr txBox="1"/>
          <p:nvPr/>
        </p:nvSpPr>
        <p:spPr>
          <a:xfrm>
            <a:off x="407035" y="4077970"/>
            <a:ext cx="8484870" cy="1938020"/>
          </a:xfrm>
          <a:prstGeom prst="rect">
            <a:avLst/>
          </a:prstGeom>
          <a:noFill/>
        </p:spPr>
        <p:txBody>
          <a:bodyPr wrap="square" rtlCol="0">
            <a:spAutoFit/>
          </a:bodyPr>
          <a:lstStyle/>
          <a:p>
            <a:pPr algn="just"/>
            <a:r>
              <a:rPr lang="en-US" altLang="zh-CN" sz="2400" b="1">
                <a:solidFill>
                  <a:schemeClr val="tx1"/>
                </a:solidFill>
              </a:rPr>
              <a:t>       </a:t>
            </a:r>
            <a:r>
              <a:rPr lang="zh-CN" altLang="en-US" sz="2400" b="1">
                <a:solidFill>
                  <a:schemeClr val="tx1"/>
                </a:solidFill>
              </a:rPr>
              <a:t>上图中展示的是毛泽东《七律</a:t>
            </a:r>
            <a:r>
              <a:rPr lang="en-US" altLang="zh-CN" sz="2400" b="1">
                <a:solidFill>
                  <a:schemeClr val="tx1"/>
                </a:solidFill>
                <a:latin typeface="Times New Roman" panose="02020603050405020304" pitchFamily="18" charset="0"/>
                <a:ea typeface="华文新魏" pitchFamily="2" charset="-122"/>
                <a:sym typeface="+mn-ea"/>
              </a:rPr>
              <a:t>·</a:t>
            </a:r>
            <a:r>
              <a:rPr lang="zh-CN" altLang="en-US" sz="2400" b="1">
                <a:solidFill>
                  <a:schemeClr val="tx1"/>
                </a:solidFill>
              </a:rPr>
              <a:t>长征》，概括了两万五千里长征的艰难，赞扬了红军</a:t>
            </a:r>
            <a:r>
              <a:rPr lang="zh-CN" altLang="en-US" sz="2400" b="1">
                <a:solidFill>
                  <a:srgbClr val="C00000"/>
                </a:solidFill>
              </a:rPr>
              <a:t>无所畏惧</a:t>
            </a:r>
            <a:r>
              <a:rPr lang="zh-CN" altLang="en-US" sz="2400" b="1">
                <a:solidFill>
                  <a:schemeClr val="tx1"/>
                </a:solidFill>
              </a:rPr>
              <a:t>的英雄气概。那么，中国工农红军</a:t>
            </a:r>
            <a:r>
              <a:rPr lang="zh-CN" altLang="en-US" sz="2400" b="1">
                <a:solidFill>
                  <a:srgbClr val="C00000"/>
                </a:solidFill>
              </a:rPr>
              <a:t>为什么要长征</a:t>
            </a:r>
            <a:r>
              <a:rPr lang="zh-CN" altLang="en-US" sz="2400" b="1">
                <a:solidFill>
                  <a:schemeClr val="tx1"/>
                </a:solidFill>
              </a:rPr>
              <a:t>？他们在途中遭遇了哪些</a:t>
            </a:r>
            <a:r>
              <a:rPr lang="zh-CN" altLang="en-US" sz="2400" b="1">
                <a:solidFill>
                  <a:srgbClr val="C00000"/>
                </a:solidFill>
              </a:rPr>
              <a:t>艰难险阻</a:t>
            </a:r>
            <a:r>
              <a:rPr lang="zh-CN" altLang="en-US" sz="2400" b="1">
                <a:solidFill>
                  <a:schemeClr val="tx1"/>
                </a:solidFill>
              </a:rPr>
              <a:t>？今天就让我们一起学习第</a:t>
            </a:r>
            <a:r>
              <a:rPr lang="en-US" altLang="zh-CN" sz="2400" b="1">
                <a:solidFill>
                  <a:schemeClr val="tx1"/>
                </a:solidFill>
              </a:rPr>
              <a:t>17</a:t>
            </a:r>
            <a:r>
              <a:rPr lang="zh-CN" altLang="en-US" sz="2400" b="1">
                <a:solidFill>
                  <a:schemeClr val="tx1"/>
                </a:solidFill>
              </a:rPr>
              <a:t>课：中国工农红军长征，去感受红军长征的伟大征程！</a:t>
            </a:r>
          </a:p>
        </p:txBody>
      </p:sp>
      <p:grpSp>
        <p:nvGrpSpPr>
          <p:cNvPr id="4" name="组合 75781"/>
          <p:cNvGrpSpPr/>
          <p:nvPr/>
        </p:nvGrpSpPr>
        <p:grpSpPr>
          <a:xfrm>
            <a:off x="140970" y="1407795"/>
            <a:ext cx="8862060" cy="2675935"/>
            <a:chOff x="295" y="298"/>
            <a:chExt cx="5170" cy="2184"/>
          </a:xfrm>
        </p:grpSpPr>
        <p:sp>
          <p:nvSpPr>
            <p:cNvPr id="6" name="圆角矩形 75780"/>
            <p:cNvSpPr/>
            <p:nvPr/>
          </p:nvSpPr>
          <p:spPr>
            <a:xfrm>
              <a:off x="295" y="300"/>
              <a:ext cx="5170" cy="2177"/>
            </a:xfrm>
            <a:prstGeom prst="roundRect">
              <a:avLst>
                <a:gd name="adj" fmla="val 7713"/>
              </a:avLst>
            </a:prstGeom>
            <a:gradFill>
              <a:gsLst>
                <a:gs pos="50000">
                  <a:srgbClr val="DC7183"/>
                </a:gs>
                <a:gs pos="0">
                  <a:srgbClr val="E8A0AC"/>
                </a:gs>
                <a:gs pos="100000">
                  <a:srgbClr val="D04159"/>
                </a:gs>
              </a:gsLst>
              <a:lin ang="0" scaled="1"/>
            </a:gradFill>
            <a:ln>
              <a:solidFill>
                <a:srgbClr val="FFFFFF"/>
              </a:solidFill>
              <a:bevel/>
            </a:ln>
            <a:effectLst>
              <a:outerShdw dist="35921" dir="2700000" algn="ctr">
                <a:schemeClr val="bg2"/>
              </a:outerShdw>
            </a:effectLst>
          </p:spPr>
          <p:txBody>
            <a:bodyPr wrap="none" lIns="90000" tIns="46800" rIns="90000" bIns="46800" anchor="ctr" anchorCtr="0"/>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a:endParaRPr lang="zh-CN" altLang="zh-CN" sz="1400"/>
            </a:p>
          </p:txBody>
        </p:sp>
        <p:sp>
          <p:nvSpPr>
            <p:cNvPr id="7" name="文本框 75777"/>
            <p:cNvSpPr/>
            <p:nvPr/>
          </p:nvSpPr>
          <p:spPr>
            <a:xfrm>
              <a:off x="476" y="298"/>
              <a:ext cx="4854" cy="2184"/>
            </a:xfrm>
            <a:prstGeom prst="rect">
              <a:avLst/>
            </a:prstGeom>
            <a:noFill/>
            <a:ln>
              <a:noFill/>
              <a:miter lim="800000"/>
            </a:ln>
            <a:effectLst>
              <a:outerShdw dist="35921" dir="2700000" algn="ctr">
                <a:schemeClr val="bg2"/>
              </a:outerShdw>
            </a:effectLst>
          </p:spPr>
          <p:txBody>
            <a:bodyPr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a:r>
                <a:rPr lang="en-US" altLang="zh-CN" sz="2800">
                  <a:solidFill>
                    <a:schemeClr val="bg1"/>
                  </a:solidFill>
                  <a:latin typeface="Times New Roman" panose="02020603050405020304" pitchFamily="18" charset="0"/>
                  <a:ea typeface="华文新魏" pitchFamily="2" charset="-122"/>
                </a:rPr>
                <a:t> </a:t>
              </a:r>
              <a:r>
                <a:rPr lang="zh-CN" altLang="en-US" sz="2800" b="1">
                  <a:solidFill>
                    <a:schemeClr val="bg1"/>
                  </a:solidFill>
                  <a:latin typeface="Times New Roman" panose="02020603050405020304" pitchFamily="18" charset="0"/>
                  <a:ea typeface="华文新魏" pitchFamily="2" charset="-122"/>
                </a:rPr>
                <a:t>七律</a:t>
              </a:r>
              <a:r>
                <a:rPr lang="en-US" altLang="zh-CN" sz="2800" b="1">
                  <a:solidFill>
                    <a:schemeClr val="bg1"/>
                  </a:solidFill>
                  <a:latin typeface="Times New Roman" panose="02020603050405020304" pitchFamily="18" charset="0"/>
                  <a:ea typeface="华文新魏" pitchFamily="2" charset="-122"/>
                </a:rPr>
                <a:t>·</a:t>
              </a:r>
              <a:r>
                <a:rPr lang="zh-CN" altLang="en-US" sz="2800" b="1">
                  <a:solidFill>
                    <a:schemeClr val="bg1"/>
                  </a:solidFill>
                  <a:latin typeface="Times New Roman" panose="02020603050405020304" pitchFamily="18" charset="0"/>
                  <a:ea typeface="华文新魏" pitchFamily="2" charset="-122"/>
                </a:rPr>
                <a:t>长征</a:t>
              </a:r>
            </a:p>
            <a:p>
              <a:pPr marL="0" lvl="0" indent="0" algn="ctr"/>
              <a:r>
                <a:rPr lang="zh-CN" altLang="en-US" sz="2800" b="1">
                  <a:solidFill>
                    <a:schemeClr val="bg1"/>
                  </a:solidFill>
                  <a:latin typeface="Times New Roman" panose="02020603050405020304" pitchFamily="18" charset="0"/>
                  <a:ea typeface="华文新魏" pitchFamily="2" charset="-122"/>
                </a:rPr>
                <a:t>红军不怕远征难，万水千山只等闲。</a:t>
              </a:r>
            </a:p>
            <a:p>
              <a:pPr marL="0" lvl="0" indent="0" algn="ctr"/>
              <a:r>
                <a:rPr lang="zh-CN" altLang="en-US" sz="2800" b="1">
                  <a:solidFill>
                    <a:schemeClr val="bg1"/>
                  </a:solidFill>
                  <a:latin typeface="Times New Roman" panose="02020603050405020304" pitchFamily="18" charset="0"/>
                  <a:ea typeface="华文新魏" pitchFamily="2" charset="-122"/>
                </a:rPr>
                <a:t>五岭逶迤腾细浪，乌蒙磅礴走泥丸。</a:t>
              </a:r>
            </a:p>
            <a:p>
              <a:pPr marL="0" lvl="0" indent="0" algn="ctr"/>
              <a:r>
                <a:rPr lang="zh-CN" altLang="en-US" sz="2800" b="1">
                  <a:solidFill>
                    <a:schemeClr val="bg1"/>
                  </a:solidFill>
                  <a:latin typeface="Times New Roman" panose="02020603050405020304" pitchFamily="18" charset="0"/>
                  <a:ea typeface="华文新魏" pitchFamily="2" charset="-122"/>
                </a:rPr>
                <a:t>金沙水拍云崖暖，大渡桥横铁索寒。</a:t>
              </a:r>
            </a:p>
            <a:p>
              <a:pPr marL="0" lvl="0" indent="0" algn="ctr"/>
              <a:r>
                <a:rPr lang="zh-CN" altLang="en-US" sz="2800" b="1">
                  <a:solidFill>
                    <a:schemeClr val="bg1"/>
                  </a:solidFill>
                  <a:latin typeface="Times New Roman" panose="02020603050405020304" pitchFamily="18" charset="0"/>
                  <a:ea typeface="华文新魏" pitchFamily="2" charset="-122"/>
                </a:rPr>
                <a:t>更喜岷山千里雪，三军过后尽开颜。</a:t>
              </a:r>
            </a:p>
            <a:p>
              <a:pPr marL="0" lvl="0" indent="0" algn="ctr"/>
              <a:r>
                <a:rPr lang="zh-CN" altLang="en-US" sz="2800" b="1">
                  <a:solidFill>
                    <a:schemeClr val="bg1"/>
                  </a:solidFill>
                  <a:latin typeface="Times New Roman" panose="02020603050405020304" pitchFamily="18" charset="0"/>
                  <a:ea typeface="华文新魏" pitchFamily="2" charset="-122"/>
                </a:rPr>
                <a:t>                                     </a:t>
              </a:r>
              <a:r>
                <a:rPr lang="en-US" altLang="zh-CN" sz="2000" b="1">
                  <a:solidFill>
                    <a:schemeClr val="bg1"/>
                  </a:solidFill>
                  <a:latin typeface="Times New Roman" panose="02020603050405020304" pitchFamily="18" charset="0"/>
                  <a:ea typeface="华文新魏" pitchFamily="2" charset="-122"/>
                </a:rPr>
                <a:t>——</a:t>
              </a:r>
              <a:r>
                <a:rPr lang="zh-CN" altLang="en-US" sz="2000" b="1">
                  <a:solidFill>
                    <a:schemeClr val="bg1"/>
                  </a:solidFill>
                  <a:latin typeface="Times New Roman" panose="02020603050405020304" pitchFamily="18" charset="0"/>
                  <a:ea typeface="华文新魏" pitchFamily="2" charset="-122"/>
                </a:rPr>
                <a:t>毛泽东</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additive="base">
                                        <p:cTn id="6" dur="1" fill="hold">
                                          <p:stCondLst>
                                            <p:cond delay="0"/>
                                          </p:stCondLst>
                                        </p:cTn>
                                        <p:tgtEl>
                                          <p:spTgt spid="4100"/>
                                        </p:tgtEl>
                                        <p:attrNameLst>
                                          <p:attrName>style.visibility</p:attrName>
                                        </p:attrNameLst>
                                      </p:cBhvr>
                                      <p:to>
                                        <p:strVal val="visible"/>
                                      </p:to>
                                    </p:set>
                                    <p:animEffect transition="in" filter="dissolve">
                                      <p:cBhvr additive="base">
                                        <p:cTn id="7" dur="500" fill="hold"/>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8"/>
          <p:cNvPicPr>
            <a:picLocks noChangeAspect="1" noChangeArrowheads="1"/>
          </p:cNvPicPr>
          <p:nvPr/>
        </p:nvPicPr>
        <p:blipFill>
          <a:blip r:embed="rId2" cstate="email"/>
          <a:srcRect/>
          <a:stretch>
            <a:fillRect/>
          </a:stretch>
        </p:blipFill>
        <p:spPr bwMode="auto">
          <a:xfrm>
            <a:off x="7852002" y="1092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70560" y="1337310"/>
            <a:ext cx="7012940" cy="922020"/>
          </a:xfrm>
          <a:prstGeom prst="rect">
            <a:avLst/>
          </a:prstGeom>
          <a:noFill/>
        </p:spPr>
        <p:txBody>
          <a:bodyPr wrap="square" rtlCol="0">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1.1934年，中央红军进行长征的主要原因是（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A.将革命形势推向全国        B.第五次反“围剿”的失利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C.建立新的革命根据地        D.北上抗日</a:t>
            </a:r>
          </a:p>
        </p:txBody>
      </p:sp>
      <p:sp>
        <p:nvSpPr>
          <p:cNvPr id="3" name="文本框 2"/>
          <p:cNvSpPr txBox="1"/>
          <p:nvPr/>
        </p:nvSpPr>
        <p:spPr>
          <a:xfrm>
            <a:off x="670560" y="2185670"/>
            <a:ext cx="6816090" cy="645160"/>
          </a:xfrm>
          <a:prstGeom prst="rect">
            <a:avLst/>
          </a:prstGeom>
          <a:noFill/>
        </p:spPr>
        <p:txBody>
          <a:bodyPr wrap="square" rtlCol="0">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2.红军长征打乱敌人的追剿计划是在哪一事件后</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A.四渡赤水       B.渡过乌江      C.渡过金沙江       D.飞夺泸定桥 </a:t>
            </a:r>
          </a:p>
        </p:txBody>
      </p:sp>
      <p:sp>
        <p:nvSpPr>
          <p:cNvPr id="4" name="文本框 3"/>
          <p:cNvSpPr txBox="1"/>
          <p:nvPr/>
        </p:nvSpPr>
        <p:spPr>
          <a:xfrm>
            <a:off x="659130" y="3641090"/>
            <a:ext cx="7948295" cy="922020"/>
          </a:xfrm>
          <a:prstGeom prst="rect">
            <a:avLst/>
          </a:prstGeom>
          <a:noFill/>
        </p:spPr>
        <p:txBody>
          <a:bodyPr wrap="square" rtlCol="0">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4.毛泽东于1935年10月著诗《七律·长征》：“更喜岷山千里雪，三军过后尽开颜。”诗中表达了红军哪一次胜利会师的喜悦心情</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A.遵义会议        B.会宁会师       C.井冈山会师        D.吴起镇会师</a:t>
            </a:r>
          </a:p>
        </p:txBody>
      </p:sp>
      <p:sp>
        <p:nvSpPr>
          <p:cNvPr id="5" name="文本框 4"/>
          <p:cNvSpPr txBox="1"/>
          <p:nvPr/>
        </p:nvSpPr>
        <p:spPr>
          <a:xfrm>
            <a:off x="670560" y="2760980"/>
            <a:ext cx="7936230" cy="922020"/>
          </a:xfrm>
          <a:prstGeom prst="rect">
            <a:avLst/>
          </a:prstGeom>
          <a:noFill/>
        </p:spPr>
        <p:txBody>
          <a:bodyPr wrap="square" rtlCol="0">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3.下列事件按时间先后顺序排列，正确的一组是（      ）</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①四渡赤水     ②遵义会议召开     ③渡过乌江     ④强渡大渡河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A．①②③④         B．②③①④       C．③②④①         D．③②①④</a:t>
            </a:r>
          </a:p>
        </p:txBody>
      </p:sp>
      <p:sp>
        <p:nvSpPr>
          <p:cNvPr id="6" name="Text Box 5"/>
          <p:cNvSpPr txBox="1">
            <a:spLocks noChangeArrowheads="1"/>
          </p:cNvSpPr>
          <p:nvPr/>
        </p:nvSpPr>
        <p:spPr bwMode="auto">
          <a:xfrm>
            <a:off x="412512" y="720090"/>
            <a:ext cx="218938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3200" b="1" dirty="0"/>
              <a:t>课后习题</a:t>
            </a:r>
          </a:p>
        </p:txBody>
      </p:sp>
      <p:sp>
        <p:nvSpPr>
          <p:cNvPr id="7" name="文本框 6"/>
          <p:cNvSpPr txBox="1"/>
          <p:nvPr/>
        </p:nvSpPr>
        <p:spPr>
          <a:xfrm>
            <a:off x="670560" y="4549140"/>
            <a:ext cx="8449945" cy="645160"/>
          </a:xfrm>
          <a:prstGeom prst="rect">
            <a:avLst/>
          </a:prstGeom>
          <a:noFill/>
        </p:spPr>
        <p:txBody>
          <a:bodyPr wrap="square" rtlCol="0">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5.标志红军长征胜利的事件是（       ）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A、陕西革命根据地会师     B、红军三大主力会师     C、过草地      D、遵义会议 </a:t>
            </a:r>
          </a:p>
        </p:txBody>
      </p:sp>
      <p:sp>
        <p:nvSpPr>
          <p:cNvPr id="8" name="文本框 7"/>
          <p:cNvSpPr txBox="1"/>
          <p:nvPr/>
        </p:nvSpPr>
        <p:spPr>
          <a:xfrm>
            <a:off x="670560" y="5166360"/>
            <a:ext cx="8652510" cy="922020"/>
          </a:xfrm>
          <a:prstGeom prst="rect">
            <a:avLst/>
          </a:prstGeom>
          <a:noFill/>
        </p:spPr>
        <p:txBody>
          <a:bodyPr wrap="square" rtlCol="0" anchor="t">
            <a:spAutoFit/>
          </a:bodyPr>
          <a:lstStyle/>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6.红军长征取得胜利的主要原因是</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A.红军指战员英勇善战                  B.日本加紧侵略中国，国民党力量受到牵制</a:t>
            </a:r>
          </a:p>
          <a:p>
            <a:pPr lvl="0" algn="l">
              <a:buClrTx/>
              <a:buSz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C.长征路地势险要，便于作战        D.遵义会议后以毛泽东为核心的党中央正确领导</a:t>
            </a:r>
          </a:p>
        </p:txBody>
      </p:sp>
      <p:sp>
        <p:nvSpPr>
          <p:cNvPr id="23" name="矩形 22"/>
          <p:cNvSpPr/>
          <p:nvPr/>
        </p:nvSpPr>
        <p:spPr>
          <a:xfrm>
            <a:off x="5311140" y="1233805"/>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B</a:t>
            </a:r>
          </a:p>
        </p:txBody>
      </p:sp>
      <p:sp>
        <p:nvSpPr>
          <p:cNvPr id="24" name="矩形 23"/>
          <p:cNvSpPr/>
          <p:nvPr/>
        </p:nvSpPr>
        <p:spPr>
          <a:xfrm>
            <a:off x="5720715" y="1997710"/>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a:t>
            </a:r>
          </a:p>
        </p:txBody>
      </p:sp>
      <p:sp>
        <p:nvSpPr>
          <p:cNvPr id="25" name="矩形 24"/>
          <p:cNvSpPr/>
          <p:nvPr/>
        </p:nvSpPr>
        <p:spPr>
          <a:xfrm>
            <a:off x="5720715" y="2570480"/>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a:t>
            </a:r>
          </a:p>
        </p:txBody>
      </p:sp>
      <p:sp>
        <p:nvSpPr>
          <p:cNvPr id="26" name="矩形 25"/>
          <p:cNvSpPr/>
          <p:nvPr/>
        </p:nvSpPr>
        <p:spPr>
          <a:xfrm>
            <a:off x="6233795" y="3779520"/>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B</a:t>
            </a:r>
          </a:p>
        </p:txBody>
      </p:sp>
      <p:sp>
        <p:nvSpPr>
          <p:cNvPr id="27" name="矩形 26"/>
          <p:cNvSpPr/>
          <p:nvPr/>
        </p:nvSpPr>
        <p:spPr>
          <a:xfrm>
            <a:off x="3920490" y="4424680"/>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B</a:t>
            </a:r>
          </a:p>
        </p:txBody>
      </p:sp>
      <p:sp>
        <p:nvSpPr>
          <p:cNvPr id="28" name="矩形 27"/>
          <p:cNvSpPr/>
          <p:nvPr/>
        </p:nvSpPr>
        <p:spPr>
          <a:xfrm>
            <a:off x="4315460" y="4975225"/>
            <a:ext cx="513080" cy="645160"/>
          </a:xfrm>
          <a:prstGeom prst="rect">
            <a:avLst/>
          </a:prstGeom>
          <a:noFill/>
          <a:ln>
            <a:noFill/>
          </a:ln>
        </p:spPr>
        <p:txBody>
          <a:bodyPr wrap="square" rtlCol="0" anchor="t">
            <a:spAutoFit/>
          </a:bodyPr>
          <a:lstStyle/>
          <a:p>
            <a:pPr algn="ctr"/>
            <a:r>
              <a:rPr lang="en-US" altLang="zh-CN" sz="36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7" grpId="0"/>
      <p:bldP spid="7" grpId="1"/>
      <p:bldP spid="8" grpId="0"/>
      <p:bldP spid="8"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8"/>
          <p:cNvPicPr>
            <a:picLocks noChangeAspect="1" noChangeArrowheads="1"/>
          </p:cNvPicPr>
          <p:nvPr/>
        </p:nvPicPr>
        <p:blipFill>
          <a:blip r:embed="rId2" cstate="email"/>
          <a:srcRect/>
          <a:stretch>
            <a:fillRect/>
          </a:stretch>
        </p:blipFill>
        <p:spPr bwMode="auto">
          <a:xfrm>
            <a:off x="7852002" y="1092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5841" name="Text Box 2"/>
          <p:cNvSpPr/>
          <p:nvPr/>
        </p:nvSpPr>
        <p:spPr>
          <a:xfrm>
            <a:off x="922020" y="1851025"/>
            <a:ext cx="6790690" cy="46037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    （红军长征中在下列江河上发生过什么事情）</a:t>
            </a:r>
          </a:p>
        </p:txBody>
      </p:sp>
      <p:grpSp>
        <p:nvGrpSpPr>
          <p:cNvPr id="3" name="组合 2"/>
          <p:cNvGrpSpPr/>
          <p:nvPr/>
        </p:nvGrpSpPr>
        <p:grpSpPr>
          <a:xfrm>
            <a:off x="1492250" y="2605405"/>
            <a:ext cx="6722745" cy="2938145"/>
            <a:chOff x="480" y="2915"/>
            <a:chExt cx="10587" cy="4627"/>
          </a:xfrm>
        </p:grpSpPr>
        <p:sp>
          <p:nvSpPr>
            <p:cNvPr id="35842" name="Text Box 3"/>
            <p:cNvSpPr/>
            <p:nvPr/>
          </p:nvSpPr>
          <p:spPr>
            <a:xfrm>
              <a:off x="624" y="2915"/>
              <a:ext cx="9422" cy="72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湘    江                     解放遵义，召开会议</a:t>
              </a:r>
            </a:p>
          </p:txBody>
        </p:sp>
        <p:sp>
          <p:nvSpPr>
            <p:cNvPr id="35843" name="Text Box 4"/>
            <p:cNvSpPr/>
            <p:nvPr/>
          </p:nvSpPr>
          <p:spPr>
            <a:xfrm>
              <a:off x="623" y="3905"/>
              <a:ext cx="9423" cy="72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乌    江                     打乱敌人追剿计划</a:t>
              </a:r>
            </a:p>
          </p:txBody>
        </p:sp>
        <p:sp>
          <p:nvSpPr>
            <p:cNvPr id="35844" name="Text Box 5"/>
            <p:cNvSpPr/>
            <p:nvPr/>
          </p:nvSpPr>
          <p:spPr>
            <a:xfrm>
              <a:off x="623" y="4895"/>
              <a:ext cx="9177" cy="72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赤水河                      飞夺泸定桥</a:t>
              </a:r>
            </a:p>
          </p:txBody>
        </p:sp>
        <p:sp>
          <p:nvSpPr>
            <p:cNvPr id="35845" name="Text Box 6"/>
            <p:cNvSpPr/>
            <p:nvPr/>
          </p:nvSpPr>
          <p:spPr>
            <a:xfrm>
              <a:off x="480" y="5852"/>
              <a:ext cx="10340" cy="72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金沙江                      与敌人恶战，损失惨重</a:t>
              </a:r>
            </a:p>
          </p:txBody>
        </p:sp>
        <p:sp>
          <p:nvSpPr>
            <p:cNvPr id="35846" name="Text Box 7"/>
            <p:cNvSpPr/>
            <p:nvPr/>
          </p:nvSpPr>
          <p:spPr>
            <a:xfrm>
              <a:off x="623" y="6818"/>
              <a:ext cx="10445" cy="72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50000"/>
                </a:spcBef>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大渡河                      跳出敌人包围圈</a:t>
              </a:r>
            </a:p>
          </p:txBody>
        </p:sp>
      </p:grpSp>
      <p:pic>
        <p:nvPicPr>
          <p:cNvPr id="35852" name="WordArt 13"/>
          <p:cNvPicPr/>
          <p:nvPr/>
        </p:nvPicPr>
        <p:blipFill>
          <a:blip r:embed="rId3"/>
          <a:stretch>
            <a:fillRect/>
          </a:stretch>
        </p:blipFill>
        <p:spPr>
          <a:xfrm>
            <a:off x="13970" y="1418272"/>
            <a:ext cx="1835150" cy="865188"/>
          </a:xfrm>
          <a:prstGeom prst="rect">
            <a:avLst/>
          </a:prstGeom>
          <a:noFill/>
          <a:ln>
            <a:noFill/>
            <a:miter lim="800000"/>
            <a:headEnd/>
            <a:tailEnd/>
          </a:ln>
        </p:spPr>
      </p:pic>
      <p:cxnSp>
        <p:nvCxnSpPr>
          <p:cNvPr id="35847" name="Line 8"/>
          <p:cNvCxnSpPr/>
          <p:nvPr/>
        </p:nvCxnSpPr>
        <p:spPr>
          <a:xfrm>
            <a:off x="2729865" y="2772410"/>
            <a:ext cx="1864360" cy="1925955"/>
          </a:xfrm>
          <a:prstGeom prst="line">
            <a:avLst/>
          </a:prstGeom>
          <a:noFill/>
          <a:ln w="57150">
            <a:solidFill>
              <a:srgbClr val="006600"/>
            </a:solidFill>
            <a:bevel/>
            <a:tailEnd type="triangle"/>
          </a:ln>
        </p:spPr>
      </p:cxnSp>
      <p:cxnSp>
        <p:nvCxnSpPr>
          <p:cNvPr id="35848" name="Line 9"/>
          <p:cNvCxnSpPr/>
          <p:nvPr/>
        </p:nvCxnSpPr>
        <p:spPr>
          <a:xfrm flipV="1">
            <a:off x="2618740" y="2864485"/>
            <a:ext cx="1834515" cy="592455"/>
          </a:xfrm>
          <a:prstGeom prst="line">
            <a:avLst/>
          </a:prstGeom>
          <a:noFill/>
          <a:ln w="57150">
            <a:solidFill>
              <a:srgbClr val="006600"/>
            </a:solidFill>
            <a:bevel/>
            <a:tailEnd type="triangle"/>
          </a:ln>
        </p:spPr>
      </p:cxnSp>
      <p:cxnSp>
        <p:nvCxnSpPr>
          <p:cNvPr id="35849" name="Line 10"/>
          <p:cNvCxnSpPr/>
          <p:nvPr/>
        </p:nvCxnSpPr>
        <p:spPr>
          <a:xfrm flipV="1">
            <a:off x="2604770" y="3484880"/>
            <a:ext cx="1876425" cy="607060"/>
          </a:xfrm>
          <a:prstGeom prst="line">
            <a:avLst/>
          </a:prstGeom>
          <a:noFill/>
          <a:ln w="57150">
            <a:solidFill>
              <a:srgbClr val="006600"/>
            </a:solidFill>
            <a:bevel/>
            <a:tailEnd type="triangle"/>
          </a:ln>
        </p:spPr>
      </p:cxnSp>
      <p:cxnSp>
        <p:nvCxnSpPr>
          <p:cNvPr id="35850" name="Line 11"/>
          <p:cNvCxnSpPr/>
          <p:nvPr/>
        </p:nvCxnSpPr>
        <p:spPr>
          <a:xfrm>
            <a:off x="2707640" y="4717415"/>
            <a:ext cx="1844040" cy="574040"/>
          </a:xfrm>
          <a:prstGeom prst="line">
            <a:avLst/>
          </a:prstGeom>
          <a:noFill/>
          <a:ln w="57150">
            <a:solidFill>
              <a:srgbClr val="006600"/>
            </a:solidFill>
            <a:bevel/>
            <a:tailEnd type="triangle"/>
          </a:ln>
        </p:spPr>
      </p:cxnSp>
      <p:cxnSp>
        <p:nvCxnSpPr>
          <p:cNvPr id="35851" name="Line 12"/>
          <p:cNvCxnSpPr/>
          <p:nvPr/>
        </p:nvCxnSpPr>
        <p:spPr>
          <a:xfrm flipV="1">
            <a:off x="2632710" y="4148455"/>
            <a:ext cx="1862455" cy="1170940"/>
          </a:xfrm>
          <a:prstGeom prst="line">
            <a:avLst/>
          </a:prstGeom>
          <a:noFill/>
          <a:ln w="57150">
            <a:solidFill>
              <a:srgbClr val="006600"/>
            </a:solidFill>
            <a:bevel/>
            <a:tailEnd type="triangle"/>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linds(horizontal)">
                                      <p:cBhvr>
                                        <p:cTn id="7" dur="500"/>
                                        <p:tgtEl>
                                          <p:spTgt spid="358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blinds(horizontal)">
                                      <p:cBhvr>
                                        <p:cTn id="12" dur="500"/>
                                        <p:tgtEl>
                                          <p:spTgt spid="358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blinds(horizontal)">
                                      <p:cBhvr>
                                        <p:cTn id="17" dur="500"/>
                                        <p:tgtEl>
                                          <p:spTgt spid="358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850"/>
                                        </p:tgtEl>
                                        <p:attrNameLst>
                                          <p:attrName>style.visibility</p:attrName>
                                        </p:attrNameLst>
                                      </p:cBhvr>
                                      <p:to>
                                        <p:strVal val="visible"/>
                                      </p:to>
                                    </p:set>
                                    <p:animEffect transition="in" filter="blinds(horizontal)">
                                      <p:cBhvr>
                                        <p:cTn id="22" dur="500"/>
                                        <p:tgtEl>
                                          <p:spTgt spid="358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851"/>
                                        </p:tgtEl>
                                        <p:attrNameLst>
                                          <p:attrName>style.visibility</p:attrName>
                                        </p:attrNameLst>
                                      </p:cBhvr>
                                      <p:to>
                                        <p:strVal val="visible"/>
                                      </p:to>
                                    </p:set>
                                    <p:animEffect transition="in" filter="blinds(horizontal)">
                                      <p:cBhvr>
                                        <p:cTn id="27"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8"/>
          <p:cNvPicPr>
            <a:picLocks noChangeAspect="1" noChangeArrowheads="1"/>
          </p:cNvPicPr>
          <p:nvPr/>
        </p:nvPicPr>
        <p:blipFill>
          <a:blip r:embed="rId2" cstate="email"/>
          <a:srcRect/>
          <a:stretch>
            <a:fillRect/>
          </a:stretch>
        </p:blipFill>
        <p:spPr bwMode="auto">
          <a:xfrm>
            <a:off x="7852002" y="1092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075" name="Text Box 5"/>
          <p:cNvSpPr txBox="1">
            <a:spLocks noChangeArrowheads="1"/>
          </p:cNvSpPr>
          <p:nvPr/>
        </p:nvSpPr>
        <p:spPr bwMode="auto">
          <a:xfrm>
            <a:off x="412512" y="720090"/>
            <a:ext cx="218938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3200" b="1" dirty="0"/>
              <a:t>课后作业</a:t>
            </a:r>
          </a:p>
        </p:txBody>
      </p:sp>
      <p:sp>
        <p:nvSpPr>
          <p:cNvPr id="2" name="文本框 1"/>
          <p:cNvSpPr txBox="1"/>
          <p:nvPr/>
        </p:nvSpPr>
        <p:spPr>
          <a:xfrm>
            <a:off x="97790" y="1395730"/>
            <a:ext cx="9046210" cy="4707890"/>
          </a:xfrm>
          <a:prstGeom prst="rect">
            <a:avLst/>
          </a:prstGeom>
          <a:noFill/>
        </p:spPr>
        <p:txBody>
          <a:bodyPr wrap="square" rtlCol="0">
            <a:spAutoFit/>
          </a:bodyPr>
          <a:lstStyle/>
          <a:p>
            <a:pPr eaLnBrk="1" latinLnBrk="0" hangingPunct="1">
              <a:lnSpc>
                <a:spcPts val="4000"/>
              </a:lnSpc>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熟悉本课所讲重要知识点：</a:t>
            </a:r>
          </a:p>
          <a:p>
            <a:pPr eaLnBrk="1" latinLnBrk="0" hangingPunct="1">
              <a:lnSpc>
                <a:spcPts val="4000"/>
              </a:lnSpc>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了解红军长征过程中艰难险阻</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知道红军长征的原因和遵义会议的内容</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分析理解遵义会议和红军长征胜利的意义</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2000"/>
              </a:lnSpc>
            </a:pP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预习第</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课《从九一八事变到西安事变》</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书上勾画，批注</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完成练习册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P49</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自主学习</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2000"/>
              </a:lnSpc>
            </a:pP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ts val="4000"/>
              </a:lnSpc>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背诵本节课速记手册内容</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100" name="TextBox 37"/>
          <p:cNvSpPr txBox="1">
            <a:spLocks noChangeArrowheads="1"/>
          </p:cNvSpPr>
          <p:nvPr/>
        </p:nvSpPr>
        <p:spPr bwMode="auto">
          <a:xfrm>
            <a:off x="0" y="761262"/>
            <a:ext cx="26348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latin typeface="微软雅黑" panose="020B0503020204020204" pitchFamily="34" charset="-122"/>
                <a:ea typeface="微软雅黑" panose="020B0503020204020204" pitchFamily="34" charset="-122"/>
              </a:rPr>
              <a:t>学习目标</a:t>
            </a:r>
            <a:endParaRPr lang="en-US" altLang="zh-CN" sz="32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83523" y="3245273"/>
            <a:ext cx="8254758" cy="654262"/>
            <a:chOff x="1391" y="4033"/>
            <a:chExt cx="13000" cy="1030"/>
          </a:xfrm>
        </p:grpSpPr>
        <p:sp>
          <p:nvSpPr>
            <p:cNvPr id="3074" name="直角三角形 14"/>
            <p:cNvSpPr>
              <a:spLocks noChangeArrowheads="1"/>
            </p:cNvSpPr>
            <p:nvPr/>
          </p:nvSpPr>
          <p:spPr bwMode="auto">
            <a:xfrm>
              <a:off x="1391" y="4033"/>
              <a:ext cx="840" cy="947"/>
            </a:xfrm>
            <a:prstGeom prst="rtTriangle">
              <a:avLst/>
            </a:prstGeom>
            <a:solidFill>
              <a:srgbClr val="FFCCFF"/>
            </a:solidFill>
            <a:ln w="9525">
              <a:solidFill>
                <a:srgbClr val="FFFFFF"/>
              </a:solidFill>
              <a:round/>
            </a:ln>
          </p:spPr>
          <p:txBody>
            <a:bodyPr/>
            <a:lstStyle/>
            <a:p>
              <a:endParaRPr lang="zh-CN" altLang="en-US"/>
            </a:p>
          </p:txBody>
        </p:sp>
        <p:sp>
          <p:nvSpPr>
            <p:cNvPr id="3077" name="文本框 10"/>
            <p:cNvSpPr txBox="1">
              <a:spLocks noChangeArrowheads="1"/>
            </p:cNvSpPr>
            <p:nvPr/>
          </p:nvSpPr>
          <p:spPr bwMode="auto">
            <a:xfrm>
              <a:off x="1391" y="4140"/>
              <a:ext cx="218"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chemeClr val="bg1"/>
                  </a:solidFill>
                  <a:latin typeface="Calibri" panose="020F0502020204030204" pitchFamily="34" charset="0"/>
                </a:rPr>
                <a:t>2</a:t>
              </a:r>
              <a:endParaRPr lang="zh-CN" altLang="en-US" sz="3200" b="1">
                <a:solidFill>
                  <a:schemeClr val="bg1"/>
                </a:solidFill>
                <a:latin typeface="Calibri" panose="020F0502020204030204" pitchFamily="34" charset="0"/>
              </a:endParaRPr>
            </a:p>
          </p:txBody>
        </p:sp>
        <p:sp>
          <p:nvSpPr>
            <p:cNvPr id="3079" name="文本框 6"/>
            <p:cNvSpPr txBox="1">
              <a:spLocks noChangeArrowheads="1"/>
            </p:cNvSpPr>
            <p:nvPr/>
          </p:nvSpPr>
          <p:spPr bwMode="auto">
            <a:xfrm>
              <a:off x="2408" y="4192"/>
              <a:ext cx="11983" cy="87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a:lnSpc>
                  <a:spcPct val="150000"/>
                </a:lnSpc>
                <a:buClrTx/>
                <a:buSzTx/>
              </a:pPr>
              <a:r>
                <a:rPr lang="zh-CN" altLang="zh-CN" sz="2000" b="1" dirty="0">
                  <a:latin typeface="微软雅黑" panose="020B0503020204020204" pitchFamily="34" charset="-122"/>
                  <a:ea typeface="微软雅黑" panose="020B0503020204020204" pitchFamily="34" charset="-122"/>
                  <a:sym typeface="宋体" panose="02010600030101010101" pitchFamily="2" charset="-122"/>
                </a:rPr>
                <a:t>知道红军长征的原因和遵义会议的内容；</a:t>
              </a:r>
              <a:endParaRPr lang="zh-CN" altLang="zh-CN" sz="2000" b="1" dirty="0">
                <a:latin typeface="微软雅黑" panose="020B0503020204020204" pitchFamily="34" charset="-122"/>
                <a:ea typeface="微软雅黑" panose="020B0503020204020204" pitchFamily="34" charset="-122"/>
                <a:sym typeface="+mn-ea"/>
              </a:endParaRPr>
            </a:p>
          </p:txBody>
        </p:sp>
      </p:grpSp>
      <p:grpSp>
        <p:nvGrpSpPr>
          <p:cNvPr id="5" name="组合 4"/>
          <p:cNvGrpSpPr/>
          <p:nvPr/>
        </p:nvGrpSpPr>
        <p:grpSpPr>
          <a:xfrm>
            <a:off x="906145" y="4310380"/>
            <a:ext cx="7619365" cy="709295"/>
            <a:chOff x="1339" y="6898"/>
            <a:chExt cx="11999" cy="1117"/>
          </a:xfrm>
        </p:grpSpPr>
        <p:sp>
          <p:nvSpPr>
            <p:cNvPr id="3080" name="文本框 3"/>
            <p:cNvSpPr txBox="1">
              <a:spLocks noChangeArrowheads="1"/>
            </p:cNvSpPr>
            <p:nvPr/>
          </p:nvSpPr>
          <p:spPr bwMode="auto">
            <a:xfrm>
              <a:off x="2320" y="7290"/>
              <a:ext cx="1101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b="1" dirty="0">
                  <a:latin typeface="微软雅黑" panose="020B0503020204020204" pitchFamily="34" charset="-122"/>
                  <a:ea typeface="微软雅黑" panose="020B0503020204020204" pitchFamily="34" charset="-122"/>
                  <a:sym typeface="宋体" panose="02010600030101010101" pitchFamily="2" charset="-122"/>
                </a:rPr>
                <a:t>分析理解遵义会议和红军长征胜利的意义；</a:t>
              </a:r>
              <a:endParaRPr lang="zh-CN" altLang="zh-CN" sz="2000" b="1" dirty="0">
                <a:latin typeface="微软雅黑" panose="020B0503020204020204" pitchFamily="34" charset="-122"/>
                <a:ea typeface="微软雅黑" panose="020B0503020204020204" pitchFamily="34" charset="-122"/>
              </a:endParaRPr>
            </a:p>
          </p:txBody>
        </p:sp>
        <p:sp>
          <p:nvSpPr>
            <p:cNvPr id="12" name="直角三角形 14"/>
            <p:cNvSpPr>
              <a:spLocks noChangeArrowheads="1"/>
            </p:cNvSpPr>
            <p:nvPr/>
          </p:nvSpPr>
          <p:spPr bwMode="auto">
            <a:xfrm>
              <a:off x="1344" y="6898"/>
              <a:ext cx="840" cy="947"/>
            </a:xfrm>
            <a:prstGeom prst="rtTriangle">
              <a:avLst/>
            </a:prstGeom>
            <a:solidFill>
              <a:srgbClr val="57D2E3"/>
            </a:solidFill>
            <a:ln w="9525" algn="ctr">
              <a:solidFill>
                <a:srgbClr val="FFFFFF"/>
              </a:solid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3082" name="文本框 10"/>
            <p:cNvSpPr txBox="1">
              <a:spLocks noChangeArrowheads="1"/>
            </p:cNvSpPr>
            <p:nvPr/>
          </p:nvSpPr>
          <p:spPr bwMode="auto">
            <a:xfrm>
              <a:off x="1339" y="7093"/>
              <a:ext cx="218"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chemeClr val="bg1"/>
                  </a:solidFill>
                  <a:latin typeface="Calibri" panose="020F0502020204030204" pitchFamily="34" charset="0"/>
                </a:rPr>
                <a:t>3</a:t>
              </a:r>
              <a:endParaRPr lang="zh-CN" altLang="en-US" sz="3200" b="1">
                <a:solidFill>
                  <a:schemeClr val="bg1"/>
                </a:solidFill>
                <a:latin typeface="Calibri" panose="020F0502020204030204" pitchFamily="34" charset="0"/>
              </a:endParaRPr>
            </a:p>
          </p:txBody>
        </p:sp>
      </p:grpSp>
      <p:grpSp>
        <p:nvGrpSpPr>
          <p:cNvPr id="3" name="组合 2"/>
          <p:cNvGrpSpPr/>
          <p:nvPr/>
        </p:nvGrpSpPr>
        <p:grpSpPr>
          <a:xfrm>
            <a:off x="841773" y="2219431"/>
            <a:ext cx="8296512" cy="668549"/>
            <a:chOff x="1326" y="2659"/>
            <a:chExt cx="13065" cy="1053"/>
          </a:xfrm>
        </p:grpSpPr>
        <p:sp>
          <p:nvSpPr>
            <p:cNvPr id="3075" name="直角三角形 4"/>
            <p:cNvSpPr>
              <a:spLocks noChangeArrowheads="1"/>
            </p:cNvSpPr>
            <p:nvPr/>
          </p:nvSpPr>
          <p:spPr bwMode="auto">
            <a:xfrm>
              <a:off x="1339" y="2659"/>
              <a:ext cx="840" cy="945"/>
            </a:xfrm>
            <a:prstGeom prst="rtTriangle">
              <a:avLst/>
            </a:prstGeom>
            <a:solidFill>
              <a:srgbClr val="CCFF99"/>
            </a:solidFill>
            <a:ln w="9525">
              <a:solidFill>
                <a:srgbClr val="FFFFFF"/>
              </a:solidFill>
              <a:round/>
            </a:ln>
          </p:spPr>
          <p:txBody>
            <a:bodyPr/>
            <a:lstStyle/>
            <a:p>
              <a:endParaRPr lang="zh-CN" altLang="en-US"/>
            </a:p>
          </p:txBody>
        </p:sp>
        <p:sp>
          <p:nvSpPr>
            <p:cNvPr id="3076" name="文本框 5"/>
            <p:cNvSpPr txBox="1">
              <a:spLocks noChangeArrowheads="1"/>
            </p:cNvSpPr>
            <p:nvPr/>
          </p:nvSpPr>
          <p:spPr bwMode="auto">
            <a:xfrm>
              <a:off x="1326" y="2792"/>
              <a:ext cx="206"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chemeClr val="bg1"/>
                  </a:solidFill>
                  <a:latin typeface="Calibri" panose="020F0502020204030204" pitchFamily="34" charset="0"/>
                </a:rPr>
                <a:t>1</a:t>
              </a:r>
              <a:endParaRPr lang="zh-CN" altLang="en-US" sz="3200" b="1">
                <a:solidFill>
                  <a:schemeClr val="bg1"/>
                </a:solidFill>
                <a:latin typeface="Calibri" panose="020F0502020204030204" pitchFamily="34" charset="0"/>
              </a:endParaRPr>
            </a:p>
          </p:txBody>
        </p:sp>
        <p:sp>
          <p:nvSpPr>
            <p:cNvPr id="3083" name="文本框 7"/>
            <p:cNvSpPr txBox="1">
              <a:spLocks noChangeArrowheads="1"/>
            </p:cNvSpPr>
            <p:nvPr/>
          </p:nvSpPr>
          <p:spPr bwMode="auto">
            <a:xfrm>
              <a:off x="2318" y="2841"/>
              <a:ext cx="12073" cy="87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a:lnSpc>
                  <a:spcPct val="150000"/>
                </a:lnSpc>
                <a:buClrTx/>
                <a:buSzTx/>
              </a:pPr>
              <a:r>
                <a:rPr lang="zh-CN" altLang="zh-CN" sz="2000" b="1" dirty="0">
                  <a:latin typeface="微软雅黑" panose="020B0503020204020204" pitchFamily="34" charset="-122"/>
                  <a:ea typeface="微软雅黑" panose="020B0503020204020204" pitchFamily="34" charset="-122"/>
                  <a:sym typeface="+mn-ea"/>
                </a:rPr>
                <a:t>了解</a:t>
              </a:r>
              <a:r>
                <a:rPr lang="zh-CN" altLang="zh-CN" sz="2000" b="1" dirty="0">
                  <a:latin typeface="微软雅黑" panose="020B0503020204020204" pitchFamily="34" charset="-122"/>
                  <a:ea typeface="微软雅黑" panose="020B0503020204020204" pitchFamily="34" charset="-122"/>
                  <a:sym typeface="宋体" panose="02010600030101010101" pitchFamily="2" charset="-122"/>
                </a:rPr>
                <a:t>了解红军长征过程中艰难险阻</a:t>
              </a:r>
              <a:r>
                <a:rPr lang="zh-CN" altLang="zh-CN" sz="2000" b="1" dirty="0">
                  <a:latin typeface="微软雅黑" panose="020B0503020204020204" pitchFamily="34" charset="-122"/>
                  <a:ea typeface="微软雅黑" panose="020B0503020204020204" pitchFamily="34" charset="-122"/>
                  <a:sym typeface="+mn-ea"/>
                </a:rPr>
                <a:t>；</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170"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grpSp>
        <p:nvGrpSpPr>
          <p:cNvPr id="6" name="组合 5"/>
          <p:cNvGrpSpPr/>
          <p:nvPr/>
        </p:nvGrpSpPr>
        <p:grpSpPr>
          <a:xfrm>
            <a:off x="2663825" y="1502410"/>
            <a:ext cx="3851910" cy="522605"/>
            <a:chOff x="4195" y="2476"/>
            <a:chExt cx="6066" cy="823"/>
          </a:xfrm>
        </p:grpSpPr>
        <p:sp>
          <p:nvSpPr>
            <p:cNvPr id="4" name="矩形 3"/>
            <p:cNvSpPr/>
            <p:nvPr/>
          </p:nvSpPr>
          <p:spPr>
            <a:xfrm>
              <a:off x="4195" y="2476"/>
              <a:ext cx="6067" cy="812"/>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 name="文本框 1"/>
            <p:cNvSpPr txBox="1"/>
            <p:nvPr/>
          </p:nvSpPr>
          <p:spPr>
            <a:xfrm>
              <a:off x="4287" y="2477"/>
              <a:ext cx="5918" cy="822"/>
            </a:xfrm>
            <a:prstGeom prst="rect">
              <a:avLst/>
            </a:prstGeom>
            <a:noFill/>
          </p:spPr>
          <p:txBody>
            <a:bodyPr wrap="none" rtlCol="0" anchor="t">
              <a:spAutoFit/>
            </a:bodyPr>
            <a:lstStyle/>
            <a:p>
              <a:r>
                <a:rPr lang="zh-CN" altLang="en-US" sz="2800" b="1">
                  <a:latin typeface="汉仪书魂体简" charset="-122"/>
                  <a:ea typeface="汉仪书魂体简" charset="-122"/>
                  <a:sym typeface="+mn-ea"/>
                </a:rPr>
                <a:t>前四次反围剿情况对比</a:t>
              </a:r>
            </a:p>
          </p:txBody>
        </p:sp>
      </p:grpSp>
      <p:graphicFrame>
        <p:nvGraphicFramePr>
          <p:cNvPr id="3" name="表格 2"/>
          <p:cNvGraphicFramePr/>
          <p:nvPr>
            <p:custDataLst>
              <p:tags r:id="rId1"/>
            </p:custDataLst>
          </p:nvPr>
        </p:nvGraphicFramePr>
        <p:xfrm>
          <a:off x="354965" y="2094865"/>
          <a:ext cx="8492490" cy="3571875"/>
        </p:xfrm>
        <a:graphic>
          <a:graphicData uri="http://schemas.openxmlformats.org/drawingml/2006/table">
            <a:tbl>
              <a:tblPr firstRow="1" bandRow="1">
                <a:tableStyleId>{5C22544A-7EE6-4342-B048-85BDC9FD1C3A}</a:tableStyleId>
              </a:tblPr>
              <a:tblGrid>
                <a:gridCol w="929005"/>
                <a:gridCol w="758190"/>
                <a:gridCol w="694205"/>
                <a:gridCol w="825500"/>
                <a:gridCol w="1166006"/>
                <a:gridCol w="1890387"/>
                <a:gridCol w="2229197"/>
              </a:tblGrid>
              <a:tr h="714375">
                <a:tc>
                  <a:txBody>
                    <a:bodyPr/>
                    <a:lstStyle/>
                    <a:p>
                      <a:pPr algn="ctr">
                        <a:buNone/>
                      </a:pPr>
                      <a:endParaRPr lang="zh-CN" altLang="en-US">
                        <a:ln>
                          <a:noFill/>
                        </a:ln>
                        <a:solidFill>
                          <a:srgbClr val="FFFFFF"/>
                        </a:solidFill>
                      </a:endParaRPr>
                    </a:p>
                  </a:txBody>
                  <a:tcPr anchor="ctr">
                    <a:lnL w="19050" cap="rnd">
                      <a:solidFill>
                        <a:srgbClr val="61B788"/>
                      </a:solidFill>
                      <a:prstDash val="solid"/>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a:ln>
                            <a:noFill/>
                          </a:ln>
                          <a:solidFill>
                            <a:srgbClr val="FFFFFF"/>
                          </a:solidFill>
                        </a:rPr>
                        <a:t>国民党军</a:t>
                      </a:r>
                    </a:p>
                  </a:txBody>
                  <a:tcPr anchor="ctr">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a:ln>
                            <a:noFill/>
                          </a:ln>
                          <a:solidFill>
                            <a:srgbClr val="FFFFFF"/>
                          </a:solidFill>
                        </a:rPr>
                        <a:t>中央红军</a:t>
                      </a:r>
                    </a:p>
                  </a:txBody>
                  <a:tcPr anchor="ctr">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a:ln>
                            <a:noFill/>
                          </a:ln>
                          <a:solidFill>
                            <a:srgbClr val="FFFFFF"/>
                          </a:solidFill>
                        </a:rPr>
                        <a:t>军力对比</a:t>
                      </a:r>
                    </a:p>
                  </a:txBody>
                  <a:tcPr anchor="ctr">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a:ln>
                            <a:noFill/>
                          </a:ln>
                          <a:solidFill>
                            <a:srgbClr val="FFFFFF"/>
                          </a:solidFill>
                        </a:rPr>
                        <a:t>红军指挥</a:t>
                      </a:r>
                    </a:p>
                  </a:txBody>
                  <a:tcPr anchor="ctr">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sz="1800">
                          <a:ln>
                            <a:noFill/>
                          </a:ln>
                          <a:solidFill>
                            <a:srgbClr val="FFFFFF"/>
                          </a:solidFill>
                          <a:sym typeface="+mn-ea"/>
                        </a:rPr>
                        <a:t>战略战术</a:t>
                      </a:r>
                    </a:p>
                  </a:txBody>
                  <a:tcPr anchor="ctr">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solidFill>
                      <a:srgbClr val="61B788"/>
                    </a:solidFill>
                  </a:tcPr>
                </a:tc>
                <a:tc>
                  <a:txBody>
                    <a:bodyPr/>
                    <a:lstStyle/>
                    <a:p>
                      <a:pPr algn="ctr">
                        <a:buNone/>
                      </a:pPr>
                      <a:r>
                        <a:rPr lang="zh-CN" altLang="en-US" sz="1800">
                          <a:ln>
                            <a:noFill/>
                          </a:ln>
                          <a:solidFill>
                            <a:srgbClr val="FFFFFF"/>
                          </a:solidFill>
                          <a:sym typeface="+mn-ea"/>
                        </a:rPr>
                        <a:t>结果</a:t>
                      </a:r>
                    </a:p>
                  </a:txBody>
                  <a:tcPr anchor="ctr">
                    <a:lnL w="3175">
                      <a:solidFill>
                        <a:srgbClr val="FFFFFF"/>
                      </a:solidFill>
                      <a:prstDash val="dot"/>
                    </a:lnL>
                    <a:lnR w="19050" cap="rnd">
                      <a:solidFill>
                        <a:srgbClr val="61B788"/>
                      </a:solidFill>
                      <a:prstDash val="solid"/>
                    </a:lnR>
                    <a:lnT w="19050" cap="rnd">
                      <a:solidFill>
                        <a:srgbClr val="61B788"/>
                      </a:solidFill>
                      <a:prstDash val="solid"/>
                    </a:lnT>
                    <a:lnB w="19050">
                      <a:solidFill>
                        <a:srgbClr val="61B788"/>
                      </a:solidFill>
                      <a:prstDash val="solid"/>
                    </a:lnB>
                    <a:solidFill>
                      <a:srgbClr val="61B788"/>
                    </a:solidFill>
                  </a:tcPr>
                </a:tc>
              </a:tr>
              <a:tr h="714375">
                <a:tc>
                  <a:txBody>
                    <a:bodyPr/>
                    <a:lstStyle/>
                    <a:p>
                      <a:pPr algn="ctr">
                        <a:buNone/>
                      </a:pPr>
                      <a:r>
                        <a:rPr lang="zh-CN" altLang="en-US">
                          <a:ln>
                            <a:noFill/>
                          </a:ln>
                          <a:solidFill>
                            <a:srgbClr val="404040"/>
                          </a:solidFill>
                        </a:rPr>
                        <a:t>第一次</a:t>
                      </a:r>
                    </a:p>
                  </a:txBody>
                  <a:tcPr anchor="ctr">
                    <a:lnL w="19050" cap="rnd">
                      <a:solidFill>
                        <a:srgbClr val="61B788"/>
                      </a:solidFill>
                      <a:prstDash val="solid"/>
                    </a:lnL>
                    <a:lnR w="3175">
                      <a:solidFill>
                        <a:srgbClr val="61B788"/>
                      </a:solidFill>
                      <a:prstDash val="dot"/>
                    </a:lnR>
                    <a:lnT w="19050">
                      <a:solidFill>
                        <a:srgbClr val="61B788"/>
                      </a:solidFill>
                      <a:prstDash val="solid"/>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10</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19050">
                      <a:solidFill>
                        <a:srgbClr val="61B788"/>
                      </a:solidFill>
                      <a:prstDash val="solid"/>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4</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19050">
                      <a:solidFill>
                        <a:srgbClr val="61B788"/>
                      </a:solidFill>
                      <a:prstDash val="solid"/>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2.5:1</a:t>
                      </a:r>
                    </a:p>
                  </a:txBody>
                  <a:tcPr anchor="ctr">
                    <a:lnL w="3175">
                      <a:solidFill>
                        <a:srgbClr val="61B788"/>
                      </a:solidFill>
                      <a:prstDash val="dot"/>
                    </a:lnL>
                    <a:lnR w="3175">
                      <a:solidFill>
                        <a:srgbClr val="61B788"/>
                      </a:solidFill>
                      <a:prstDash val="dot"/>
                    </a:lnR>
                    <a:lnT w="19050">
                      <a:solidFill>
                        <a:srgbClr val="61B788"/>
                      </a:solidFill>
                      <a:prstDash val="solid"/>
                    </a:lnT>
                    <a:lnB w="3175">
                      <a:solidFill>
                        <a:srgbClr val="61B788"/>
                      </a:solidFill>
                      <a:prstDash val="dot"/>
                    </a:lnB>
                    <a:solidFill>
                      <a:srgbClr val="FFFFFF"/>
                    </a:solidFill>
                  </a:tcPr>
                </a:tc>
                <a:tc rowSpan="3">
                  <a:txBody>
                    <a:bodyPr/>
                    <a:lstStyle/>
                    <a:p>
                      <a:pPr algn="ctr">
                        <a:buNone/>
                      </a:pPr>
                      <a:r>
                        <a:rPr lang="zh-CN" altLang="en-US" sz="2400" b="1">
                          <a:ln>
                            <a:noFill/>
                          </a:ln>
                          <a:solidFill>
                            <a:srgbClr val="404040"/>
                          </a:solidFill>
                        </a:rPr>
                        <a:t>毛泽东</a:t>
                      </a:r>
                    </a:p>
                  </a:txBody>
                  <a:tcPr anchor="ctr">
                    <a:lnL w="3175">
                      <a:solidFill>
                        <a:srgbClr val="61B788"/>
                      </a:solidFill>
                      <a:prstDash val="dot"/>
                    </a:lnL>
                    <a:lnR w="3175">
                      <a:solidFill>
                        <a:srgbClr val="61B788"/>
                      </a:solidFill>
                      <a:prstDash val="dot"/>
                    </a:lnR>
                    <a:lnT w="19050">
                      <a:solidFill>
                        <a:srgbClr val="61B788"/>
                      </a:solidFill>
                      <a:prstDash val="solid"/>
                    </a:lnT>
                    <a:lnB w="3175">
                      <a:solidFill>
                        <a:srgbClr val="61B788"/>
                      </a:solidFill>
                      <a:prstDash val="dot"/>
                    </a:lnB>
                    <a:solidFill>
                      <a:srgbClr val="FFFFFF"/>
                    </a:solidFill>
                  </a:tcPr>
                </a:tc>
                <a:tc rowSpan="4">
                  <a:txBody>
                    <a:bodyPr/>
                    <a:lstStyle/>
                    <a:p>
                      <a:pPr algn="just">
                        <a:buNone/>
                      </a:pPr>
                      <a:r>
                        <a:rPr lang="zh-CN" altLang="en-US" sz="2000">
                          <a:ln>
                            <a:noFill/>
                          </a:ln>
                          <a:solidFill>
                            <a:srgbClr val="404040"/>
                          </a:solidFill>
                        </a:rPr>
                        <a:t>制定和执行了符合根据地特点的战略战术：</a:t>
                      </a:r>
                      <a:r>
                        <a:rPr lang="zh-CN" altLang="en-US" sz="2000" b="1">
                          <a:ln>
                            <a:noFill/>
                          </a:ln>
                          <a:solidFill>
                            <a:srgbClr val="404040"/>
                          </a:solidFill>
                        </a:rPr>
                        <a:t>避敌主力、敌进我退、敌退我打、打敌虚弱等</a:t>
                      </a:r>
                    </a:p>
                  </a:txBody>
                  <a:tcPr anchor="ctr">
                    <a:lnL w="3175">
                      <a:solidFill>
                        <a:srgbClr val="61B788"/>
                      </a:solidFill>
                      <a:prstDash val="dot"/>
                    </a:lnL>
                    <a:lnR w="3175">
                      <a:solidFill>
                        <a:srgbClr val="61B788"/>
                      </a:solidFill>
                      <a:prstDash val="dot"/>
                    </a:lnR>
                    <a:lnT w="19050">
                      <a:solidFill>
                        <a:srgbClr val="61B788"/>
                      </a:solidFill>
                      <a:prstDash val="solid"/>
                    </a:lnT>
                    <a:lnB w="19050">
                      <a:solidFill>
                        <a:srgbClr val="61B788"/>
                      </a:solidFill>
                      <a:prstDash val="solid"/>
                    </a:lnB>
                    <a:solidFill>
                      <a:srgbClr val="FFFFFF"/>
                    </a:solidFill>
                  </a:tcPr>
                </a:tc>
                <a:tc rowSpan="4">
                  <a:txBody>
                    <a:bodyPr/>
                    <a:lstStyle/>
                    <a:p>
                      <a:pPr algn="ctr">
                        <a:buNone/>
                      </a:pPr>
                      <a:r>
                        <a:rPr lang="zh-CN" altLang="en-US" sz="3600" b="1">
                          <a:ln>
                            <a:noFill/>
                          </a:ln>
                          <a:solidFill>
                            <a:srgbClr val="404040"/>
                          </a:solidFill>
                        </a:rPr>
                        <a:t>胜利</a:t>
                      </a:r>
                    </a:p>
                  </a:txBody>
                  <a:tcPr anchor="ctr">
                    <a:lnL w="3175">
                      <a:solidFill>
                        <a:srgbClr val="61B788"/>
                      </a:solidFill>
                      <a:prstDash val="dot"/>
                    </a:lnL>
                    <a:lnR w="19050" cap="rnd">
                      <a:solidFill>
                        <a:srgbClr val="61B788"/>
                      </a:solidFill>
                      <a:prstDash val="solid"/>
                    </a:lnR>
                    <a:lnT w="19050">
                      <a:solidFill>
                        <a:srgbClr val="61B788"/>
                      </a:solidFill>
                      <a:prstDash val="solid"/>
                    </a:lnT>
                    <a:lnB w="19050">
                      <a:solidFill>
                        <a:srgbClr val="61B788"/>
                      </a:solidFill>
                      <a:prstDash val="solid"/>
                    </a:lnB>
                    <a:solidFill>
                      <a:srgbClr val="FFFFFF"/>
                    </a:solidFill>
                  </a:tcPr>
                </a:tc>
              </a:tr>
              <a:tr h="714375">
                <a:tc>
                  <a:txBody>
                    <a:bodyPr/>
                    <a:lstStyle/>
                    <a:p>
                      <a:pPr algn="ctr">
                        <a:buNone/>
                      </a:pPr>
                      <a:r>
                        <a:rPr lang="zh-CN" altLang="en-US">
                          <a:ln>
                            <a:noFill/>
                          </a:ln>
                          <a:solidFill>
                            <a:srgbClr val="404040"/>
                          </a:solidFill>
                        </a:rPr>
                        <a:t>第二次</a:t>
                      </a:r>
                    </a:p>
                  </a:txBody>
                  <a:tcPr anchor="ctr">
                    <a:lnL w="19050" cap="rnd">
                      <a:solidFill>
                        <a:srgbClr val="61B788"/>
                      </a:solidFill>
                      <a:prstDash val="solid"/>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20</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5</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4:1</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vMerge="1">
                  <a:txBody>
                    <a:bodyPr/>
                    <a:lstStyle/>
                    <a:p>
                      <a:endParaRPr lang="zh-CN"/>
                    </a:p>
                  </a:txBody>
                  <a:tcPr anchor="ctr">
                    <a:lnL w="3175">
                      <a:solidFill>
                        <a:srgbClr val="61B788"/>
                      </a:solidFill>
                      <a:prstDash val="dot"/>
                    </a:lnL>
                    <a:lnR w="3175">
                      <a:solidFill>
                        <a:srgbClr val="61B788"/>
                      </a:solidFill>
                      <a:prstDash val="dot"/>
                    </a:lnR>
                  </a:tcPr>
                </a:tc>
                <a:tc vMerge="1">
                  <a:txBody>
                    <a:bodyPr/>
                    <a:lstStyle/>
                    <a:p>
                      <a:endParaRPr lang="zh-CN"/>
                    </a:p>
                  </a:txBody>
                  <a:tcPr anchor="ctr">
                    <a:lnL w="3175">
                      <a:solidFill>
                        <a:srgbClr val="61B788"/>
                      </a:solidFill>
                      <a:prstDash val="dot"/>
                    </a:lnL>
                    <a:lnR w="3175">
                      <a:solidFill>
                        <a:srgbClr val="61B788"/>
                      </a:solidFill>
                      <a:prstDash val="dot"/>
                    </a:lnR>
                  </a:tcPr>
                </a:tc>
                <a:tc vMerge="1">
                  <a:txBody>
                    <a:bodyPr/>
                    <a:lstStyle/>
                    <a:p>
                      <a:endParaRPr lang="zh-CN"/>
                    </a:p>
                  </a:txBody>
                  <a:tcPr anchor="ctr">
                    <a:lnL w="3175">
                      <a:solidFill>
                        <a:srgbClr val="61B788"/>
                      </a:solidFill>
                      <a:prstDash val="dot"/>
                    </a:lnL>
                    <a:lnR w="19050" cap="rnd">
                      <a:solidFill>
                        <a:srgbClr val="61B788"/>
                      </a:solidFill>
                      <a:prstDash val="solid"/>
                    </a:lnR>
                  </a:tcPr>
                </a:tc>
              </a:tr>
              <a:tr h="714375">
                <a:tc>
                  <a:txBody>
                    <a:bodyPr/>
                    <a:lstStyle/>
                    <a:p>
                      <a:pPr algn="ctr">
                        <a:buNone/>
                      </a:pPr>
                      <a:r>
                        <a:rPr lang="zh-CN" altLang="en-US">
                          <a:ln>
                            <a:noFill/>
                          </a:ln>
                          <a:solidFill>
                            <a:srgbClr val="404040"/>
                          </a:solidFill>
                        </a:rPr>
                        <a:t>第三次</a:t>
                      </a:r>
                    </a:p>
                  </a:txBody>
                  <a:tcPr anchor="ctr">
                    <a:lnL w="19050" cap="rnd">
                      <a:solidFill>
                        <a:srgbClr val="61B788"/>
                      </a:solidFill>
                      <a:prstDash val="solid"/>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30</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3</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a:txBody>
                    <a:bodyPr/>
                    <a:lstStyle/>
                    <a:p>
                      <a:pPr algn="ctr">
                        <a:buNone/>
                      </a:pPr>
                      <a:r>
                        <a:rPr lang="en-US" altLang="zh-CN">
                          <a:ln>
                            <a:noFill/>
                          </a:ln>
                          <a:solidFill>
                            <a:srgbClr val="404040"/>
                          </a:solidFill>
                        </a:rPr>
                        <a:t>10:1</a:t>
                      </a:r>
                    </a:p>
                  </a:txBody>
                  <a:tcPr anchor="ctr">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solidFill>
                      <a:srgbClr val="FFFFFF"/>
                    </a:solidFill>
                  </a:tcPr>
                </a:tc>
                <a:tc vMerge="1">
                  <a:txBody>
                    <a:bodyPr/>
                    <a:lstStyle/>
                    <a:p>
                      <a:endParaRPr lang="zh-CN"/>
                    </a:p>
                  </a:txBody>
                  <a:tcPr anchor="ctr">
                    <a:lnL w="3175">
                      <a:solidFill>
                        <a:srgbClr val="61B788"/>
                      </a:solidFill>
                      <a:prstDash val="dot"/>
                    </a:lnL>
                    <a:lnR w="3175">
                      <a:solidFill>
                        <a:srgbClr val="61B788"/>
                      </a:solidFill>
                      <a:prstDash val="dot"/>
                    </a:lnR>
                    <a:lnB w="3175">
                      <a:solidFill>
                        <a:srgbClr val="61B788"/>
                      </a:solidFill>
                      <a:prstDash val="dot"/>
                    </a:lnB>
                  </a:tcPr>
                </a:tc>
                <a:tc vMerge="1">
                  <a:txBody>
                    <a:bodyPr/>
                    <a:lstStyle/>
                    <a:p>
                      <a:endParaRPr lang="zh-CN"/>
                    </a:p>
                  </a:txBody>
                  <a:tcPr anchor="ctr">
                    <a:lnL w="3175">
                      <a:solidFill>
                        <a:srgbClr val="61B788"/>
                      </a:solidFill>
                      <a:prstDash val="dot"/>
                    </a:lnL>
                    <a:lnR w="3175">
                      <a:solidFill>
                        <a:srgbClr val="61B788"/>
                      </a:solidFill>
                      <a:prstDash val="dot"/>
                    </a:lnR>
                  </a:tcPr>
                </a:tc>
                <a:tc vMerge="1">
                  <a:txBody>
                    <a:bodyPr/>
                    <a:lstStyle/>
                    <a:p>
                      <a:endParaRPr lang="zh-CN"/>
                    </a:p>
                  </a:txBody>
                  <a:tcPr anchor="ctr">
                    <a:lnL w="3175">
                      <a:solidFill>
                        <a:srgbClr val="61B788"/>
                      </a:solidFill>
                      <a:prstDash val="dot"/>
                    </a:lnL>
                    <a:lnR w="19050" cap="rnd">
                      <a:solidFill>
                        <a:srgbClr val="61B788"/>
                      </a:solidFill>
                      <a:prstDash val="solid"/>
                    </a:lnR>
                  </a:tcPr>
                </a:tc>
              </a:tr>
              <a:tr h="714375">
                <a:tc>
                  <a:txBody>
                    <a:bodyPr/>
                    <a:lstStyle/>
                    <a:p>
                      <a:pPr algn="ctr">
                        <a:buNone/>
                      </a:pPr>
                      <a:r>
                        <a:rPr lang="zh-CN" altLang="en-US">
                          <a:ln>
                            <a:noFill/>
                          </a:ln>
                          <a:solidFill>
                            <a:srgbClr val="404040"/>
                          </a:solidFill>
                        </a:rPr>
                        <a:t>第四次</a:t>
                      </a:r>
                    </a:p>
                  </a:txBody>
                  <a:tcPr anchor="ctr">
                    <a:lnL w="19050" cap="rnd">
                      <a:solidFill>
                        <a:srgbClr val="61B788"/>
                      </a:solidFill>
                      <a:prstDash val="solid"/>
                    </a:lnL>
                    <a:lnR w="3175">
                      <a:solidFill>
                        <a:srgbClr val="61B788"/>
                      </a:solidFill>
                      <a:prstDash val="dot"/>
                    </a:lnR>
                    <a:lnT w="3175">
                      <a:solidFill>
                        <a:srgbClr val="61B788"/>
                      </a:solidFill>
                      <a:prstDash val="dot"/>
                    </a:lnT>
                    <a:lnB w="19050" cap="rnd">
                      <a:solidFill>
                        <a:srgbClr val="61B788"/>
                      </a:solidFill>
                      <a:prstDash val="solid"/>
                    </a:lnB>
                    <a:solidFill>
                      <a:srgbClr val="FFFFFF"/>
                    </a:solidFill>
                  </a:tcPr>
                </a:tc>
                <a:tc>
                  <a:txBody>
                    <a:bodyPr/>
                    <a:lstStyle/>
                    <a:p>
                      <a:pPr algn="ctr">
                        <a:buNone/>
                      </a:pPr>
                      <a:r>
                        <a:rPr lang="en-US" altLang="zh-CN">
                          <a:ln>
                            <a:noFill/>
                          </a:ln>
                          <a:solidFill>
                            <a:srgbClr val="404040"/>
                          </a:solidFill>
                        </a:rPr>
                        <a:t>50</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19050" cap="rnd">
                      <a:solidFill>
                        <a:srgbClr val="61B788"/>
                      </a:solidFill>
                      <a:prstDash val="solid"/>
                    </a:lnB>
                    <a:solidFill>
                      <a:srgbClr val="FFFFFF"/>
                    </a:solidFill>
                  </a:tcPr>
                </a:tc>
                <a:tc>
                  <a:txBody>
                    <a:bodyPr/>
                    <a:lstStyle/>
                    <a:p>
                      <a:pPr algn="ctr">
                        <a:buNone/>
                      </a:pPr>
                      <a:r>
                        <a:rPr lang="en-US" altLang="zh-CN">
                          <a:ln>
                            <a:noFill/>
                          </a:ln>
                          <a:solidFill>
                            <a:srgbClr val="404040"/>
                          </a:solidFill>
                        </a:rPr>
                        <a:t>7</a:t>
                      </a:r>
                      <a:r>
                        <a:rPr lang="zh-CN" altLang="en-US">
                          <a:ln>
                            <a:noFill/>
                          </a:ln>
                          <a:solidFill>
                            <a:srgbClr val="404040"/>
                          </a:solidFill>
                        </a:rPr>
                        <a:t>万</a:t>
                      </a:r>
                    </a:p>
                  </a:txBody>
                  <a:tcPr anchor="ctr">
                    <a:lnL w="3175">
                      <a:solidFill>
                        <a:srgbClr val="61B788"/>
                      </a:solidFill>
                      <a:prstDash val="dot"/>
                    </a:lnL>
                    <a:lnR w="3175">
                      <a:solidFill>
                        <a:srgbClr val="61B788"/>
                      </a:solidFill>
                      <a:prstDash val="dot"/>
                    </a:lnR>
                    <a:lnT w="3175">
                      <a:solidFill>
                        <a:srgbClr val="61B788"/>
                      </a:solidFill>
                      <a:prstDash val="dot"/>
                    </a:lnT>
                    <a:lnB w="19050" cap="rnd">
                      <a:solidFill>
                        <a:srgbClr val="61B788"/>
                      </a:solidFill>
                      <a:prstDash val="solid"/>
                    </a:lnB>
                    <a:solidFill>
                      <a:srgbClr val="FFFFFF"/>
                    </a:solidFill>
                  </a:tcPr>
                </a:tc>
                <a:tc>
                  <a:txBody>
                    <a:bodyPr/>
                    <a:lstStyle/>
                    <a:p>
                      <a:pPr algn="ctr">
                        <a:buNone/>
                      </a:pPr>
                      <a:r>
                        <a:rPr lang="en-US" altLang="zh-CN">
                          <a:ln>
                            <a:noFill/>
                          </a:ln>
                          <a:solidFill>
                            <a:srgbClr val="404040"/>
                          </a:solidFill>
                        </a:rPr>
                        <a:t>7:1</a:t>
                      </a:r>
                    </a:p>
                  </a:txBody>
                  <a:tcPr anchor="ctr">
                    <a:lnL w="3175">
                      <a:solidFill>
                        <a:srgbClr val="61B788"/>
                      </a:solidFill>
                      <a:prstDash val="dot"/>
                    </a:lnL>
                    <a:lnR w="3175">
                      <a:solidFill>
                        <a:srgbClr val="61B788"/>
                      </a:solidFill>
                      <a:prstDash val="dot"/>
                    </a:lnR>
                    <a:lnT w="3175">
                      <a:solidFill>
                        <a:srgbClr val="61B788"/>
                      </a:solidFill>
                      <a:prstDash val="dot"/>
                    </a:lnT>
                    <a:lnB w="19050" cap="rnd">
                      <a:solidFill>
                        <a:srgbClr val="61B788"/>
                      </a:solidFill>
                      <a:prstDash val="solid"/>
                    </a:lnB>
                    <a:solidFill>
                      <a:srgbClr val="FFFFFF"/>
                    </a:solidFill>
                  </a:tcPr>
                </a:tc>
                <a:tc>
                  <a:txBody>
                    <a:bodyPr/>
                    <a:lstStyle/>
                    <a:p>
                      <a:pPr algn="ctr">
                        <a:buNone/>
                      </a:pPr>
                      <a:r>
                        <a:rPr lang="zh-CN" altLang="en-US" sz="2000" b="1">
                          <a:ln>
                            <a:noFill/>
                          </a:ln>
                          <a:solidFill>
                            <a:srgbClr val="404040"/>
                          </a:solidFill>
                        </a:rPr>
                        <a:t>朱德</a:t>
                      </a:r>
                    </a:p>
                    <a:p>
                      <a:pPr algn="ctr">
                        <a:buNone/>
                      </a:pPr>
                      <a:r>
                        <a:rPr lang="zh-CN" altLang="en-US" sz="2000" b="1">
                          <a:ln>
                            <a:noFill/>
                          </a:ln>
                          <a:solidFill>
                            <a:srgbClr val="404040"/>
                          </a:solidFill>
                        </a:rPr>
                        <a:t>周恩来</a:t>
                      </a:r>
                    </a:p>
                  </a:txBody>
                  <a:tcPr anchor="ctr">
                    <a:lnL w="3175">
                      <a:solidFill>
                        <a:srgbClr val="61B788"/>
                      </a:solidFill>
                      <a:prstDash val="dot"/>
                    </a:lnL>
                    <a:lnR w="3175">
                      <a:solidFill>
                        <a:srgbClr val="61B788"/>
                      </a:solidFill>
                      <a:prstDash val="dot"/>
                    </a:lnR>
                    <a:lnT w="3175">
                      <a:solidFill>
                        <a:srgbClr val="61B788"/>
                      </a:solidFill>
                      <a:prstDash val="dot"/>
                    </a:lnT>
                    <a:lnB w="19050" cap="rnd">
                      <a:solidFill>
                        <a:srgbClr val="61B788"/>
                      </a:solidFill>
                      <a:prstDash val="solid"/>
                    </a:lnB>
                    <a:solidFill>
                      <a:srgbClr val="FFFFFF"/>
                    </a:solidFill>
                  </a:tcPr>
                </a:tc>
                <a:tc vMerge="1">
                  <a:txBody>
                    <a:bodyPr/>
                    <a:lstStyle/>
                    <a:p>
                      <a:endParaRPr lang="zh-CN"/>
                    </a:p>
                  </a:txBody>
                  <a:tcPr anchor="ctr">
                    <a:lnL w="3175">
                      <a:solidFill>
                        <a:srgbClr val="61B788"/>
                      </a:solidFill>
                      <a:prstDash val="dot"/>
                    </a:lnL>
                    <a:lnR w="3175">
                      <a:solidFill>
                        <a:srgbClr val="61B788"/>
                      </a:solidFill>
                      <a:prstDash val="dot"/>
                    </a:lnR>
                    <a:lnB w="19050" cap="rnd">
                      <a:solidFill>
                        <a:srgbClr val="61B788"/>
                      </a:solidFill>
                      <a:prstDash val="solid"/>
                    </a:lnB>
                  </a:tcPr>
                </a:tc>
                <a:tc vMerge="1">
                  <a:txBody>
                    <a:bodyPr/>
                    <a:lstStyle/>
                    <a:p>
                      <a:endParaRPr lang="zh-CN"/>
                    </a:p>
                  </a:txBody>
                  <a:tcPr anchor="ctr">
                    <a:lnL w="3175">
                      <a:solidFill>
                        <a:srgbClr val="61B788"/>
                      </a:solidFill>
                      <a:prstDash val="dot"/>
                    </a:lnL>
                    <a:lnR w="19050" cap="rnd">
                      <a:solidFill>
                        <a:srgbClr val="61B788"/>
                      </a:solidFill>
                      <a:prstDash val="solid"/>
                    </a:lnR>
                    <a:lnB w="19050" cap="rnd">
                      <a:solidFill>
                        <a:srgbClr val="61B788"/>
                      </a:solidFill>
                      <a:prstDash val="solid"/>
                    </a:lnB>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10241" name="图片 4"/>
          <p:cNvPicPr/>
          <p:nvPr/>
        </p:nvPicPr>
        <p:blipFill>
          <a:blip r:embed="rId2"/>
          <a:stretch>
            <a:fillRect/>
          </a:stretch>
        </p:blipFill>
        <p:spPr>
          <a:xfrm>
            <a:off x="6677025" y="2648585"/>
            <a:ext cx="2252345" cy="2802255"/>
          </a:xfrm>
          <a:prstGeom prst="rect">
            <a:avLst/>
          </a:prstGeom>
          <a:noFill/>
          <a:ln>
            <a:noFill/>
            <a:miter lim="800000"/>
            <a:headEnd/>
            <a:tailEnd/>
          </a:ln>
          <a:effectLst/>
        </p:spPr>
      </p:pic>
      <p:pic>
        <p:nvPicPr>
          <p:cNvPr id="10243" name="图片 119812" descr="博古（秦邦宪）"/>
          <p:cNvPicPr/>
          <p:nvPr/>
        </p:nvPicPr>
        <p:blipFill>
          <a:blip r:embed="rId3"/>
          <a:stretch>
            <a:fillRect/>
          </a:stretch>
        </p:blipFill>
        <p:spPr>
          <a:xfrm>
            <a:off x="4315460" y="2648585"/>
            <a:ext cx="2252345" cy="2802255"/>
          </a:xfrm>
          <a:prstGeom prst="rect">
            <a:avLst/>
          </a:prstGeom>
          <a:noFill/>
          <a:ln>
            <a:noFill/>
            <a:miter lim="800000"/>
            <a:headEnd/>
            <a:tailEnd/>
          </a:ln>
          <a:effectLst/>
        </p:spPr>
      </p:pic>
      <p:sp>
        <p:nvSpPr>
          <p:cNvPr id="2"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sp>
        <p:nvSpPr>
          <p:cNvPr id="3" name="文本框 2"/>
          <p:cNvSpPr txBox="1"/>
          <p:nvPr/>
        </p:nvSpPr>
        <p:spPr>
          <a:xfrm>
            <a:off x="1069340" y="1612900"/>
            <a:ext cx="7340600" cy="829945"/>
          </a:xfrm>
          <a:prstGeom prst="rect">
            <a:avLst/>
          </a:prstGeom>
          <a:noFill/>
        </p:spPr>
        <p:txBody>
          <a:bodyPr wrap="square" rtlCol="0">
            <a:spAutoFit/>
          </a:bodyPr>
          <a:lstStyle/>
          <a:p>
            <a:r>
              <a:rPr lang="en-US" altLang="zh-CN" sz="2400" b="1">
                <a:solidFill>
                  <a:srgbClr val="C00000"/>
                </a:solidFill>
              </a:rPr>
              <a:t>       1933</a:t>
            </a:r>
            <a:r>
              <a:rPr lang="zh-CN" altLang="en-US" sz="2400" b="1">
                <a:solidFill>
                  <a:srgbClr val="C00000"/>
                </a:solidFill>
              </a:rPr>
              <a:t>年蒋介石调集</a:t>
            </a:r>
            <a:r>
              <a:rPr lang="en-US" altLang="zh-CN" sz="2400" b="1">
                <a:solidFill>
                  <a:srgbClr val="C00000"/>
                </a:solidFill>
              </a:rPr>
              <a:t>50</a:t>
            </a:r>
            <a:r>
              <a:rPr lang="zh-CN" altLang="en-US" sz="2400" b="1">
                <a:solidFill>
                  <a:srgbClr val="C00000"/>
                </a:solidFill>
              </a:rPr>
              <a:t>万军队，对中央革命根据地发动第五次</a:t>
            </a:r>
            <a:r>
              <a:rPr lang="en-US" altLang="zh-CN" sz="2400" b="1">
                <a:solidFill>
                  <a:srgbClr val="C00000"/>
                </a:solidFill>
              </a:rPr>
              <a:t>“</a:t>
            </a:r>
            <a:r>
              <a:rPr lang="zh-CN" altLang="en-US" sz="2400" b="1">
                <a:solidFill>
                  <a:srgbClr val="C00000"/>
                </a:solidFill>
              </a:rPr>
              <a:t>围剿</a:t>
            </a:r>
            <a:r>
              <a:rPr lang="en-US" altLang="zh-CN" sz="2400" b="1">
                <a:solidFill>
                  <a:srgbClr val="C00000"/>
                </a:solidFill>
              </a:rPr>
              <a:t>”</a:t>
            </a:r>
            <a:r>
              <a:rPr lang="zh-CN" altLang="en-US" sz="2400" b="1">
                <a:solidFill>
                  <a:srgbClr val="C00000"/>
                </a:solidFill>
              </a:rPr>
              <a:t>。</a:t>
            </a:r>
          </a:p>
        </p:txBody>
      </p:sp>
      <p:sp>
        <p:nvSpPr>
          <p:cNvPr id="4" name="文本框 3"/>
          <p:cNvSpPr txBox="1"/>
          <p:nvPr/>
        </p:nvSpPr>
        <p:spPr>
          <a:xfrm>
            <a:off x="259080" y="2526665"/>
            <a:ext cx="3906520" cy="3046095"/>
          </a:xfrm>
          <a:prstGeom prst="rect">
            <a:avLst/>
          </a:prstGeom>
          <a:noFill/>
        </p:spPr>
        <p:txBody>
          <a:bodyPr wrap="square" rtlCol="0">
            <a:spAutoFit/>
          </a:bodyPr>
          <a:lstStyle/>
          <a:p>
            <a:r>
              <a:rPr lang="en-US" altLang="zh-CN" sz="3200"/>
              <a:t>       </a:t>
            </a:r>
            <a:r>
              <a:rPr lang="zh-CN" altLang="en-US" sz="3200"/>
              <a:t>由于中央临时中央负责人</a:t>
            </a:r>
            <a:r>
              <a:rPr lang="zh-CN" altLang="en-US" sz="3200" b="1">
                <a:solidFill>
                  <a:srgbClr val="C00000"/>
                </a:solidFill>
              </a:rPr>
              <a:t>博古</a:t>
            </a:r>
            <a:r>
              <a:rPr lang="zh-CN" altLang="en-US" sz="3200"/>
              <a:t>和军事顾问</a:t>
            </a:r>
            <a:r>
              <a:rPr lang="zh-CN" altLang="en-US" sz="3200" b="1">
                <a:solidFill>
                  <a:srgbClr val="C00000"/>
                </a:solidFill>
              </a:rPr>
              <a:t>李德</a:t>
            </a:r>
            <a:r>
              <a:rPr lang="zh-CN" altLang="en-US" sz="3200"/>
              <a:t>等人在军事指挥上</a:t>
            </a:r>
            <a:r>
              <a:rPr lang="en-US" altLang="zh-CN" sz="3200"/>
              <a:t>“</a:t>
            </a:r>
            <a:r>
              <a:rPr lang="zh-CN" altLang="en-US" sz="3200"/>
              <a:t>左</a:t>
            </a:r>
            <a:r>
              <a:rPr lang="en-US" altLang="zh-CN" sz="3200"/>
              <a:t>”</a:t>
            </a:r>
            <a:r>
              <a:rPr lang="zh-CN" altLang="en-US" sz="3200"/>
              <a:t>的错误，导致中央红军</a:t>
            </a:r>
            <a:r>
              <a:rPr lang="zh-CN" altLang="en-US" sz="3200" b="1">
                <a:solidFill>
                  <a:srgbClr val="C00000"/>
                </a:solidFill>
              </a:rPr>
              <a:t>第五次反</a:t>
            </a:r>
            <a:r>
              <a:rPr lang="en-US" altLang="zh-CN" sz="3200" b="1">
                <a:solidFill>
                  <a:srgbClr val="C00000"/>
                </a:solidFill>
              </a:rPr>
              <a:t>“</a:t>
            </a:r>
            <a:r>
              <a:rPr lang="zh-CN" altLang="en-US" sz="3200" b="1">
                <a:solidFill>
                  <a:srgbClr val="C00000"/>
                </a:solidFill>
              </a:rPr>
              <a:t>围剿</a:t>
            </a:r>
            <a:r>
              <a:rPr lang="en-US" altLang="zh-CN" sz="3200" b="1">
                <a:solidFill>
                  <a:srgbClr val="C00000"/>
                </a:solidFill>
              </a:rPr>
              <a:t>”</a:t>
            </a:r>
            <a:r>
              <a:rPr lang="zh-CN" altLang="en-US" sz="3200" b="1">
                <a:solidFill>
                  <a:srgbClr val="C00000"/>
                </a:solidFill>
              </a:rPr>
              <a:t>失败</a:t>
            </a:r>
            <a:r>
              <a:rPr lang="zh-CN" altLang="en-US" sz="3200"/>
              <a:t>。</a:t>
            </a:r>
          </a:p>
        </p:txBody>
      </p:sp>
      <p:sp>
        <p:nvSpPr>
          <p:cNvPr id="6" name="文本框 5"/>
          <p:cNvSpPr txBox="1"/>
          <p:nvPr/>
        </p:nvSpPr>
        <p:spPr>
          <a:xfrm>
            <a:off x="5103495" y="5408930"/>
            <a:ext cx="972185" cy="460375"/>
          </a:xfrm>
          <a:prstGeom prst="rect">
            <a:avLst/>
          </a:prstGeom>
          <a:noFill/>
        </p:spPr>
        <p:txBody>
          <a:bodyPr wrap="square" rtlCol="0">
            <a:spAutoFit/>
          </a:bodyPr>
          <a:lstStyle/>
          <a:p>
            <a:r>
              <a:rPr lang="zh-CN" altLang="en-US" sz="2400" b="1"/>
              <a:t>博古</a:t>
            </a:r>
          </a:p>
        </p:txBody>
      </p:sp>
      <p:sp>
        <p:nvSpPr>
          <p:cNvPr id="7" name="文本框 6"/>
          <p:cNvSpPr txBox="1"/>
          <p:nvPr/>
        </p:nvSpPr>
        <p:spPr>
          <a:xfrm>
            <a:off x="7379970" y="5408930"/>
            <a:ext cx="1029970" cy="460375"/>
          </a:xfrm>
          <a:prstGeom prst="rect">
            <a:avLst/>
          </a:prstGeom>
          <a:noFill/>
        </p:spPr>
        <p:txBody>
          <a:bodyPr wrap="square" rtlCol="0">
            <a:spAutoFit/>
          </a:bodyPr>
          <a:lstStyle/>
          <a:p>
            <a:r>
              <a:rPr lang="zh-CN" altLang="en-US" sz="2400" b="1"/>
              <a:t>李德</a:t>
            </a:r>
          </a:p>
        </p:txBody>
      </p:sp>
      <p:grpSp>
        <p:nvGrpSpPr>
          <p:cNvPr id="8" name="组合 7"/>
          <p:cNvGrpSpPr/>
          <p:nvPr/>
        </p:nvGrpSpPr>
        <p:grpSpPr>
          <a:xfrm>
            <a:off x="189230" y="1430020"/>
            <a:ext cx="872490" cy="460375"/>
            <a:chOff x="979" y="2532"/>
            <a:chExt cx="1367" cy="725"/>
          </a:xfrm>
        </p:grpSpPr>
        <p:sp>
          <p:nvSpPr>
            <p:cNvPr id="9" name="矩形 8"/>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文本框 9"/>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背景</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sp>
        <p:nvSpPr>
          <p:cNvPr id="3" name="文本框 2"/>
          <p:cNvSpPr txBox="1"/>
          <p:nvPr/>
        </p:nvSpPr>
        <p:spPr>
          <a:xfrm>
            <a:off x="335915" y="1514475"/>
            <a:ext cx="8159115" cy="583565"/>
          </a:xfrm>
          <a:prstGeom prst="rect">
            <a:avLst/>
          </a:prstGeom>
          <a:noFill/>
        </p:spPr>
        <p:txBody>
          <a:bodyPr wrap="square" rtlCol="0">
            <a:spAutoFit/>
          </a:bodyPr>
          <a:lstStyle/>
          <a:p>
            <a:r>
              <a:rPr lang="en-US" altLang="zh-CN" sz="3200" b="1">
                <a:solidFill>
                  <a:srgbClr val="C00000"/>
                </a:solidFill>
                <a:latin typeface="黑体" panose="02010609060101010101" charset="-122"/>
                <a:ea typeface="黑体" panose="02010609060101010101" charset="-122"/>
                <a:cs typeface="黑体" panose="02010609060101010101" charset="-122"/>
              </a:rPr>
              <a:t> </a:t>
            </a:r>
            <a:r>
              <a:rPr lang="zh-CN" altLang="en-US" sz="3200" b="1">
                <a:solidFill>
                  <a:srgbClr val="C00000"/>
                </a:solidFill>
                <a:latin typeface="黑体" panose="02010609060101010101" charset="-122"/>
                <a:ea typeface="黑体" panose="02010609060101010101" charset="-122"/>
                <a:cs typeface="黑体" panose="02010609060101010101" charset="-122"/>
              </a:rPr>
              <a:t>第五次反</a:t>
            </a:r>
            <a:r>
              <a:rPr lang="en-US" altLang="zh-CN" sz="3200" b="1">
                <a:solidFill>
                  <a:srgbClr val="C00000"/>
                </a:solidFill>
                <a:latin typeface="黑体" panose="02010609060101010101" charset="-122"/>
                <a:ea typeface="黑体" panose="02010609060101010101" charset="-122"/>
                <a:cs typeface="黑体" panose="02010609060101010101" charset="-122"/>
              </a:rPr>
              <a:t>“</a:t>
            </a:r>
            <a:r>
              <a:rPr lang="zh-CN" altLang="en-US" sz="3200" b="1">
                <a:solidFill>
                  <a:srgbClr val="C00000"/>
                </a:solidFill>
                <a:latin typeface="黑体" panose="02010609060101010101" charset="-122"/>
                <a:ea typeface="黑体" panose="02010609060101010101" charset="-122"/>
                <a:cs typeface="黑体" panose="02010609060101010101" charset="-122"/>
              </a:rPr>
              <a:t>围剿</a:t>
            </a:r>
            <a:r>
              <a:rPr lang="en-US" altLang="zh-CN" sz="3200" b="1">
                <a:solidFill>
                  <a:srgbClr val="C00000"/>
                </a:solidFill>
                <a:latin typeface="黑体" panose="02010609060101010101" charset="-122"/>
                <a:ea typeface="黑体" panose="02010609060101010101" charset="-122"/>
                <a:cs typeface="黑体" panose="02010609060101010101" charset="-122"/>
              </a:rPr>
              <a:t>”</a:t>
            </a:r>
            <a:r>
              <a:rPr lang="zh-CN" altLang="en-US" sz="3200" b="1">
                <a:solidFill>
                  <a:srgbClr val="C00000"/>
                </a:solidFill>
                <a:latin typeface="黑体" panose="02010609060101010101" charset="-122"/>
                <a:ea typeface="黑体" panose="02010609060101010101" charset="-122"/>
                <a:cs typeface="黑体" panose="02010609060101010101" charset="-122"/>
              </a:rPr>
              <a:t>失败的原因和结果是什么？</a:t>
            </a:r>
          </a:p>
        </p:txBody>
      </p:sp>
      <p:sp>
        <p:nvSpPr>
          <p:cNvPr id="7" name="矩形 6"/>
          <p:cNvSpPr/>
          <p:nvPr/>
        </p:nvSpPr>
        <p:spPr>
          <a:xfrm>
            <a:off x="375920" y="3002915"/>
            <a:ext cx="8523605" cy="1776730"/>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solidFill>
                  <a:srgbClr val="C00000"/>
                </a:solidFill>
                <a:latin typeface="黑体" panose="02010609060101010101" charset="-122"/>
                <a:ea typeface="黑体" panose="02010609060101010101" charset="-122"/>
                <a:sym typeface="+mn-ea"/>
              </a:rPr>
              <a:t>原因：</a:t>
            </a:r>
            <a:r>
              <a:rPr lang="zh-CN" altLang="en-US" sz="2400" b="1">
                <a:solidFill>
                  <a:schemeClr val="tx1"/>
                </a:solidFill>
                <a:latin typeface="黑体" panose="02010609060101010101" charset="-122"/>
                <a:ea typeface="黑体" panose="02010609060101010101" charset="-122"/>
                <a:sym typeface="+mn-ea"/>
              </a:rPr>
              <a:t>博古、李德在军事上的</a:t>
            </a:r>
            <a:r>
              <a:rPr lang="en-US" altLang="zh-CN" sz="2400" b="1">
                <a:solidFill>
                  <a:srgbClr val="C00000"/>
                </a:solidFill>
                <a:latin typeface="黑体" panose="02010609060101010101" charset="-122"/>
                <a:ea typeface="黑体" panose="02010609060101010101" charset="-122"/>
                <a:sym typeface="+mn-ea"/>
              </a:rPr>
              <a:t>“</a:t>
            </a:r>
            <a:r>
              <a:rPr lang="zh-CN" altLang="en-US" sz="2400" b="1">
                <a:solidFill>
                  <a:srgbClr val="C00000"/>
                </a:solidFill>
                <a:latin typeface="黑体" panose="02010609060101010101" charset="-122"/>
                <a:ea typeface="黑体" panose="02010609060101010101" charset="-122"/>
                <a:sym typeface="+mn-ea"/>
              </a:rPr>
              <a:t>左</a:t>
            </a:r>
            <a:r>
              <a:rPr lang="en-US" altLang="zh-CN" sz="2400" b="1">
                <a:solidFill>
                  <a:srgbClr val="C00000"/>
                </a:solidFill>
                <a:latin typeface="黑体" panose="02010609060101010101" charset="-122"/>
                <a:ea typeface="黑体" panose="02010609060101010101" charset="-122"/>
                <a:sym typeface="+mn-ea"/>
              </a:rPr>
              <a:t>”</a:t>
            </a:r>
            <a:r>
              <a:rPr lang="zh-CN" altLang="en-US" sz="2400" b="1">
                <a:solidFill>
                  <a:srgbClr val="C00000"/>
                </a:solidFill>
                <a:latin typeface="黑体" panose="02010609060101010101" charset="-122"/>
                <a:ea typeface="黑体" panose="02010609060101010101" charset="-122"/>
                <a:sym typeface="+mn-ea"/>
              </a:rPr>
              <a:t>的错误</a:t>
            </a:r>
            <a:r>
              <a:rPr lang="zh-CN" altLang="en-US" sz="2400" b="1">
                <a:solidFill>
                  <a:schemeClr val="tx1"/>
                </a:solidFill>
                <a:latin typeface="黑体" panose="02010609060101010101" charset="-122"/>
                <a:ea typeface="黑体" panose="02010609060101010101" charset="-122"/>
                <a:sym typeface="+mn-ea"/>
              </a:rPr>
              <a:t>，导致第五次反</a:t>
            </a:r>
            <a:r>
              <a:rPr lang="en-US" altLang="zh-CN" sz="2400" b="1">
                <a:solidFill>
                  <a:schemeClr val="tx1"/>
                </a:solidFill>
                <a:latin typeface="黑体" panose="02010609060101010101" charset="-122"/>
                <a:ea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sym typeface="+mn-ea"/>
              </a:rPr>
              <a:t>围剿</a:t>
            </a:r>
            <a:r>
              <a:rPr lang="en-US" altLang="zh-CN" sz="2400" b="1">
                <a:solidFill>
                  <a:schemeClr val="tx1"/>
                </a:solidFill>
                <a:latin typeface="黑体" panose="02010609060101010101" charset="-122"/>
                <a:ea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sym typeface="+mn-ea"/>
              </a:rPr>
              <a:t>失败。</a:t>
            </a: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lang="zh-CN" altLang="en-US" sz="2400" b="1">
              <a:solidFill>
                <a:schemeClr val="tx1"/>
              </a:solidFill>
              <a:latin typeface="黑体" panose="02010609060101010101" charset="-122"/>
              <a:ea typeface="黑体" panose="02010609060101010101" charset="-122"/>
              <a:sym typeface="+mn-ea"/>
            </a:endParaRPr>
          </a:p>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C00000"/>
                </a:solidFill>
                <a:effectLst/>
                <a:latin typeface="黑体" panose="02010609060101010101" charset="-122"/>
                <a:ea typeface="黑体" panose="02010609060101010101" charset="-122"/>
                <a:sym typeface="+mn-ea"/>
              </a:rPr>
              <a:t>结果：</a:t>
            </a:r>
            <a:r>
              <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sym typeface="+mn-ea"/>
              </a:rPr>
              <a:t>中共中央和中央红军被迫进行</a:t>
            </a:r>
            <a:r>
              <a:rPr kumimoji="0" lang="zh-CN" altLang="en-US" sz="2400" b="1" i="0" u="none" strike="noStrike" cap="none" normalizeH="0" baseline="0" smtClean="0">
                <a:ln>
                  <a:noFill/>
                </a:ln>
                <a:solidFill>
                  <a:srgbClr val="C00000"/>
                </a:solidFill>
                <a:effectLst/>
                <a:latin typeface="黑体" panose="02010609060101010101" charset="-122"/>
                <a:ea typeface="黑体" panose="02010609060101010101" charset="-122"/>
                <a:sym typeface="+mn-ea"/>
              </a:rPr>
              <a:t>战略转移</a:t>
            </a:r>
            <a:r>
              <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sym typeface="+mn-ea"/>
              </a:rPr>
              <a:t>，开始长征。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grpSp>
        <p:nvGrpSpPr>
          <p:cNvPr id="8" name="组合 7"/>
          <p:cNvGrpSpPr/>
          <p:nvPr/>
        </p:nvGrpSpPr>
        <p:grpSpPr>
          <a:xfrm>
            <a:off x="293287" y="155194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长征开始</a:t>
              </a:r>
            </a:p>
          </p:txBody>
        </p:sp>
      </p:grpSp>
      <p:grpSp>
        <p:nvGrpSpPr>
          <p:cNvPr id="12" name="组合 11"/>
          <p:cNvGrpSpPr/>
          <p:nvPr/>
        </p:nvGrpSpPr>
        <p:grpSpPr>
          <a:xfrm>
            <a:off x="487680" y="2271395"/>
            <a:ext cx="7858760" cy="3031490"/>
            <a:chOff x="1012" y="3577"/>
            <a:chExt cx="12376" cy="4774"/>
          </a:xfrm>
        </p:grpSpPr>
        <p:sp>
          <p:nvSpPr>
            <p:cNvPr id="3" name="文本框 2"/>
            <p:cNvSpPr txBox="1"/>
            <p:nvPr/>
          </p:nvSpPr>
          <p:spPr>
            <a:xfrm>
              <a:off x="1012" y="3577"/>
              <a:ext cx="12376" cy="1404"/>
            </a:xfrm>
            <a:prstGeom prst="rect">
              <a:avLst/>
            </a:prstGeom>
            <a:noFill/>
          </p:spPr>
          <p:txBody>
            <a:bodyPr wrap="square" rtlCol="0">
              <a:spAutoFit/>
            </a:bodyPr>
            <a:lstStyle/>
            <a:p>
              <a:r>
                <a:rPr lang="zh-CN" altLang="en-US" sz="2800" b="1">
                  <a:solidFill>
                    <a:srgbClr val="C00000"/>
                  </a:solidFill>
                </a:rPr>
                <a:t>原因：</a:t>
              </a:r>
              <a:r>
                <a:rPr lang="zh-CN" altLang="en-US" sz="2400" b="1">
                  <a:solidFill>
                    <a:schemeClr val="tx1"/>
                  </a:solidFill>
                  <a:latin typeface="Calibri" panose="020F0502020204030204" pitchFamily="34" charset="0"/>
                </a:rPr>
                <a:t>①</a:t>
              </a:r>
              <a:r>
                <a:rPr lang="zh-CN" altLang="en-US" sz="2400" b="1">
                  <a:solidFill>
                    <a:schemeClr val="tx1"/>
                  </a:solidFill>
                </a:rPr>
                <a:t>主要原因：博古、李德在军事上</a:t>
              </a:r>
              <a:r>
                <a:rPr lang="en-US" altLang="zh-CN" sz="2400" b="1">
                  <a:solidFill>
                    <a:schemeClr val="tx1"/>
                  </a:solidFill>
                </a:rPr>
                <a:t>“</a:t>
              </a:r>
              <a:r>
                <a:rPr lang="zh-CN" altLang="en-US" sz="2400" b="1">
                  <a:solidFill>
                    <a:schemeClr val="tx1"/>
                  </a:solidFill>
                </a:rPr>
                <a:t>左</a:t>
              </a:r>
              <a:r>
                <a:rPr lang="en-US" altLang="zh-CN" sz="2400" b="1">
                  <a:solidFill>
                    <a:schemeClr val="tx1"/>
                  </a:solidFill>
                </a:rPr>
                <a:t>”</a:t>
              </a:r>
              <a:r>
                <a:rPr lang="zh-CN" altLang="en-US" sz="2400" b="1">
                  <a:solidFill>
                    <a:schemeClr val="tx1"/>
                  </a:solidFill>
                </a:rPr>
                <a:t>的错误；             </a:t>
              </a:r>
            </a:p>
            <a:p>
              <a:r>
                <a:rPr lang="zh-CN" altLang="en-US" sz="2400" b="1">
                  <a:solidFill>
                    <a:schemeClr val="tx1"/>
                  </a:solidFill>
                </a:rPr>
                <a:t>             </a:t>
              </a:r>
              <a:r>
                <a:rPr lang="zh-CN" altLang="en-US" sz="2400" b="1">
                  <a:solidFill>
                    <a:schemeClr val="tx1"/>
                  </a:solidFill>
                  <a:latin typeface="Calibri" panose="020F0502020204030204" pitchFamily="34" charset="0"/>
                </a:rPr>
                <a:t>②根本原因：第五次反</a:t>
              </a:r>
              <a:r>
                <a:rPr lang="en-US" altLang="zh-CN" sz="2400" b="1">
                  <a:solidFill>
                    <a:schemeClr val="tx1"/>
                  </a:solidFill>
                  <a:latin typeface="Calibri" panose="020F0502020204030204" pitchFamily="34" charset="0"/>
                </a:rPr>
                <a:t>“</a:t>
              </a:r>
              <a:r>
                <a:rPr lang="zh-CN" altLang="en-US" sz="2400" b="1">
                  <a:solidFill>
                    <a:schemeClr val="tx1"/>
                  </a:solidFill>
                  <a:latin typeface="Calibri" panose="020F0502020204030204" pitchFamily="34" charset="0"/>
                </a:rPr>
                <a:t>围剿</a:t>
              </a:r>
              <a:r>
                <a:rPr lang="en-US" altLang="zh-CN" sz="2400" b="1">
                  <a:solidFill>
                    <a:schemeClr val="tx1"/>
                  </a:solidFill>
                  <a:latin typeface="Calibri" panose="020F0502020204030204" pitchFamily="34" charset="0"/>
                </a:rPr>
                <a:t>”</a:t>
              </a:r>
              <a:r>
                <a:rPr lang="zh-CN" altLang="en-US" sz="2400" b="1">
                  <a:solidFill>
                    <a:schemeClr val="tx1"/>
                  </a:solidFill>
                  <a:latin typeface="Calibri" panose="020F0502020204030204" pitchFamily="34" charset="0"/>
                </a:rPr>
                <a:t>失败。</a:t>
              </a:r>
            </a:p>
          </p:txBody>
        </p:sp>
        <p:sp>
          <p:nvSpPr>
            <p:cNvPr id="4" name="文本框 3"/>
            <p:cNvSpPr txBox="1"/>
            <p:nvPr/>
          </p:nvSpPr>
          <p:spPr>
            <a:xfrm>
              <a:off x="1012" y="5132"/>
              <a:ext cx="5131" cy="822"/>
            </a:xfrm>
            <a:prstGeom prst="rect">
              <a:avLst/>
            </a:prstGeom>
            <a:noFill/>
          </p:spPr>
          <p:txBody>
            <a:bodyPr wrap="square" rtlCol="0">
              <a:spAutoFit/>
            </a:bodyPr>
            <a:lstStyle/>
            <a:p>
              <a:r>
                <a:rPr lang="zh-CN" altLang="en-US" sz="2800" b="1">
                  <a:solidFill>
                    <a:srgbClr val="C00000"/>
                  </a:solidFill>
                </a:rPr>
                <a:t>时间：</a:t>
              </a:r>
              <a:r>
                <a:rPr lang="en-US" altLang="zh-CN" sz="2800" b="1">
                  <a:solidFill>
                    <a:schemeClr val="tx1"/>
                  </a:solidFill>
                </a:rPr>
                <a:t>1934</a:t>
              </a:r>
              <a:r>
                <a:rPr lang="zh-CN" altLang="en-US" sz="2800" b="1">
                  <a:solidFill>
                    <a:schemeClr val="tx1"/>
                  </a:solidFill>
                </a:rPr>
                <a:t>年</a:t>
              </a:r>
              <a:r>
                <a:rPr lang="en-US" altLang="zh-CN" sz="2800" b="1">
                  <a:solidFill>
                    <a:schemeClr val="tx1"/>
                  </a:solidFill>
                </a:rPr>
                <a:t>10</a:t>
              </a:r>
              <a:r>
                <a:rPr lang="zh-CN" altLang="en-US" sz="2800" b="1">
                  <a:solidFill>
                    <a:schemeClr val="tx1"/>
                  </a:solidFill>
                </a:rPr>
                <a:t>月</a:t>
              </a:r>
              <a:endParaRPr lang="zh-CN" altLang="en-US" sz="2800" b="1">
                <a:solidFill>
                  <a:schemeClr val="tx1"/>
                </a:solidFill>
                <a:latin typeface="Calibri" panose="020F0502020204030204" pitchFamily="34" charset="0"/>
              </a:endParaRPr>
            </a:p>
          </p:txBody>
        </p:sp>
        <p:sp>
          <p:nvSpPr>
            <p:cNvPr id="9" name="文本框 8"/>
            <p:cNvSpPr txBox="1"/>
            <p:nvPr/>
          </p:nvSpPr>
          <p:spPr>
            <a:xfrm>
              <a:off x="1012" y="6330"/>
              <a:ext cx="5131" cy="822"/>
            </a:xfrm>
            <a:prstGeom prst="rect">
              <a:avLst/>
            </a:prstGeom>
            <a:noFill/>
          </p:spPr>
          <p:txBody>
            <a:bodyPr wrap="square" rtlCol="0">
              <a:spAutoFit/>
            </a:bodyPr>
            <a:lstStyle/>
            <a:p>
              <a:r>
                <a:rPr lang="zh-CN" altLang="en-US" sz="2800" b="1">
                  <a:solidFill>
                    <a:srgbClr val="C00000"/>
                  </a:solidFill>
                </a:rPr>
                <a:t>地点：</a:t>
              </a:r>
              <a:r>
                <a:rPr lang="zh-CN" sz="2800" b="1">
                  <a:solidFill>
                    <a:schemeClr val="tx1"/>
                  </a:solidFill>
                </a:rPr>
                <a:t>江西瑞金</a:t>
              </a:r>
              <a:endParaRPr lang="zh-CN" sz="2800" b="1">
                <a:solidFill>
                  <a:schemeClr val="tx1"/>
                </a:solidFill>
                <a:latin typeface="Calibri" panose="020F0502020204030204" pitchFamily="34" charset="0"/>
              </a:endParaRPr>
            </a:p>
          </p:txBody>
        </p:sp>
        <p:sp>
          <p:nvSpPr>
            <p:cNvPr id="10" name="文本框 9"/>
            <p:cNvSpPr txBox="1"/>
            <p:nvPr/>
          </p:nvSpPr>
          <p:spPr>
            <a:xfrm>
              <a:off x="1012" y="7529"/>
              <a:ext cx="5131" cy="822"/>
            </a:xfrm>
            <a:prstGeom prst="rect">
              <a:avLst/>
            </a:prstGeom>
            <a:noFill/>
          </p:spPr>
          <p:txBody>
            <a:bodyPr wrap="square" rtlCol="0">
              <a:spAutoFit/>
            </a:bodyPr>
            <a:lstStyle/>
            <a:p>
              <a:r>
                <a:rPr lang="zh-CN" altLang="en-US" sz="2800" b="1">
                  <a:solidFill>
                    <a:srgbClr val="C00000"/>
                  </a:solidFill>
                </a:rPr>
                <a:t>人数：</a:t>
              </a:r>
              <a:r>
                <a:rPr lang="en-US" altLang="zh-CN" sz="2800" b="1">
                  <a:solidFill>
                    <a:schemeClr val="tx1"/>
                  </a:solidFill>
                </a:rPr>
                <a:t>8</a:t>
              </a:r>
              <a:r>
                <a:rPr lang="zh-CN" altLang="en-US" sz="2800" b="1">
                  <a:solidFill>
                    <a:schemeClr val="tx1"/>
                  </a:solidFill>
                </a:rPr>
                <a:t>万</a:t>
              </a:r>
              <a:endParaRPr lang="zh-CN" altLang="en-US" sz="2800" b="1">
                <a:solidFill>
                  <a:schemeClr val="tx1"/>
                </a:solidFill>
                <a:latin typeface="Calibri" panose="020F0502020204030204" pitchFamily="34" charset="0"/>
              </a:endParaRPr>
            </a:p>
          </p:txBody>
        </p:sp>
      </p:grpSp>
      <p:pic>
        <p:nvPicPr>
          <p:cNvPr id="13" name="图片 12"/>
          <p:cNvPicPr>
            <a:picLocks noChangeAspect="1"/>
          </p:cNvPicPr>
          <p:nvPr/>
        </p:nvPicPr>
        <p:blipFill>
          <a:blip r:embed="rId2"/>
          <a:stretch>
            <a:fillRect/>
          </a:stretch>
        </p:blipFill>
        <p:spPr>
          <a:xfrm>
            <a:off x="4599940" y="3162935"/>
            <a:ext cx="3950970" cy="2722880"/>
          </a:xfrm>
          <a:prstGeom prst="rect">
            <a:avLst/>
          </a:prstGeom>
        </p:spPr>
      </p:pic>
      <p:sp>
        <p:nvSpPr>
          <p:cNvPr id="14" name="文本框 13"/>
          <p:cNvSpPr txBox="1"/>
          <p:nvPr/>
        </p:nvSpPr>
        <p:spPr>
          <a:xfrm>
            <a:off x="8531225" y="3724910"/>
            <a:ext cx="153035" cy="1568450"/>
          </a:xfrm>
          <a:prstGeom prst="rect">
            <a:avLst/>
          </a:prstGeom>
          <a:noFill/>
        </p:spPr>
        <p:txBody>
          <a:bodyPr wrap="square" rtlCol="0">
            <a:spAutoFit/>
          </a:bodyPr>
          <a:lstStyle/>
          <a:p>
            <a:r>
              <a:rPr lang="zh-CN" altLang="en-US" sz="2400" b="1">
                <a:solidFill>
                  <a:schemeClr val="tx1"/>
                </a:solidFill>
              </a:rPr>
              <a:t>强渡乌江</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grpSp>
        <p:nvGrpSpPr>
          <p:cNvPr id="8" name="组合 7"/>
          <p:cNvGrpSpPr/>
          <p:nvPr/>
        </p:nvGrpSpPr>
        <p:grpSpPr>
          <a:xfrm>
            <a:off x="293287" y="155194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文本框 2"/>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长征初期</a:t>
              </a:r>
            </a:p>
          </p:txBody>
        </p:sp>
      </p:grpSp>
      <p:grpSp>
        <p:nvGrpSpPr>
          <p:cNvPr id="22" name="组合 21"/>
          <p:cNvGrpSpPr/>
          <p:nvPr/>
        </p:nvGrpSpPr>
        <p:grpSpPr>
          <a:xfrm>
            <a:off x="329565" y="2245995"/>
            <a:ext cx="5432425" cy="3624580"/>
            <a:chOff x="519" y="3119"/>
            <a:chExt cx="8555" cy="5708"/>
          </a:xfrm>
        </p:grpSpPr>
        <p:sp>
          <p:nvSpPr>
            <p:cNvPr id="4" name="文本框 3"/>
            <p:cNvSpPr txBox="1"/>
            <p:nvPr/>
          </p:nvSpPr>
          <p:spPr>
            <a:xfrm>
              <a:off x="519" y="3119"/>
              <a:ext cx="6528" cy="725"/>
            </a:xfrm>
            <a:prstGeom prst="rect">
              <a:avLst/>
            </a:prstGeom>
            <a:noFill/>
          </p:spPr>
          <p:txBody>
            <a:bodyPr wrap="none" rtlCol="0" anchor="t">
              <a:spAutoFit/>
            </a:bodyPr>
            <a:lstStyle/>
            <a:p>
              <a:pPr lvl="0" algn="l">
                <a:spcBef>
                  <a:spcPct val="50000"/>
                </a:spcBef>
              </a:pPr>
              <a:r>
                <a:rPr lang="en-US" sz="2400" b="1">
                  <a:latin typeface="微软雅黑" panose="020B0503020204020204" pitchFamily="34" charset="-122"/>
                  <a:ea typeface="微软雅黑" panose="020B0503020204020204" pitchFamily="34" charset="-122"/>
                  <a:cs typeface="微软雅黑" panose="020B0503020204020204" pitchFamily="34" charset="-122"/>
                  <a:sym typeface="+mn-lt"/>
                </a:rPr>
                <a:t>党中央和红军从</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lt"/>
                </a:rPr>
                <a:t>江西</a:t>
              </a:r>
              <a:r>
                <a:rPr lang="en-US" sz="2400" b="1">
                  <a:latin typeface="微软雅黑" panose="020B0503020204020204" pitchFamily="34" charset="-122"/>
                  <a:ea typeface="微软雅黑" panose="020B0503020204020204" pitchFamily="34" charset="-122"/>
                  <a:cs typeface="微软雅黑" panose="020B0503020204020204" pitchFamily="34" charset="-122"/>
                  <a:sym typeface="+mn-lt"/>
                </a:rPr>
                <a:t>瑞金出发</a:t>
              </a:r>
              <a:endParaRPr lang="en-US" altLang="en-US" sz="2400" b="1">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4" name="下箭头 13"/>
            <p:cNvSpPr/>
            <p:nvPr/>
          </p:nvSpPr>
          <p:spPr>
            <a:xfrm>
              <a:off x="3058" y="3844"/>
              <a:ext cx="794" cy="946"/>
            </a:xfrm>
            <a:prstGeom prst="downArrow">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文本框 14"/>
            <p:cNvSpPr txBox="1"/>
            <p:nvPr/>
          </p:nvSpPr>
          <p:spPr>
            <a:xfrm>
              <a:off x="592" y="4790"/>
              <a:ext cx="6048" cy="725"/>
            </a:xfrm>
            <a:prstGeom prst="rect">
              <a:avLst/>
            </a:prstGeom>
            <a:noFill/>
          </p:spPr>
          <p:txBody>
            <a:bodyPr wrap="none" rtlCol="0" anchor="t">
              <a:spAutoFit/>
            </a:bodyPr>
            <a:lstStyle/>
            <a:p>
              <a:pPr lvl="0" algn="l">
                <a:spcBef>
                  <a:spcPct val="50000"/>
                </a:spcBef>
              </a:pPr>
              <a:r>
                <a:rPr lang="en-US" sz="2400" b="1">
                  <a:latin typeface="微软雅黑" panose="020B0503020204020204" pitchFamily="34" charset="-122"/>
                  <a:ea typeface="微软雅黑" panose="020B0503020204020204" pitchFamily="34" charset="-122"/>
                  <a:cs typeface="微软雅黑" panose="020B0503020204020204" pitchFamily="34" charset="-122"/>
                  <a:sym typeface="+mn-lt"/>
                </a:rPr>
                <a:t>冲破四道封锁线、渡过湘江</a:t>
              </a:r>
              <a:r>
                <a:rPr lang="en-US" sz="240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en-US" sz="2400" b="1">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 name="下箭头 15"/>
            <p:cNvSpPr/>
            <p:nvPr/>
          </p:nvSpPr>
          <p:spPr>
            <a:xfrm>
              <a:off x="3058" y="5515"/>
              <a:ext cx="794" cy="905"/>
            </a:xfrm>
            <a:prstGeom prst="downArrow">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文本框 16"/>
            <p:cNvSpPr txBox="1"/>
            <p:nvPr/>
          </p:nvSpPr>
          <p:spPr>
            <a:xfrm>
              <a:off x="991" y="6420"/>
              <a:ext cx="8083"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放弃去湘西，改道贵州</a:t>
              </a:r>
            </a:p>
          </p:txBody>
        </p:sp>
        <p:sp>
          <p:nvSpPr>
            <p:cNvPr id="9" name="下箭头 8"/>
            <p:cNvSpPr/>
            <p:nvPr/>
          </p:nvSpPr>
          <p:spPr>
            <a:xfrm>
              <a:off x="3058" y="7145"/>
              <a:ext cx="794" cy="957"/>
            </a:xfrm>
            <a:prstGeom prst="downArrow">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文本框 9"/>
            <p:cNvSpPr txBox="1"/>
            <p:nvPr/>
          </p:nvSpPr>
          <p:spPr>
            <a:xfrm>
              <a:off x="1202" y="8102"/>
              <a:ext cx="4829" cy="725"/>
            </a:xfrm>
            <a:prstGeom prst="rect">
              <a:avLst/>
            </a:prstGeom>
            <a:noFill/>
          </p:spPr>
          <p:txBody>
            <a:bodyPr wrap="square" rtlCol="0">
              <a:spAutoFit/>
            </a:bodyPr>
            <a:lstStyle/>
            <a:p>
              <a:r>
                <a:rPr lang="zh-CN" altLang="en-US" sz="2400" b="1">
                  <a:solidFill>
                    <a:srgbClr val="FF0000"/>
                  </a:solidFill>
                  <a:latin typeface="微软雅黑" panose="020B0503020204020204" pitchFamily="34" charset="-122"/>
                  <a:ea typeface="微软雅黑" panose="020B0503020204020204" pitchFamily="34" charset="-122"/>
                </a:rPr>
                <a:t>强渡乌江，夺取遵义</a:t>
              </a:r>
            </a:p>
          </p:txBody>
        </p:sp>
      </p:grpSp>
      <p:grpSp>
        <p:nvGrpSpPr>
          <p:cNvPr id="23" name="组合 22"/>
          <p:cNvGrpSpPr/>
          <p:nvPr/>
        </p:nvGrpSpPr>
        <p:grpSpPr>
          <a:xfrm>
            <a:off x="4953635" y="1565910"/>
            <a:ext cx="4039235" cy="4388485"/>
            <a:chOff x="9921" y="1813"/>
            <a:chExt cx="7347" cy="8729"/>
          </a:xfrm>
        </p:grpSpPr>
        <p:pic>
          <p:nvPicPr>
            <p:cNvPr id="24" name="Picture 3" descr="未命名"/>
            <p:cNvPicPr>
              <a:picLocks noChangeAspect="1" noChangeArrowheads="1"/>
            </p:cNvPicPr>
            <p:nvPr/>
          </p:nvPicPr>
          <p:blipFill>
            <a:blip r:embed="rId2">
              <a:extLst>
                <a:ext uri="{28A0092B-C50C-407E-A947-70E740481C1C}">
                  <a14:useLocalDpi xmlns:a14="http://schemas.microsoft.com/office/drawing/2010/main" val="0"/>
                </a:ext>
              </a:extLst>
            </a:blip>
            <a:srcRect t="47587" r="38859"/>
            <a:stretch>
              <a:fillRect/>
            </a:stretch>
          </p:blipFill>
          <p:spPr bwMode="auto">
            <a:xfrm>
              <a:off x="9921" y="1813"/>
              <a:ext cx="7347" cy="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12"/>
            <p:cNvSpPr>
              <a:spLocks noChangeArrowheads="1"/>
            </p:cNvSpPr>
            <p:nvPr/>
          </p:nvSpPr>
          <p:spPr bwMode="auto">
            <a:xfrm>
              <a:off x="14866" y="4340"/>
              <a:ext cx="2194" cy="2521"/>
            </a:xfrm>
            <a:custGeom>
              <a:avLst/>
              <a:gdLst>
                <a:gd name="T0" fmla="*/ 253 w 541"/>
                <a:gd name="T1" fmla="*/ 19 h 647"/>
                <a:gd name="T2" fmla="*/ 185 w 541"/>
                <a:gd name="T3" fmla="*/ 23 h 647"/>
                <a:gd name="T4" fmla="*/ 189 w 541"/>
                <a:gd name="T5" fmla="*/ 47 h 647"/>
                <a:gd name="T6" fmla="*/ 157 w 541"/>
                <a:gd name="T7" fmla="*/ 71 h 647"/>
                <a:gd name="T8" fmla="*/ 57 w 541"/>
                <a:gd name="T9" fmla="*/ 103 h 647"/>
                <a:gd name="T10" fmla="*/ 53 w 541"/>
                <a:gd name="T11" fmla="*/ 175 h 647"/>
                <a:gd name="T12" fmla="*/ 13 w 541"/>
                <a:gd name="T13" fmla="*/ 263 h 647"/>
                <a:gd name="T14" fmla="*/ 25 w 541"/>
                <a:gd name="T15" fmla="*/ 319 h 647"/>
                <a:gd name="T16" fmla="*/ 37 w 541"/>
                <a:gd name="T17" fmla="*/ 343 h 647"/>
                <a:gd name="T18" fmla="*/ 73 w 541"/>
                <a:gd name="T19" fmla="*/ 419 h 647"/>
                <a:gd name="T20" fmla="*/ 77 w 541"/>
                <a:gd name="T21" fmla="*/ 479 h 647"/>
                <a:gd name="T22" fmla="*/ 73 w 541"/>
                <a:gd name="T23" fmla="*/ 531 h 647"/>
                <a:gd name="T24" fmla="*/ 69 w 541"/>
                <a:gd name="T25" fmla="*/ 543 h 647"/>
                <a:gd name="T26" fmla="*/ 121 w 541"/>
                <a:gd name="T27" fmla="*/ 563 h 647"/>
                <a:gd name="T28" fmla="*/ 149 w 541"/>
                <a:gd name="T29" fmla="*/ 551 h 647"/>
                <a:gd name="T30" fmla="*/ 173 w 541"/>
                <a:gd name="T31" fmla="*/ 551 h 647"/>
                <a:gd name="T32" fmla="*/ 141 w 541"/>
                <a:gd name="T33" fmla="*/ 595 h 647"/>
                <a:gd name="T34" fmla="*/ 125 w 541"/>
                <a:gd name="T35" fmla="*/ 619 h 647"/>
                <a:gd name="T36" fmla="*/ 153 w 541"/>
                <a:gd name="T37" fmla="*/ 643 h 647"/>
                <a:gd name="T38" fmla="*/ 165 w 541"/>
                <a:gd name="T39" fmla="*/ 647 h 647"/>
                <a:gd name="T40" fmla="*/ 193 w 541"/>
                <a:gd name="T41" fmla="*/ 631 h 647"/>
                <a:gd name="T42" fmla="*/ 217 w 541"/>
                <a:gd name="T43" fmla="*/ 623 h 647"/>
                <a:gd name="T44" fmla="*/ 273 w 541"/>
                <a:gd name="T45" fmla="*/ 619 h 647"/>
                <a:gd name="T46" fmla="*/ 297 w 541"/>
                <a:gd name="T47" fmla="*/ 627 h 647"/>
                <a:gd name="T48" fmla="*/ 325 w 541"/>
                <a:gd name="T49" fmla="*/ 591 h 647"/>
                <a:gd name="T50" fmla="*/ 317 w 541"/>
                <a:gd name="T51" fmla="*/ 547 h 647"/>
                <a:gd name="T52" fmla="*/ 325 w 541"/>
                <a:gd name="T53" fmla="*/ 523 h 647"/>
                <a:gd name="T54" fmla="*/ 329 w 541"/>
                <a:gd name="T55" fmla="*/ 511 h 647"/>
                <a:gd name="T56" fmla="*/ 329 w 541"/>
                <a:gd name="T57" fmla="*/ 463 h 647"/>
                <a:gd name="T58" fmla="*/ 353 w 541"/>
                <a:gd name="T59" fmla="*/ 455 h 647"/>
                <a:gd name="T60" fmla="*/ 369 w 541"/>
                <a:gd name="T61" fmla="*/ 343 h 647"/>
                <a:gd name="T62" fmla="*/ 405 w 541"/>
                <a:gd name="T63" fmla="*/ 319 h 647"/>
                <a:gd name="T64" fmla="*/ 425 w 541"/>
                <a:gd name="T65" fmla="*/ 251 h 647"/>
                <a:gd name="T66" fmla="*/ 437 w 541"/>
                <a:gd name="T67" fmla="*/ 247 h 647"/>
                <a:gd name="T68" fmla="*/ 445 w 541"/>
                <a:gd name="T69" fmla="*/ 235 h 647"/>
                <a:gd name="T70" fmla="*/ 449 w 541"/>
                <a:gd name="T71" fmla="*/ 223 h 647"/>
                <a:gd name="T72" fmla="*/ 473 w 541"/>
                <a:gd name="T73" fmla="*/ 231 h 647"/>
                <a:gd name="T74" fmla="*/ 505 w 541"/>
                <a:gd name="T75" fmla="*/ 223 h 647"/>
                <a:gd name="T76" fmla="*/ 541 w 541"/>
                <a:gd name="T77" fmla="*/ 163 h 647"/>
                <a:gd name="T78" fmla="*/ 501 w 541"/>
                <a:gd name="T79" fmla="*/ 83 h 647"/>
                <a:gd name="T80" fmla="*/ 477 w 541"/>
                <a:gd name="T81" fmla="*/ 55 h 647"/>
                <a:gd name="T82" fmla="*/ 473 w 541"/>
                <a:gd name="T83" fmla="*/ 35 h 647"/>
                <a:gd name="T84" fmla="*/ 389 w 541"/>
                <a:gd name="T85" fmla="*/ 23 h 647"/>
                <a:gd name="T86" fmla="*/ 353 w 541"/>
                <a:gd name="T87" fmla="*/ 55 h 647"/>
                <a:gd name="T88" fmla="*/ 317 w 541"/>
                <a:gd name="T89" fmla="*/ 3 h 647"/>
                <a:gd name="T90" fmla="*/ 253 w 541"/>
                <a:gd name="T91" fmla="*/ 1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1" h="647">
                  <a:moveTo>
                    <a:pt x="253" y="19"/>
                  </a:moveTo>
                  <a:cubicBezTo>
                    <a:pt x="231" y="26"/>
                    <a:pt x="209" y="19"/>
                    <a:pt x="185" y="23"/>
                  </a:cubicBezTo>
                  <a:cubicBezTo>
                    <a:pt x="170" y="67"/>
                    <a:pt x="189" y="0"/>
                    <a:pt x="189" y="47"/>
                  </a:cubicBezTo>
                  <a:cubicBezTo>
                    <a:pt x="189" y="62"/>
                    <a:pt x="166" y="66"/>
                    <a:pt x="157" y="71"/>
                  </a:cubicBezTo>
                  <a:cubicBezTo>
                    <a:pt x="121" y="89"/>
                    <a:pt x="98" y="99"/>
                    <a:pt x="57" y="103"/>
                  </a:cubicBezTo>
                  <a:cubicBezTo>
                    <a:pt x="32" y="128"/>
                    <a:pt x="44" y="148"/>
                    <a:pt x="53" y="175"/>
                  </a:cubicBezTo>
                  <a:cubicBezTo>
                    <a:pt x="49" y="216"/>
                    <a:pt x="48" y="240"/>
                    <a:pt x="13" y="263"/>
                  </a:cubicBezTo>
                  <a:cubicBezTo>
                    <a:pt x="0" y="282"/>
                    <a:pt x="2" y="311"/>
                    <a:pt x="25" y="319"/>
                  </a:cubicBezTo>
                  <a:cubicBezTo>
                    <a:pt x="40" y="363"/>
                    <a:pt x="16" y="296"/>
                    <a:pt x="37" y="343"/>
                  </a:cubicBezTo>
                  <a:cubicBezTo>
                    <a:pt x="50" y="372"/>
                    <a:pt x="50" y="396"/>
                    <a:pt x="73" y="419"/>
                  </a:cubicBezTo>
                  <a:cubicBezTo>
                    <a:pt x="80" y="441"/>
                    <a:pt x="81" y="456"/>
                    <a:pt x="77" y="479"/>
                  </a:cubicBezTo>
                  <a:cubicBezTo>
                    <a:pt x="76" y="496"/>
                    <a:pt x="75" y="514"/>
                    <a:pt x="73" y="531"/>
                  </a:cubicBezTo>
                  <a:cubicBezTo>
                    <a:pt x="72" y="535"/>
                    <a:pt x="66" y="540"/>
                    <a:pt x="69" y="543"/>
                  </a:cubicBezTo>
                  <a:cubicBezTo>
                    <a:pt x="73" y="547"/>
                    <a:pt x="114" y="561"/>
                    <a:pt x="121" y="563"/>
                  </a:cubicBezTo>
                  <a:cubicBezTo>
                    <a:pt x="125" y="562"/>
                    <a:pt x="181" y="562"/>
                    <a:pt x="149" y="551"/>
                  </a:cubicBezTo>
                  <a:cubicBezTo>
                    <a:pt x="150" y="551"/>
                    <a:pt x="172" y="541"/>
                    <a:pt x="173" y="551"/>
                  </a:cubicBezTo>
                  <a:cubicBezTo>
                    <a:pt x="177" y="576"/>
                    <a:pt x="153" y="580"/>
                    <a:pt x="141" y="595"/>
                  </a:cubicBezTo>
                  <a:cubicBezTo>
                    <a:pt x="135" y="603"/>
                    <a:pt x="125" y="619"/>
                    <a:pt x="125" y="619"/>
                  </a:cubicBezTo>
                  <a:cubicBezTo>
                    <a:pt x="131" y="643"/>
                    <a:pt x="124" y="633"/>
                    <a:pt x="153" y="643"/>
                  </a:cubicBezTo>
                  <a:cubicBezTo>
                    <a:pt x="157" y="644"/>
                    <a:pt x="165" y="647"/>
                    <a:pt x="165" y="647"/>
                  </a:cubicBezTo>
                  <a:cubicBezTo>
                    <a:pt x="178" y="628"/>
                    <a:pt x="167" y="638"/>
                    <a:pt x="193" y="631"/>
                  </a:cubicBezTo>
                  <a:cubicBezTo>
                    <a:pt x="201" y="629"/>
                    <a:pt x="217" y="623"/>
                    <a:pt x="217" y="623"/>
                  </a:cubicBezTo>
                  <a:cubicBezTo>
                    <a:pt x="234" y="598"/>
                    <a:pt x="220" y="610"/>
                    <a:pt x="273" y="619"/>
                  </a:cubicBezTo>
                  <a:cubicBezTo>
                    <a:pt x="281" y="620"/>
                    <a:pt x="297" y="627"/>
                    <a:pt x="297" y="627"/>
                  </a:cubicBezTo>
                  <a:cubicBezTo>
                    <a:pt x="308" y="616"/>
                    <a:pt x="325" y="591"/>
                    <a:pt x="325" y="591"/>
                  </a:cubicBezTo>
                  <a:cubicBezTo>
                    <a:pt x="320" y="572"/>
                    <a:pt x="311" y="567"/>
                    <a:pt x="317" y="547"/>
                  </a:cubicBezTo>
                  <a:cubicBezTo>
                    <a:pt x="319" y="539"/>
                    <a:pt x="322" y="531"/>
                    <a:pt x="325" y="523"/>
                  </a:cubicBezTo>
                  <a:cubicBezTo>
                    <a:pt x="326" y="519"/>
                    <a:pt x="329" y="511"/>
                    <a:pt x="329" y="511"/>
                  </a:cubicBezTo>
                  <a:cubicBezTo>
                    <a:pt x="327" y="505"/>
                    <a:pt x="310" y="469"/>
                    <a:pt x="329" y="463"/>
                  </a:cubicBezTo>
                  <a:cubicBezTo>
                    <a:pt x="337" y="460"/>
                    <a:pt x="353" y="455"/>
                    <a:pt x="353" y="455"/>
                  </a:cubicBezTo>
                  <a:cubicBezTo>
                    <a:pt x="365" y="418"/>
                    <a:pt x="357" y="380"/>
                    <a:pt x="369" y="343"/>
                  </a:cubicBezTo>
                  <a:cubicBezTo>
                    <a:pt x="374" y="329"/>
                    <a:pt x="405" y="319"/>
                    <a:pt x="405" y="319"/>
                  </a:cubicBezTo>
                  <a:cubicBezTo>
                    <a:pt x="406" y="317"/>
                    <a:pt x="425" y="251"/>
                    <a:pt x="425" y="251"/>
                  </a:cubicBezTo>
                  <a:cubicBezTo>
                    <a:pt x="428" y="248"/>
                    <a:pt x="433" y="248"/>
                    <a:pt x="437" y="247"/>
                  </a:cubicBezTo>
                  <a:cubicBezTo>
                    <a:pt x="440" y="243"/>
                    <a:pt x="443" y="239"/>
                    <a:pt x="445" y="235"/>
                  </a:cubicBezTo>
                  <a:cubicBezTo>
                    <a:pt x="447" y="231"/>
                    <a:pt x="445" y="224"/>
                    <a:pt x="449" y="223"/>
                  </a:cubicBezTo>
                  <a:cubicBezTo>
                    <a:pt x="457" y="222"/>
                    <a:pt x="473" y="231"/>
                    <a:pt x="473" y="231"/>
                  </a:cubicBezTo>
                  <a:cubicBezTo>
                    <a:pt x="484" y="229"/>
                    <a:pt x="497" y="231"/>
                    <a:pt x="505" y="223"/>
                  </a:cubicBezTo>
                  <a:cubicBezTo>
                    <a:pt x="519" y="209"/>
                    <a:pt x="534" y="183"/>
                    <a:pt x="541" y="163"/>
                  </a:cubicBezTo>
                  <a:cubicBezTo>
                    <a:pt x="516" y="147"/>
                    <a:pt x="518" y="108"/>
                    <a:pt x="501" y="83"/>
                  </a:cubicBezTo>
                  <a:cubicBezTo>
                    <a:pt x="471" y="90"/>
                    <a:pt x="472" y="87"/>
                    <a:pt x="477" y="55"/>
                  </a:cubicBezTo>
                  <a:cubicBezTo>
                    <a:pt x="476" y="48"/>
                    <a:pt x="479" y="38"/>
                    <a:pt x="473" y="35"/>
                  </a:cubicBezTo>
                  <a:cubicBezTo>
                    <a:pt x="455" y="25"/>
                    <a:pt x="411" y="29"/>
                    <a:pt x="389" y="23"/>
                  </a:cubicBezTo>
                  <a:cubicBezTo>
                    <a:pt x="369" y="30"/>
                    <a:pt x="374" y="48"/>
                    <a:pt x="353" y="55"/>
                  </a:cubicBezTo>
                  <a:cubicBezTo>
                    <a:pt x="340" y="35"/>
                    <a:pt x="342" y="11"/>
                    <a:pt x="317" y="3"/>
                  </a:cubicBezTo>
                  <a:cubicBezTo>
                    <a:pt x="282" y="12"/>
                    <a:pt x="296" y="26"/>
                    <a:pt x="253" y="19"/>
                  </a:cubicBezTo>
                  <a:close/>
                </a:path>
              </a:pathLst>
            </a:custGeom>
            <a:solidFill>
              <a:srgbClr val="00CCFF"/>
            </a:solidFill>
            <a:ln w="9525">
              <a:solidFill>
                <a:schemeClr val="tx1"/>
              </a:solidFill>
              <a:round/>
            </a:ln>
          </p:spPr>
          <p:txBody>
            <a:bodyPr/>
            <a:lstStyle/>
            <a:p>
              <a:endParaRPr lang="zh-CN" altLang="en-US"/>
            </a:p>
          </p:txBody>
        </p:sp>
        <p:sp>
          <p:nvSpPr>
            <p:cNvPr id="86" name="Text Box 105"/>
            <p:cNvSpPr txBox="1"/>
            <p:nvPr/>
          </p:nvSpPr>
          <p:spPr>
            <a:xfrm>
              <a:off x="15447" y="4686"/>
              <a:ext cx="1663" cy="1551"/>
            </a:xfrm>
            <a:prstGeom prst="rect">
              <a:avLst/>
            </a:prstGeom>
            <a:noFill/>
            <a:ln w="9525">
              <a:noFill/>
            </a:ln>
          </p:spPr>
          <p:txBody>
            <a:bodyPr>
              <a:spAutoFit/>
            </a:bodyPr>
            <a:lstStyle/>
            <a:p>
              <a:pPr>
                <a:lnSpc>
                  <a:spcPct val="55000"/>
                </a:lnSpc>
                <a:spcBef>
                  <a:spcPct val="50000"/>
                </a:spcBef>
              </a:pPr>
              <a:r>
                <a:rPr lang="zh-CN" altLang="en-US" sz="2800" b="1" noProof="1">
                  <a:solidFill>
                    <a:srgbClr val="FFFF00"/>
                  </a:solidFill>
                  <a:effectLst>
                    <a:outerShdw blurRad="38100" dist="38100" dir="2700000">
                      <a:srgbClr val="C0C0C0"/>
                    </a:outerShdw>
                  </a:effectLst>
                  <a:cs typeface="+mn-ea"/>
                </a:rPr>
                <a:t>江</a:t>
              </a:r>
              <a:endParaRPr lang="zh-CN" altLang="en-US" sz="2800" b="1" noProof="1">
                <a:solidFill>
                  <a:srgbClr val="FFFF00"/>
                </a:solidFill>
                <a:effectLst>
                  <a:outerShdw blurRad="38100" dist="38100" dir="2700000">
                    <a:srgbClr val="C0C0C0"/>
                  </a:outerShdw>
                </a:effectLst>
              </a:endParaRPr>
            </a:p>
            <a:p>
              <a:pPr>
                <a:lnSpc>
                  <a:spcPct val="55000"/>
                </a:lnSpc>
                <a:spcBef>
                  <a:spcPct val="50000"/>
                </a:spcBef>
              </a:pPr>
              <a:r>
                <a:rPr lang="zh-CN" altLang="en-US" sz="2800" b="1" noProof="1">
                  <a:solidFill>
                    <a:srgbClr val="FFFF00"/>
                  </a:solidFill>
                  <a:effectLst>
                    <a:outerShdw blurRad="38100" dist="38100" dir="2700000">
                      <a:srgbClr val="C0C0C0"/>
                    </a:outerShdw>
                  </a:effectLst>
                  <a:cs typeface="+mn-ea"/>
                </a:rPr>
                <a:t>西</a:t>
              </a:r>
              <a:endParaRPr lang="zh-CN" altLang="en-US" sz="2800" b="1" noProof="1">
                <a:solidFill>
                  <a:srgbClr val="FFFF00"/>
                </a:solidFill>
                <a:effectLst>
                  <a:outerShdw blurRad="38100" dist="38100" dir="2700000">
                    <a:srgbClr val="C0C0C0"/>
                  </a:outerShdw>
                </a:effectLst>
              </a:endParaRPr>
            </a:p>
          </p:txBody>
        </p:sp>
        <p:sp>
          <p:nvSpPr>
            <p:cNvPr id="26" name="Freeform 16"/>
            <p:cNvSpPr>
              <a:spLocks noChangeArrowheads="1"/>
            </p:cNvSpPr>
            <p:nvPr/>
          </p:nvSpPr>
          <p:spPr bwMode="auto">
            <a:xfrm>
              <a:off x="12876" y="5803"/>
              <a:ext cx="2319" cy="1198"/>
            </a:xfrm>
            <a:custGeom>
              <a:avLst/>
              <a:gdLst>
                <a:gd name="T0" fmla="*/ 16 w 548"/>
                <a:gd name="T1" fmla="*/ 1 h 265"/>
                <a:gd name="T2" fmla="*/ 12 w 548"/>
                <a:gd name="T3" fmla="*/ 65 h 265"/>
                <a:gd name="T4" fmla="*/ 4 w 548"/>
                <a:gd name="T5" fmla="*/ 89 h 265"/>
                <a:gd name="T6" fmla="*/ 0 w 548"/>
                <a:gd name="T7" fmla="*/ 101 h 265"/>
                <a:gd name="T8" fmla="*/ 36 w 548"/>
                <a:gd name="T9" fmla="*/ 137 h 265"/>
                <a:gd name="T10" fmla="*/ 148 w 548"/>
                <a:gd name="T11" fmla="*/ 101 h 265"/>
                <a:gd name="T12" fmla="*/ 216 w 548"/>
                <a:gd name="T13" fmla="*/ 93 h 265"/>
                <a:gd name="T14" fmla="*/ 232 w 548"/>
                <a:gd name="T15" fmla="*/ 129 h 265"/>
                <a:gd name="T16" fmla="*/ 240 w 548"/>
                <a:gd name="T17" fmla="*/ 153 h 265"/>
                <a:gd name="T18" fmla="*/ 236 w 548"/>
                <a:gd name="T19" fmla="*/ 189 h 265"/>
                <a:gd name="T20" fmla="*/ 228 w 548"/>
                <a:gd name="T21" fmla="*/ 213 h 265"/>
                <a:gd name="T22" fmla="*/ 224 w 548"/>
                <a:gd name="T23" fmla="*/ 225 h 265"/>
                <a:gd name="T24" fmla="*/ 264 w 548"/>
                <a:gd name="T25" fmla="*/ 237 h 265"/>
                <a:gd name="T26" fmla="*/ 292 w 548"/>
                <a:gd name="T27" fmla="*/ 265 h 265"/>
                <a:gd name="T28" fmla="*/ 336 w 548"/>
                <a:gd name="T29" fmla="*/ 249 h 265"/>
                <a:gd name="T30" fmla="*/ 360 w 548"/>
                <a:gd name="T31" fmla="*/ 201 h 265"/>
                <a:gd name="T32" fmla="*/ 388 w 548"/>
                <a:gd name="T33" fmla="*/ 193 h 265"/>
                <a:gd name="T34" fmla="*/ 424 w 548"/>
                <a:gd name="T35" fmla="*/ 213 h 265"/>
                <a:gd name="T36" fmla="*/ 456 w 548"/>
                <a:gd name="T37" fmla="*/ 173 h 265"/>
                <a:gd name="T38" fmla="*/ 464 w 548"/>
                <a:gd name="T39" fmla="*/ 161 h 265"/>
                <a:gd name="T40" fmla="*/ 488 w 548"/>
                <a:gd name="T41" fmla="*/ 169 h 265"/>
                <a:gd name="T42" fmla="*/ 548 w 548"/>
                <a:gd name="T43" fmla="*/ 149 h 265"/>
                <a:gd name="T44" fmla="*/ 544 w 548"/>
                <a:gd name="T45" fmla="*/ 89 h 265"/>
                <a:gd name="T46" fmla="*/ 500 w 548"/>
                <a:gd name="T47" fmla="*/ 9 h 265"/>
                <a:gd name="T48" fmla="*/ 456 w 548"/>
                <a:gd name="T49" fmla="*/ 9 h 265"/>
                <a:gd name="T50" fmla="*/ 20 w 548"/>
                <a:gd name="T51" fmla="*/ 5 h 265"/>
                <a:gd name="T52" fmla="*/ 16 w 548"/>
                <a:gd name="T53"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8" h="265">
                  <a:moveTo>
                    <a:pt x="16" y="1"/>
                  </a:moveTo>
                  <a:cubicBezTo>
                    <a:pt x="21" y="49"/>
                    <a:pt x="24" y="28"/>
                    <a:pt x="12" y="65"/>
                  </a:cubicBezTo>
                  <a:cubicBezTo>
                    <a:pt x="9" y="73"/>
                    <a:pt x="7" y="81"/>
                    <a:pt x="4" y="89"/>
                  </a:cubicBezTo>
                  <a:cubicBezTo>
                    <a:pt x="3" y="93"/>
                    <a:pt x="0" y="101"/>
                    <a:pt x="0" y="101"/>
                  </a:cubicBezTo>
                  <a:cubicBezTo>
                    <a:pt x="7" y="121"/>
                    <a:pt x="16" y="130"/>
                    <a:pt x="36" y="137"/>
                  </a:cubicBezTo>
                  <a:cubicBezTo>
                    <a:pt x="74" y="124"/>
                    <a:pt x="108" y="107"/>
                    <a:pt x="148" y="101"/>
                  </a:cubicBezTo>
                  <a:cubicBezTo>
                    <a:pt x="174" y="84"/>
                    <a:pt x="179" y="90"/>
                    <a:pt x="216" y="93"/>
                  </a:cubicBezTo>
                  <a:cubicBezTo>
                    <a:pt x="229" y="112"/>
                    <a:pt x="222" y="100"/>
                    <a:pt x="232" y="129"/>
                  </a:cubicBezTo>
                  <a:cubicBezTo>
                    <a:pt x="235" y="137"/>
                    <a:pt x="240" y="153"/>
                    <a:pt x="240" y="153"/>
                  </a:cubicBezTo>
                  <a:cubicBezTo>
                    <a:pt x="239" y="165"/>
                    <a:pt x="238" y="177"/>
                    <a:pt x="236" y="189"/>
                  </a:cubicBezTo>
                  <a:cubicBezTo>
                    <a:pt x="234" y="197"/>
                    <a:pt x="231" y="205"/>
                    <a:pt x="228" y="213"/>
                  </a:cubicBezTo>
                  <a:cubicBezTo>
                    <a:pt x="227" y="217"/>
                    <a:pt x="224" y="225"/>
                    <a:pt x="224" y="225"/>
                  </a:cubicBezTo>
                  <a:cubicBezTo>
                    <a:pt x="237" y="229"/>
                    <a:pt x="251" y="233"/>
                    <a:pt x="264" y="237"/>
                  </a:cubicBezTo>
                  <a:cubicBezTo>
                    <a:pt x="268" y="250"/>
                    <a:pt x="292" y="265"/>
                    <a:pt x="292" y="265"/>
                  </a:cubicBezTo>
                  <a:cubicBezTo>
                    <a:pt x="308" y="261"/>
                    <a:pt x="320" y="253"/>
                    <a:pt x="336" y="249"/>
                  </a:cubicBezTo>
                  <a:cubicBezTo>
                    <a:pt x="357" y="218"/>
                    <a:pt x="349" y="234"/>
                    <a:pt x="360" y="201"/>
                  </a:cubicBezTo>
                  <a:cubicBezTo>
                    <a:pt x="363" y="192"/>
                    <a:pt x="379" y="196"/>
                    <a:pt x="388" y="193"/>
                  </a:cubicBezTo>
                  <a:cubicBezTo>
                    <a:pt x="416" y="211"/>
                    <a:pt x="403" y="206"/>
                    <a:pt x="424" y="213"/>
                  </a:cubicBezTo>
                  <a:cubicBezTo>
                    <a:pt x="435" y="196"/>
                    <a:pt x="436" y="180"/>
                    <a:pt x="456" y="173"/>
                  </a:cubicBezTo>
                  <a:cubicBezTo>
                    <a:pt x="459" y="169"/>
                    <a:pt x="459" y="162"/>
                    <a:pt x="464" y="161"/>
                  </a:cubicBezTo>
                  <a:cubicBezTo>
                    <a:pt x="472" y="160"/>
                    <a:pt x="488" y="169"/>
                    <a:pt x="488" y="169"/>
                  </a:cubicBezTo>
                  <a:cubicBezTo>
                    <a:pt x="518" y="166"/>
                    <a:pt x="533" y="172"/>
                    <a:pt x="548" y="149"/>
                  </a:cubicBezTo>
                  <a:cubicBezTo>
                    <a:pt x="536" y="114"/>
                    <a:pt x="539" y="133"/>
                    <a:pt x="544" y="89"/>
                  </a:cubicBezTo>
                  <a:cubicBezTo>
                    <a:pt x="537" y="61"/>
                    <a:pt x="531" y="19"/>
                    <a:pt x="500" y="9"/>
                  </a:cubicBezTo>
                  <a:cubicBezTo>
                    <a:pt x="473" y="18"/>
                    <a:pt x="503" y="10"/>
                    <a:pt x="456" y="9"/>
                  </a:cubicBezTo>
                  <a:cubicBezTo>
                    <a:pt x="311" y="7"/>
                    <a:pt x="165" y="6"/>
                    <a:pt x="20" y="5"/>
                  </a:cubicBezTo>
                  <a:cubicBezTo>
                    <a:pt x="5" y="0"/>
                    <a:pt x="4" y="1"/>
                    <a:pt x="16" y="1"/>
                  </a:cubicBezTo>
                  <a:close/>
                </a:path>
              </a:pathLst>
            </a:custGeom>
            <a:solidFill>
              <a:srgbClr val="3366FF"/>
            </a:solidFill>
            <a:ln w="9525">
              <a:solidFill>
                <a:schemeClr val="tx1"/>
              </a:solidFill>
              <a:round/>
            </a:ln>
          </p:spPr>
          <p:txBody>
            <a:bodyPr/>
            <a:lstStyle/>
            <a:p>
              <a:endParaRPr lang="zh-CN" altLang="en-US"/>
            </a:p>
          </p:txBody>
        </p:sp>
        <p:sp>
          <p:nvSpPr>
            <p:cNvPr id="27" name="Freeform 18"/>
            <p:cNvSpPr/>
            <p:nvPr/>
          </p:nvSpPr>
          <p:spPr bwMode="auto">
            <a:xfrm>
              <a:off x="12691" y="4495"/>
              <a:ext cx="2354" cy="1447"/>
            </a:xfrm>
            <a:custGeom>
              <a:avLst/>
              <a:gdLst/>
              <a:ahLst/>
              <a:cxnLst>
                <a:cxn ang="0">
                  <a:pos x="99" y="344"/>
                </a:cxn>
                <a:cxn ang="0">
                  <a:pos x="39" y="340"/>
                </a:cxn>
                <a:cxn ang="0">
                  <a:pos x="71" y="300"/>
                </a:cxn>
                <a:cxn ang="0">
                  <a:pos x="75" y="264"/>
                </a:cxn>
                <a:cxn ang="0">
                  <a:pos x="39" y="200"/>
                </a:cxn>
                <a:cxn ang="0">
                  <a:pos x="43" y="188"/>
                </a:cxn>
                <a:cxn ang="0">
                  <a:pos x="47" y="108"/>
                </a:cxn>
                <a:cxn ang="0">
                  <a:pos x="83" y="84"/>
                </a:cxn>
                <a:cxn ang="0">
                  <a:pos x="167" y="52"/>
                </a:cxn>
                <a:cxn ang="0">
                  <a:pos x="195" y="28"/>
                </a:cxn>
                <a:cxn ang="0">
                  <a:pos x="223" y="0"/>
                </a:cxn>
                <a:cxn ang="0">
                  <a:pos x="263" y="8"/>
                </a:cxn>
                <a:cxn ang="0">
                  <a:pos x="283" y="24"/>
                </a:cxn>
                <a:cxn ang="0">
                  <a:pos x="311" y="32"/>
                </a:cxn>
                <a:cxn ang="0">
                  <a:pos x="363" y="20"/>
                </a:cxn>
                <a:cxn ang="0">
                  <a:pos x="391" y="48"/>
                </a:cxn>
                <a:cxn ang="0">
                  <a:pos x="411" y="44"/>
                </a:cxn>
                <a:cxn ang="0">
                  <a:pos x="435" y="36"/>
                </a:cxn>
                <a:cxn ang="0">
                  <a:pos x="463" y="40"/>
                </a:cxn>
                <a:cxn ang="0">
                  <a:pos x="503" y="52"/>
                </a:cxn>
                <a:cxn ang="0">
                  <a:pos x="535" y="32"/>
                </a:cxn>
                <a:cxn ang="0">
                  <a:pos x="567" y="88"/>
                </a:cxn>
                <a:cxn ang="0">
                  <a:pos x="587" y="116"/>
                </a:cxn>
                <a:cxn ang="0">
                  <a:pos x="551" y="232"/>
                </a:cxn>
                <a:cxn ang="0">
                  <a:pos x="575" y="308"/>
                </a:cxn>
                <a:cxn ang="0">
                  <a:pos x="591" y="344"/>
                </a:cxn>
                <a:cxn ang="0">
                  <a:pos x="511" y="348"/>
                </a:cxn>
                <a:cxn ang="0">
                  <a:pos x="83" y="344"/>
                </a:cxn>
                <a:cxn ang="0">
                  <a:pos x="99" y="344"/>
                </a:cxn>
              </a:cxnLst>
              <a:rect l="0" t="0" r="r" b="b"/>
              <a:pathLst>
                <a:path w="602" h="375">
                  <a:moveTo>
                    <a:pt x="99" y="344"/>
                  </a:moveTo>
                  <a:cubicBezTo>
                    <a:pt x="79" y="343"/>
                    <a:pt x="56" y="351"/>
                    <a:pt x="39" y="340"/>
                  </a:cubicBezTo>
                  <a:cubicBezTo>
                    <a:pt x="0" y="315"/>
                    <a:pt x="67" y="301"/>
                    <a:pt x="71" y="300"/>
                  </a:cubicBezTo>
                  <a:cubicBezTo>
                    <a:pt x="87" y="284"/>
                    <a:pt x="92" y="281"/>
                    <a:pt x="75" y="264"/>
                  </a:cubicBezTo>
                  <a:cubicBezTo>
                    <a:pt x="66" y="238"/>
                    <a:pt x="54" y="223"/>
                    <a:pt x="39" y="200"/>
                  </a:cubicBezTo>
                  <a:cubicBezTo>
                    <a:pt x="40" y="196"/>
                    <a:pt x="43" y="192"/>
                    <a:pt x="43" y="188"/>
                  </a:cubicBezTo>
                  <a:cubicBezTo>
                    <a:pt x="45" y="161"/>
                    <a:pt x="40" y="134"/>
                    <a:pt x="47" y="108"/>
                  </a:cubicBezTo>
                  <a:cubicBezTo>
                    <a:pt x="51" y="94"/>
                    <a:pt x="83" y="84"/>
                    <a:pt x="83" y="84"/>
                  </a:cubicBezTo>
                  <a:cubicBezTo>
                    <a:pt x="109" y="45"/>
                    <a:pt x="101" y="56"/>
                    <a:pt x="167" y="52"/>
                  </a:cubicBezTo>
                  <a:cubicBezTo>
                    <a:pt x="184" y="46"/>
                    <a:pt x="180" y="38"/>
                    <a:pt x="195" y="28"/>
                  </a:cubicBezTo>
                  <a:cubicBezTo>
                    <a:pt x="200" y="12"/>
                    <a:pt x="211" y="12"/>
                    <a:pt x="223" y="0"/>
                  </a:cubicBezTo>
                  <a:cubicBezTo>
                    <a:pt x="240" y="4"/>
                    <a:pt x="246" y="14"/>
                    <a:pt x="263" y="8"/>
                  </a:cubicBezTo>
                  <a:cubicBezTo>
                    <a:pt x="293" y="18"/>
                    <a:pt x="257" y="3"/>
                    <a:pt x="283" y="24"/>
                  </a:cubicBezTo>
                  <a:cubicBezTo>
                    <a:pt x="286" y="26"/>
                    <a:pt x="310" y="32"/>
                    <a:pt x="311" y="32"/>
                  </a:cubicBezTo>
                  <a:cubicBezTo>
                    <a:pt x="329" y="28"/>
                    <a:pt x="345" y="23"/>
                    <a:pt x="363" y="20"/>
                  </a:cubicBezTo>
                  <a:cubicBezTo>
                    <a:pt x="382" y="26"/>
                    <a:pt x="386" y="28"/>
                    <a:pt x="391" y="48"/>
                  </a:cubicBezTo>
                  <a:cubicBezTo>
                    <a:pt x="398" y="47"/>
                    <a:pt x="404" y="46"/>
                    <a:pt x="411" y="44"/>
                  </a:cubicBezTo>
                  <a:cubicBezTo>
                    <a:pt x="419" y="42"/>
                    <a:pt x="435" y="36"/>
                    <a:pt x="435" y="36"/>
                  </a:cubicBezTo>
                  <a:cubicBezTo>
                    <a:pt x="442" y="14"/>
                    <a:pt x="454" y="26"/>
                    <a:pt x="463" y="40"/>
                  </a:cubicBezTo>
                  <a:cubicBezTo>
                    <a:pt x="470" y="74"/>
                    <a:pt x="474" y="62"/>
                    <a:pt x="503" y="52"/>
                  </a:cubicBezTo>
                  <a:cubicBezTo>
                    <a:pt x="513" y="37"/>
                    <a:pt x="516" y="26"/>
                    <a:pt x="535" y="32"/>
                  </a:cubicBezTo>
                  <a:cubicBezTo>
                    <a:pt x="539" y="75"/>
                    <a:pt x="531" y="79"/>
                    <a:pt x="567" y="88"/>
                  </a:cubicBezTo>
                  <a:cubicBezTo>
                    <a:pt x="585" y="100"/>
                    <a:pt x="593" y="92"/>
                    <a:pt x="587" y="116"/>
                  </a:cubicBezTo>
                  <a:cubicBezTo>
                    <a:pt x="602" y="175"/>
                    <a:pt x="600" y="200"/>
                    <a:pt x="551" y="232"/>
                  </a:cubicBezTo>
                  <a:cubicBezTo>
                    <a:pt x="542" y="259"/>
                    <a:pt x="551" y="292"/>
                    <a:pt x="575" y="308"/>
                  </a:cubicBezTo>
                  <a:cubicBezTo>
                    <a:pt x="579" y="321"/>
                    <a:pt x="587" y="331"/>
                    <a:pt x="591" y="344"/>
                  </a:cubicBezTo>
                  <a:cubicBezTo>
                    <a:pt x="581" y="375"/>
                    <a:pt x="536" y="352"/>
                    <a:pt x="511" y="348"/>
                  </a:cubicBezTo>
                  <a:cubicBezTo>
                    <a:pt x="372" y="365"/>
                    <a:pt x="223" y="361"/>
                    <a:pt x="83" y="344"/>
                  </a:cubicBezTo>
                  <a:cubicBezTo>
                    <a:pt x="97" y="349"/>
                    <a:pt x="92" y="351"/>
                    <a:pt x="99" y="344"/>
                  </a:cubicBezTo>
                  <a:close/>
                </a:path>
              </a:pathLst>
            </a:custGeom>
            <a:solidFill>
              <a:srgbClr val="3366FF"/>
            </a:solidFill>
            <a:ln w="9525">
              <a:solidFill>
                <a:schemeClr val="tx1"/>
              </a:solidFill>
              <a:round/>
            </a:ln>
            <a:effectLst/>
          </p:spPr>
          <p:txBody>
            <a:bodyPr lIns="101890" tIns="50944" rIns="101890" bIns="50944"/>
            <a:lstStyle/>
            <a:p>
              <a:pPr fontAlgn="auto"/>
              <a:endParaRPr lang="zh-CN" altLang="en-US" sz="1715" noProof="1"/>
            </a:p>
          </p:txBody>
        </p:sp>
        <p:sp>
          <p:nvSpPr>
            <p:cNvPr id="60" name="Text Box 62"/>
            <p:cNvSpPr txBox="1">
              <a:spLocks noChangeArrowheads="1"/>
            </p:cNvSpPr>
            <p:nvPr/>
          </p:nvSpPr>
          <p:spPr bwMode="auto">
            <a:xfrm>
              <a:off x="13158" y="4990"/>
              <a:ext cx="1755" cy="1058"/>
            </a:xfrm>
            <a:prstGeom prst="rect">
              <a:avLst/>
            </a:prstGeom>
            <a:noFill/>
            <a:ln w="9525">
              <a:noFill/>
              <a:miter lim="800000"/>
            </a:ln>
            <a:effectLst/>
          </p:spPr>
          <p:txBody>
            <a:bodyPr wrap="square" lIns="101890" tIns="50944" rIns="101890" bIns="50944">
              <a:spAutoFit/>
            </a:bodyPr>
            <a:lstStyle/>
            <a:p>
              <a:pPr>
                <a:spcBef>
                  <a:spcPct val="50000"/>
                </a:spcBef>
              </a:pPr>
              <a:r>
                <a:rPr lang="zh-CN" altLang="en-US" sz="2800" b="1" noProof="1">
                  <a:solidFill>
                    <a:srgbClr val="FFFF00"/>
                  </a:solidFill>
                  <a:effectLst>
                    <a:outerShdw blurRad="38100" dist="38100" dir="2700000">
                      <a:srgbClr val="C0C0C0"/>
                    </a:outerShdw>
                  </a:effectLst>
                  <a:ea typeface="宋体" panose="02010600030101010101" pitchFamily="2" charset="-122"/>
                  <a:cs typeface="+mn-ea"/>
                </a:rPr>
                <a:t>湖南</a:t>
              </a:r>
              <a:endParaRPr lang="zh-CN" altLang="en-US" sz="2800" b="1" noProof="1">
                <a:solidFill>
                  <a:srgbClr val="FFFF00"/>
                </a:solidFill>
                <a:effectLst>
                  <a:outerShdw blurRad="38100" dist="38100" dir="2700000">
                    <a:srgbClr val="C0C0C0"/>
                  </a:outerShdw>
                </a:effectLst>
                <a:ea typeface="宋体" panose="02010600030101010101" pitchFamily="2" charset="-122"/>
              </a:endParaRPr>
            </a:p>
          </p:txBody>
        </p:sp>
        <p:sp>
          <p:nvSpPr>
            <p:cNvPr id="28" name="Text Box 77"/>
            <p:cNvSpPr txBox="1">
              <a:spLocks noChangeArrowheads="1"/>
            </p:cNvSpPr>
            <p:nvPr/>
          </p:nvSpPr>
          <p:spPr bwMode="auto">
            <a:xfrm>
              <a:off x="10926" y="5663"/>
              <a:ext cx="2124" cy="1181"/>
            </a:xfrm>
            <a:prstGeom prst="rect">
              <a:avLst/>
            </a:prstGeom>
            <a:noFill/>
            <a:ln w="9525">
              <a:noFill/>
              <a:miter lim="800000"/>
            </a:ln>
            <a:effectLst/>
          </p:spPr>
          <p:txBody>
            <a:bodyPr wrap="square" lIns="101890" tIns="50944" rIns="101890" bIns="50944">
              <a:spAutoFit/>
            </a:bodyPr>
            <a:lstStyle/>
            <a:p>
              <a:pPr>
                <a:spcBef>
                  <a:spcPct val="50000"/>
                </a:spcBef>
              </a:pPr>
              <a:r>
                <a:rPr lang="zh-CN" altLang="en-US" sz="3200" b="1" noProof="1">
                  <a:solidFill>
                    <a:srgbClr val="FF0000"/>
                  </a:solidFill>
                  <a:effectLst>
                    <a:outerShdw blurRad="38100" dist="38100" dir="2700000">
                      <a:srgbClr val="C0C0C0"/>
                    </a:outerShdw>
                  </a:effectLst>
                  <a:ea typeface="宋体" panose="02010600030101010101" pitchFamily="2" charset="-122"/>
                  <a:cs typeface="+mn-ea"/>
                </a:rPr>
                <a:t>贵州</a:t>
              </a:r>
            </a:p>
          </p:txBody>
        </p:sp>
        <p:pic>
          <p:nvPicPr>
            <p:cNvPr id="30" name="图片 29"/>
            <p:cNvPicPr>
              <a:picLocks noChangeAspect="1"/>
            </p:cNvPicPr>
            <p:nvPr/>
          </p:nvPicPr>
          <p:blipFill>
            <a:blip r:embed="rId3"/>
            <a:stretch>
              <a:fillRect/>
            </a:stretch>
          </p:blipFill>
          <p:spPr>
            <a:xfrm rot="2400000">
              <a:off x="13866" y="6335"/>
              <a:ext cx="751" cy="1049"/>
            </a:xfrm>
            <a:prstGeom prst="rect">
              <a:avLst/>
            </a:prstGeom>
          </p:spPr>
        </p:pic>
        <p:pic>
          <p:nvPicPr>
            <p:cNvPr id="31" name="图片 30"/>
            <p:cNvPicPr>
              <a:picLocks noChangeAspect="1"/>
            </p:cNvPicPr>
            <p:nvPr/>
          </p:nvPicPr>
          <p:blipFill>
            <a:blip r:embed="rId3"/>
            <a:stretch>
              <a:fillRect/>
            </a:stretch>
          </p:blipFill>
          <p:spPr>
            <a:xfrm rot="10260000">
              <a:off x="15273" y="5653"/>
              <a:ext cx="751" cy="1049"/>
            </a:xfrm>
            <a:prstGeom prst="rect">
              <a:avLst/>
            </a:prstGeom>
          </p:spPr>
        </p:pic>
        <p:pic>
          <p:nvPicPr>
            <p:cNvPr id="32" name="图片 31"/>
            <p:cNvPicPr>
              <a:picLocks noChangeAspect="1"/>
            </p:cNvPicPr>
            <p:nvPr/>
          </p:nvPicPr>
          <p:blipFill>
            <a:blip r:embed="rId3"/>
            <a:stretch>
              <a:fillRect/>
            </a:stretch>
          </p:blipFill>
          <p:spPr>
            <a:xfrm rot="2400000">
              <a:off x="14795" y="6333"/>
              <a:ext cx="751" cy="1049"/>
            </a:xfrm>
            <a:prstGeom prst="rect">
              <a:avLst/>
            </a:prstGeom>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5367331" y="280988"/>
            <a:ext cx="3127779" cy="338554"/>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51180" y="2193925"/>
            <a:ext cx="8042275" cy="3046095"/>
          </a:xfrm>
          <a:prstGeom prst="rect">
            <a:avLst/>
          </a:prstGeom>
          <a:noFill/>
        </p:spPr>
        <p:txBody>
          <a:bodyPr wrap="square" rtlCol="0" anchor="t">
            <a:spAutoFit/>
          </a:bodyPr>
          <a:lstStyle/>
          <a:p>
            <a:pPr algn="just"/>
            <a:r>
              <a:rPr lang="en-US" altLang="zh-CN" sz="3200" b="1"/>
              <a:t>        </a:t>
            </a:r>
            <a:r>
              <a:rPr lang="zh-CN" altLang="en-US" sz="3200" b="1"/>
              <a:t>红军第五次反</a:t>
            </a:r>
            <a:r>
              <a:rPr lang="en-US" altLang="zh-CN" sz="3200" b="1"/>
              <a:t>“</a:t>
            </a:r>
            <a:r>
              <a:rPr lang="zh-CN" altLang="en-US" sz="3200" b="1"/>
              <a:t>围剿</a:t>
            </a:r>
            <a:r>
              <a:rPr lang="en-US" altLang="zh-CN" sz="3200" b="1"/>
              <a:t>”</a:t>
            </a:r>
            <a:r>
              <a:rPr lang="zh-CN" altLang="en-US" sz="3200" b="1"/>
              <a:t>的失败和长征初期遭到的严重损失，表明中国革命已经到了</a:t>
            </a:r>
            <a:r>
              <a:rPr lang="zh-CN" altLang="en-US" sz="3200" b="1">
                <a:solidFill>
                  <a:srgbClr val="C00000"/>
                </a:solidFill>
              </a:rPr>
              <a:t>最危险的时刻</a:t>
            </a:r>
            <a:r>
              <a:rPr lang="zh-CN" altLang="en-US" sz="3200" b="1"/>
              <a:t>。在这危急关头，毛译东</a:t>
            </a:r>
            <a:r>
              <a:rPr lang="zh-CN" altLang="en-US" sz="3200" b="1">
                <a:solidFill>
                  <a:srgbClr val="C00000"/>
                </a:solidFill>
              </a:rPr>
              <a:t>进军贵州</a:t>
            </a:r>
            <a:r>
              <a:rPr lang="zh-CN" altLang="en-US" sz="3200" b="1"/>
              <a:t>的正确主张得到了中央多数同志的支持。</a:t>
            </a:r>
            <a:r>
              <a:rPr lang="zh-CN" altLang="en-US" sz="3200" b="1">
                <a:solidFill>
                  <a:srgbClr val="C00000"/>
                </a:solidFill>
                <a:sym typeface="+mn-ea"/>
              </a:rPr>
              <a:t>转战贵州避免了红军的全军覆没，为遵义会议的召开准备了条件。</a:t>
            </a:r>
          </a:p>
        </p:txBody>
      </p:sp>
      <p:grpSp>
        <p:nvGrpSpPr>
          <p:cNvPr id="8" name="组合 7"/>
          <p:cNvGrpSpPr/>
          <p:nvPr/>
        </p:nvGrpSpPr>
        <p:grpSpPr>
          <a:xfrm>
            <a:off x="293287" y="1551940"/>
            <a:ext cx="1520768" cy="460375"/>
            <a:chOff x="979" y="2532"/>
            <a:chExt cx="1367" cy="725"/>
          </a:xfrm>
        </p:grpSpPr>
        <p:sp>
          <p:nvSpPr>
            <p:cNvPr id="7" name="矩形 6"/>
            <p:cNvSpPr/>
            <p:nvPr/>
          </p:nvSpPr>
          <p:spPr>
            <a:xfrm>
              <a:off x="979" y="2554"/>
              <a:ext cx="1367" cy="667"/>
            </a:xfrm>
            <a:prstGeom prst="rect">
              <a:avLst/>
            </a:prstGeom>
            <a:gradFill>
              <a:gsLst>
                <a:gs pos="0">
                  <a:srgbClr val="FECF40"/>
                </a:gs>
                <a:gs pos="100000">
                  <a:srgbClr val="846C21"/>
                </a:gs>
              </a:gsLst>
              <a:lin ang="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文本框 3"/>
            <p:cNvSpPr txBox="1"/>
            <p:nvPr/>
          </p:nvSpPr>
          <p:spPr>
            <a:xfrm>
              <a:off x="1030" y="2532"/>
              <a:ext cx="1289"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长征初期</a:t>
              </a:r>
            </a:p>
          </p:txBody>
        </p:sp>
      </p:grpSp>
      <p:sp>
        <p:nvSpPr>
          <p:cNvPr id="5" name="TextBox 5"/>
          <p:cNvSpPr txBox="1">
            <a:spLocks noChangeArrowheads="1"/>
          </p:cNvSpPr>
          <p:nvPr/>
        </p:nvSpPr>
        <p:spPr bwMode="auto">
          <a:xfrm>
            <a:off x="375920" y="736600"/>
            <a:ext cx="499173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1219200" eaLnBrk="0" hangingPunct="0">
              <a:defRPr>
                <a:solidFill>
                  <a:schemeClr val="tx1"/>
                </a:solidFill>
                <a:latin typeface="Arial" panose="020B0604020202020204" pitchFamily="34" charset="0"/>
                <a:ea typeface="微软雅黑" panose="020B0503020204020204" pitchFamily="34" charset="-122"/>
              </a:defRPr>
            </a:lvl1pPr>
            <a:lvl2pPr marL="742950" indent="-285750" defTabSz="1219200" eaLnBrk="0" hangingPunct="0">
              <a:defRPr>
                <a:solidFill>
                  <a:schemeClr val="tx1"/>
                </a:solidFill>
                <a:latin typeface="Arial" panose="020B0604020202020204" pitchFamily="34" charset="0"/>
                <a:ea typeface="微软雅黑" panose="020B0503020204020204" pitchFamily="34" charset="-122"/>
              </a:defRPr>
            </a:lvl2pPr>
            <a:lvl3pPr marL="1143000" indent="-228600" defTabSz="1219200" eaLnBrk="0" hangingPunct="0">
              <a:defRPr>
                <a:solidFill>
                  <a:schemeClr val="tx1"/>
                </a:solidFill>
                <a:latin typeface="Arial" panose="020B0604020202020204" pitchFamily="34" charset="0"/>
                <a:ea typeface="微软雅黑" panose="020B0503020204020204" pitchFamily="34" charset="-122"/>
              </a:defRPr>
            </a:lvl3pPr>
            <a:lvl4pPr marL="1600200" indent="-228600" defTabSz="1219200" eaLnBrk="0" hangingPunct="0">
              <a:defRPr>
                <a:solidFill>
                  <a:schemeClr val="tx1"/>
                </a:solidFill>
                <a:latin typeface="Arial" panose="020B0604020202020204" pitchFamily="34" charset="0"/>
                <a:ea typeface="微软雅黑" panose="020B0503020204020204" pitchFamily="34" charset="-122"/>
              </a:defRPr>
            </a:lvl4pPr>
            <a:lvl5pPr marL="2057400" indent="-228600" defTabSz="1219200" eaLnBrk="0" hangingPunct="0">
              <a:defRPr>
                <a:solidFill>
                  <a:schemeClr val="tx1"/>
                </a:solidFill>
                <a:latin typeface="Arial" panose="020B0604020202020204" pitchFamily="34" charset="0"/>
                <a:ea typeface="微软雅黑" panose="020B0503020204020204" pitchFamily="34" charset="-122"/>
              </a:defRPr>
            </a:lvl5pPr>
            <a:lvl6pPr marL="25146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9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200" b="1" dirty="0">
                <a:latin typeface="微软雅黑" panose="020B0503020204020204" pitchFamily="34" charset="-122"/>
              </a:rPr>
              <a:t>一、战略转移与遵义会议</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81b08ae-ac34-4a9a-863c-096b72668551}"/>
  <p:tag name="TABLE_ENDDRAG_ORIGIN_RECT" val="668*281"/>
  <p:tag name="TABLE_ENDDRAG_RECT" val="30*179*668*281"/>
  <p:tag name="TABLE_EMPHASIZE_COLOR" val="6403976"/>
  <p:tag name="TABLE_SKINIDX" val="0"/>
  <p:tag name="TABLE_COLORIDX" val="5"/>
  <p:tag name="TABLE_COLOR_RGB" val="0x000000*0xFFFFFF*0x212121*0xFFFFFF*0x61B788*0xE2EBB2*0x6DC89D*0x6DBD80*0xB8E2D8*0xAACE8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2947c4f-d6b6-4aef-adc8-958195d9583e}"/>
  <p:tag name="TABLE_ENDDRAG_ORIGIN_RECT" val="710*308"/>
  <p:tag name="TABLE_ENDDRAG_RECT" val="7*162*710*308"/>
</p:tagLst>
</file>

<file path=ppt/theme/theme1.xml><?xml version="1.0" encoding="utf-8"?>
<a:theme xmlns:a="http://schemas.openxmlformats.org/drawingml/2006/main" name="第一PPT模板网-WWW.1PPT.COM">
  <a:themeElements>
    <a:clrScheme name="爱情的井字游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爱情的井字游戏">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爱情的井字游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爱情的井字游戏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爱情的井字游戏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爱情的井字游戏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爱情的井字游戏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爱情的井字游戏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爱情的井字游戏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爱情的井字游戏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爱情的井字游戏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爱情的井字游戏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爱情的井字游戏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爱情的井字游戏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1700</Words>
  <Application>Microsoft Office PowerPoint</Application>
  <PresentationFormat>全屏显示(4:3)</PresentationFormat>
  <Paragraphs>234</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二、过雪山草地</vt:lpstr>
      <vt:lpstr>二、过雪山草地</vt:lpstr>
      <vt:lpstr>二、过雪山草地</vt:lpstr>
      <vt:lpstr>三、红军胜利会师陕甘</vt:lpstr>
      <vt:lpstr>三、红军胜利会师陕甘</vt:lpstr>
      <vt:lpstr>三、红军胜利会师陕甘</vt:lpstr>
      <vt:lpstr>三、红军胜利会师陕甘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第一PPT模板网-WWW.1PPT.COM</dc:subject>
  <dc:creator>第一PPT模板网-WWW.1PPT.COM</dc:creator>
  <cp:keywords>第一PPT模板网-WWW.1PPT.COM</cp:keywords>
  <cp:lastModifiedBy>苌宇慧</cp:lastModifiedBy>
  <cp:revision>485</cp:revision>
  <dcterms:created xsi:type="dcterms:W3CDTF">2013-07-01T03:05:00Z</dcterms:created>
  <dcterms:modified xsi:type="dcterms:W3CDTF">2022-10-10T10:53:26Z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