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7" r:id="rId5"/>
    <p:sldId id="263" r:id="rId6"/>
    <p:sldId id="272" r:id="rId7"/>
    <p:sldId id="277" r:id="rId8"/>
    <p:sldId id="281" r:id="rId9"/>
    <p:sldId id="271" r:id="rId10"/>
    <p:sldId id="284" r:id="rId11"/>
    <p:sldId id="262" r:id="rId12"/>
    <p:sldId id="282" r:id="rId13"/>
    <p:sldId id="283" r:id="rId14"/>
    <p:sldId id="286" r:id="rId15"/>
    <p:sldId id="266" r:id="rId16"/>
    <p:sldId id="268" r:id="rId17"/>
    <p:sldId id="287" r:id="rId18"/>
    <p:sldId id="289" r:id="rId19"/>
    <p:sldId id="269" r:id="rId20"/>
    <p:sldId id="288" r:id="rId21"/>
    <p:sldId id="285" r:id="rId22"/>
    <p:sldId id="290" r:id="rId23"/>
    <p:sldId id="265" r:id="rId24"/>
    <p:sldId id="270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0066FF"/>
    <a:srgbClr val="3399FF"/>
    <a:srgbClr val="A3D9D4"/>
    <a:srgbClr val="B5B6E6"/>
    <a:srgbClr val="FFD7E5"/>
    <a:srgbClr val="FFFF00"/>
    <a:srgbClr val="ADADAD"/>
    <a:srgbClr val="20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66"/>
      </p:cViewPr>
      <p:guideLst>
        <p:guide orient="horz" pos="21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file:///E:\400px_tools/pic_temp/pic_sup.png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file:///E:\400px_tools/pic_temp/1_pic_quater_left_down.png" TargetMode="External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file:///E:\400px_tools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file:///E:\400px_tools/pic_temp/1_pic_quater_left_down.png" TargetMode="External"/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10" Type="http://schemas.openxmlformats.org/officeDocument/2006/relationships/image" Target="file:///E:\400px_tools/pic_temp/1_pic_quater_left_down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file:///E:\400px_tools/pic_temp/0_pic_quater_left_up.png" TargetMode="External"/><Relationship Id="rId5" Type="http://schemas.openxmlformats.org/officeDocument/2006/relationships/tags" Target="../tags/tag92.xml"/><Relationship Id="rId10" Type="http://schemas.openxmlformats.org/officeDocument/2006/relationships/image" Target="../media/image6.png"/><Relationship Id="rId4" Type="http://schemas.openxmlformats.org/officeDocument/2006/relationships/tags" Target="../tags/tag91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2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file:///E:\400px_tools/pic_temp/0_pic_quater_left_up.png" TargetMode="Externa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6.png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file:///E:\400px_tools/pic_temp/1_pic_quater_left_down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2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file:///E:\400px_tools/pic_temp/0_pic_quater_left_up.png" TargetMode="Externa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6.png"/><Relationship Id="rId5" Type="http://schemas.openxmlformats.org/officeDocument/2006/relationships/tags" Target="../tags/tag10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file:///E:\400px_tools/pic_temp/1_pic_quater_left_down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2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file:///E:\400px_tools/pic_temp/1_pic_quater_left_down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file:///E:\400px_tools/pic_temp/1_pic_quater_left_down.png" TargetMode="Externa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2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file:///E:\400px_tools/pic_temp/0_pic_quater_left_up.png" TargetMode="External"/><Relationship Id="rId5" Type="http://schemas.openxmlformats.org/officeDocument/2006/relationships/tags" Target="../tags/tag129.xml"/><Relationship Id="rId10" Type="http://schemas.openxmlformats.org/officeDocument/2006/relationships/image" Target="../media/image6.png"/><Relationship Id="rId4" Type="http://schemas.openxmlformats.org/officeDocument/2006/relationships/tags" Target="../tags/tag128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file:///E:\400px_tools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file:///E:\400px_tools/pic_temp/pic_half_right.png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file:///E:\400px_tools/pic_temp/pic_half_left.png" TargetMode="External"/><Relationship Id="rId4" Type="http://schemas.openxmlformats.org/officeDocument/2006/relationships/tags" Target="../tags/tag23.xml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file:///E:\400px_tools/pic_temp/1_pic_quater_left_down.png" TargetMode="External"/><Relationship Id="rId4" Type="http://schemas.openxmlformats.org/officeDocument/2006/relationships/tags" Target="../tags/tag30.xml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E:\400px_tools/pic_temp/1_pic_quater_left_down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file:///E:\400px_tools/pic_temp/1_pic_quater_left_down.png" TargetMode="External"/><Relationship Id="rId5" Type="http://schemas.openxmlformats.org/officeDocument/2006/relationships/tags" Target="../tags/tag47.xml"/><Relationship Id="rId10" Type="http://schemas.openxmlformats.org/officeDocument/2006/relationships/image" Target="../media/image2.png"/><Relationship Id="rId4" Type="http://schemas.openxmlformats.org/officeDocument/2006/relationships/tags" Target="../tags/tag46.xml"/><Relationship Id="rId9" Type="http://schemas.openxmlformats.org/officeDocument/2006/relationships/image" Target="file:///C:\Users\Kingsoft\Desktop\aa\sup\09\subject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file:///E:\400px_tools/pic_temp/1_pic_quater_left_down.png" TargetMode="External"/><Relationship Id="rId4" Type="http://schemas.openxmlformats.org/officeDocument/2006/relationships/tags" Target="../tags/tag55.xml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file:///E:\400px_tools/pic_temp/1_pic_quater_left_down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5"/>
            </p:custDataLst>
          </p:nvPr>
        </p:nvSpPr>
        <p:spPr>
          <a:xfrm>
            <a:off x="2921000" y="2976665"/>
            <a:ext cx="6350000" cy="452336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465580"/>
            <a:ext cx="635000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-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3201035" y="3044002"/>
            <a:ext cx="5789930" cy="493282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201035" y="1548946"/>
            <a:ext cx="578993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110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110163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110163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05" y="0"/>
            <a:ext cx="774095" cy="914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2022/10/10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975507" y="6390795"/>
            <a:ext cx="5216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  <a:endParaRPr lang="zh-CN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257917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83" y="1397000"/>
            <a:ext cx="3257917" cy="4064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759959" y="2888298"/>
            <a:ext cx="5623293" cy="108140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61638"/>
            <a:ext cx="4389120" cy="273472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007394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975506" y="6457900"/>
            <a:ext cx="5216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  <a:endParaRPr lang="zh-CN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2022/10/10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394"/>
            <a:ext cx="720090" cy="85060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9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5"/>
          <a:stretch>
            <a:fillRect/>
          </a:stretch>
        </p:blipFill>
        <p:spPr bwMode="auto">
          <a:xfrm rot="5400000">
            <a:off x="-38992" y="263099"/>
            <a:ext cx="6553666" cy="63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520685" y="2531484"/>
            <a:ext cx="5322014" cy="1031875"/>
          </a:xfrm>
          <a:prstGeom prst="rect">
            <a:avLst/>
          </a:prstGeom>
          <a:gradFill>
            <a:gsLst>
              <a:gs pos="0">
                <a:srgbClr val="B5B6E6"/>
              </a:gs>
              <a:gs pos="99000">
                <a:srgbClr val="FFD7E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94760" y="2641600"/>
            <a:ext cx="477393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第一章 有理数</a:t>
            </a:r>
          </a:p>
        </p:txBody>
      </p:sp>
      <p:sp>
        <p:nvSpPr>
          <p:cNvPr id="6151" name="文本框 7"/>
          <p:cNvSpPr txBox="1">
            <a:spLocks noChangeArrowheads="1"/>
          </p:cNvSpPr>
          <p:nvPr/>
        </p:nvSpPr>
        <p:spPr bwMode="auto">
          <a:xfrm>
            <a:off x="5333967" y="4357909"/>
            <a:ext cx="1695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授课人：杨慧</a:t>
            </a:r>
            <a:endParaRPr lang="en-US" altLang="zh-CN" dirty="0">
              <a:solidFill>
                <a:schemeClr val="bg1"/>
              </a:solidFill>
              <a:latin typeface="思源宋体" panose="02020700000000000000" pitchFamily="18" charset="-122"/>
              <a:ea typeface="思源宋体" panose="02020700000000000000" pitchFamily="18" charset="-122"/>
            </a:endParaRPr>
          </a:p>
        </p:txBody>
      </p:sp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61"/>
          <a:stretch>
            <a:fillRect/>
          </a:stretch>
        </p:blipFill>
        <p:spPr bwMode="auto">
          <a:xfrm rot="16200000" flipH="1">
            <a:off x="6413852" y="1238274"/>
            <a:ext cx="6926629" cy="49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1603" b="25268"/>
          <a:stretch>
            <a:fillRect/>
          </a:stretch>
        </p:blipFill>
        <p:spPr bwMode="auto">
          <a:xfrm rot="12258951">
            <a:off x="-702437" y="4706985"/>
            <a:ext cx="6692083" cy="35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87472"/>
            <a:ext cx="3139660" cy="160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练习新知</a:t>
            </a:r>
          </a:p>
        </p:txBody>
      </p:sp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9501345" y="-194849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102537" y="1133685"/>
            <a:ext cx="9321623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1.</a:t>
            </a:r>
            <a:r>
              <a:rPr lang="zh-CN" altLang="en-US" sz="3200" dirty="0">
                <a:latin typeface="+mj-ea"/>
                <a:ea typeface="+mj-ea"/>
              </a:rPr>
              <a:t>下列各对关系中，不具有相反意义的量的是</a:t>
            </a:r>
            <a:r>
              <a:rPr lang="en-US" altLang="zh-CN" sz="3200" dirty="0">
                <a:latin typeface="+mj-ea"/>
                <a:ea typeface="+mj-ea"/>
              </a:rPr>
              <a:t>( )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A.</a:t>
            </a:r>
            <a:r>
              <a:rPr lang="zh-CN" altLang="en-US" sz="3200" dirty="0">
                <a:latin typeface="+mj-ea"/>
                <a:ea typeface="+mj-ea"/>
              </a:rPr>
              <a:t>运进货物</a:t>
            </a:r>
            <a:r>
              <a:rPr lang="en-US" altLang="zh-CN" sz="3200" dirty="0">
                <a:latin typeface="+mj-ea"/>
                <a:ea typeface="+mj-ea"/>
              </a:rPr>
              <a:t>3</a:t>
            </a:r>
            <a:r>
              <a:rPr lang="zh-CN" altLang="en-US" sz="3200" dirty="0">
                <a:latin typeface="+mj-ea"/>
                <a:ea typeface="+mj-ea"/>
              </a:rPr>
              <a:t>吨与运出货物</a:t>
            </a:r>
            <a:r>
              <a:rPr lang="en-US" altLang="zh-CN" sz="3200" dirty="0">
                <a:latin typeface="+mj-ea"/>
                <a:ea typeface="+mj-ea"/>
              </a:rPr>
              <a:t>2</a:t>
            </a:r>
            <a:r>
              <a:rPr lang="zh-CN" altLang="en-US" sz="3200" dirty="0">
                <a:latin typeface="+mj-ea"/>
                <a:ea typeface="+mj-ea"/>
              </a:rPr>
              <a:t>吨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B.</a:t>
            </a:r>
            <a:r>
              <a:rPr lang="zh-CN" altLang="en-US" sz="3200" dirty="0">
                <a:latin typeface="+mj-ea"/>
                <a:ea typeface="+mj-ea"/>
              </a:rPr>
              <a:t>升温</a:t>
            </a:r>
            <a:r>
              <a:rPr lang="en-US" altLang="zh-CN" sz="3200" dirty="0">
                <a:latin typeface="+mj-ea"/>
                <a:ea typeface="+mj-ea"/>
              </a:rPr>
              <a:t>3°C</a:t>
            </a:r>
            <a:r>
              <a:rPr lang="zh-CN" altLang="en-US" sz="3200" dirty="0">
                <a:latin typeface="+mj-ea"/>
                <a:ea typeface="+mj-ea"/>
              </a:rPr>
              <a:t>与降温</a:t>
            </a:r>
            <a:r>
              <a:rPr lang="en-US" altLang="zh-CN" sz="3200" dirty="0">
                <a:latin typeface="+mj-ea"/>
                <a:ea typeface="+mj-ea"/>
              </a:rPr>
              <a:t>3°C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C.</a:t>
            </a:r>
            <a:r>
              <a:rPr lang="zh-CN" altLang="en-US" sz="3200" dirty="0">
                <a:latin typeface="+mj-ea"/>
                <a:ea typeface="+mj-ea"/>
              </a:rPr>
              <a:t>增加货物</a:t>
            </a:r>
            <a:r>
              <a:rPr lang="en-US" altLang="zh-CN" sz="3200" dirty="0">
                <a:latin typeface="+mj-ea"/>
                <a:ea typeface="+mj-ea"/>
              </a:rPr>
              <a:t>100</a:t>
            </a:r>
            <a:r>
              <a:rPr lang="zh-CN" altLang="en-US" sz="3200" dirty="0">
                <a:latin typeface="+mj-ea"/>
                <a:ea typeface="+mj-ea"/>
              </a:rPr>
              <a:t>吨与减少货物</a:t>
            </a:r>
            <a:r>
              <a:rPr lang="en-US" altLang="zh-CN" sz="3200" dirty="0">
                <a:latin typeface="+mj-ea"/>
                <a:ea typeface="+mj-ea"/>
              </a:rPr>
              <a:t>2000</a:t>
            </a:r>
            <a:r>
              <a:rPr lang="zh-CN" altLang="en-US" sz="3200" dirty="0">
                <a:latin typeface="+mj-ea"/>
                <a:ea typeface="+mj-ea"/>
              </a:rPr>
              <a:t>吨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D.</a:t>
            </a:r>
            <a:r>
              <a:rPr lang="zh-CN" altLang="en-US" sz="3200" dirty="0">
                <a:latin typeface="+mj-ea"/>
                <a:ea typeface="+mj-ea"/>
              </a:rPr>
              <a:t>胜</a:t>
            </a:r>
            <a:r>
              <a:rPr lang="en-US" altLang="zh-CN" sz="3200" dirty="0">
                <a:latin typeface="+mj-ea"/>
                <a:ea typeface="+mj-ea"/>
              </a:rPr>
              <a:t>3</a:t>
            </a:r>
            <a:r>
              <a:rPr lang="zh-CN" altLang="en-US" sz="3200" dirty="0">
                <a:latin typeface="+mj-ea"/>
                <a:ea typeface="+mj-ea"/>
              </a:rPr>
              <a:t>局与亏本</a:t>
            </a:r>
            <a:r>
              <a:rPr lang="en-US" altLang="zh-CN" sz="3200" dirty="0">
                <a:latin typeface="+mj-ea"/>
                <a:ea typeface="+mj-ea"/>
              </a:rPr>
              <a:t>400</a:t>
            </a:r>
            <a:r>
              <a:rPr lang="zh-CN" altLang="en-US" sz="3200" dirty="0">
                <a:latin typeface="+mj-ea"/>
                <a:ea typeface="+mj-ea"/>
              </a:rPr>
              <a:t>元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86869" y="4325993"/>
            <a:ext cx="240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+mj-ea"/>
                <a:ea typeface="+mj-ea"/>
              </a:rPr>
              <a:t>答案：</a:t>
            </a:r>
            <a:r>
              <a:rPr lang="en-US" altLang="zh-CN" sz="3600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lang="zh-CN" altLang="en-US" sz="3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5209" y="307115"/>
            <a:ext cx="51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“0”</a:t>
            </a:r>
            <a:r>
              <a:rPr lang="zh-CN" altLang="en-US" sz="40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的意义</a:t>
            </a:r>
          </a:p>
        </p:txBody>
      </p:sp>
      <p:pic>
        <p:nvPicPr>
          <p:cNvPr id="4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 rot="21266031">
            <a:off x="5774412" y="4248267"/>
            <a:ext cx="7747032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8" t="41603" b="25268"/>
          <a:stretch>
            <a:fillRect/>
          </a:stretch>
        </p:blipFill>
        <p:spPr bwMode="auto">
          <a:xfrm rot="10304670">
            <a:off x="8909103" y="-131048"/>
            <a:ext cx="3270930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864393" y="2862957"/>
            <a:ext cx="8783535" cy="222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66FF"/>
                </a:solidFill>
                <a:sym typeface="+mn-ea"/>
              </a:rPr>
              <a:t>0℃</a:t>
            </a:r>
            <a:r>
              <a:rPr lang="zh-CN" altLang="en-US" sz="3200" dirty="0">
                <a:solidFill>
                  <a:srgbClr val="0066FF"/>
                </a:solidFill>
                <a:sym typeface="+mn-ea"/>
              </a:rPr>
              <a:t>表示现在的</a:t>
            </a:r>
            <a:r>
              <a:rPr lang="zh-CN" altLang="en-US" sz="3200" dirty="0">
                <a:solidFill>
                  <a:srgbClr val="0066FF"/>
                </a:solidFill>
              </a:rPr>
              <a:t>温度是零摄氏度，温度是零摄氏度并不表示没有温度，</a:t>
            </a:r>
            <a:r>
              <a:rPr lang="en-US" altLang="zh-CN" sz="3200" dirty="0">
                <a:solidFill>
                  <a:srgbClr val="0066FF"/>
                </a:solidFill>
                <a:sym typeface="+mn-ea"/>
              </a:rPr>
              <a:t>0℃</a:t>
            </a:r>
            <a:r>
              <a:rPr lang="zh-CN" altLang="en-US" sz="3200" dirty="0">
                <a:solidFill>
                  <a:srgbClr val="0066FF"/>
                </a:solidFill>
              </a:rPr>
              <a:t>是一个确定的温度，在这个温度水会结成冰。</a:t>
            </a:r>
          </a:p>
        </p:txBody>
      </p:sp>
      <p:sp>
        <p:nvSpPr>
          <p:cNvPr id="3" name="矩形 2"/>
          <p:cNvSpPr/>
          <p:nvPr/>
        </p:nvSpPr>
        <p:spPr>
          <a:xfrm>
            <a:off x="676431" y="1472752"/>
            <a:ext cx="87835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dirty="0">
                <a:solidFill>
                  <a:schemeClr val="accent4"/>
                </a:solidFill>
              </a:rPr>
              <a:t>温度是</a:t>
            </a:r>
            <a:r>
              <a:rPr lang="en-US" altLang="zh-CN" sz="3600" b="1" dirty="0">
                <a:solidFill>
                  <a:schemeClr val="accent4"/>
                </a:solidFill>
              </a:rPr>
              <a:t>0</a:t>
            </a:r>
            <a:r>
              <a:rPr lang="en-US" altLang="zh-CN" sz="3600" b="1" dirty="0">
                <a:solidFill>
                  <a:schemeClr val="accent4"/>
                </a:solidFill>
                <a:sym typeface="+mn-ea"/>
              </a:rPr>
              <a:t>℃</a:t>
            </a:r>
            <a:r>
              <a:rPr lang="zh-CN" altLang="en-US" sz="3600" b="1" dirty="0">
                <a:solidFill>
                  <a:schemeClr val="accent4"/>
                </a:solidFill>
                <a:sym typeface="+mn-ea"/>
              </a:rPr>
              <a:t>，是不是说今天的温度是不存在的，让我们感知不到冷也感知不到热呢？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pic>
        <p:nvPicPr>
          <p:cNvPr id="5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125226" y="0"/>
            <a:ext cx="3007098" cy="15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57786" y="334701"/>
            <a:ext cx="2326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探索新知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17599" y="5235015"/>
            <a:ext cx="10741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注意：有了正负数的定义后，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0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的意义不仅仅局限于不存在。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 rot="21266031">
            <a:off x="6234547" y="5299648"/>
            <a:ext cx="7747032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8" t="41603" b="25268"/>
          <a:stretch>
            <a:fillRect/>
          </a:stretch>
        </p:blipFill>
        <p:spPr bwMode="auto">
          <a:xfrm rot="10304670">
            <a:off x="10821354" y="-795583"/>
            <a:ext cx="3270930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07418"/>
            <a:ext cx="6979009" cy="316881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79009" y="2668586"/>
            <a:ext cx="4929212" cy="324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6FF"/>
                </a:solidFill>
              </a:rPr>
              <a:t>8 844.43 m表示珠穆朗玛峰的海拔高于海平面8 844.43 m；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6FF"/>
                </a:solidFill>
              </a:rPr>
              <a:t>-155 m表示吐鲁番盆地的海拔低于海平面155 m；</a:t>
            </a:r>
            <a:endParaRPr lang="en-US" altLang="zh-CN" sz="2800" dirty="0">
              <a:solidFill>
                <a:srgbClr val="0066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66FF"/>
                </a:solidFill>
              </a:rPr>
              <a:t>0m</a:t>
            </a:r>
            <a:r>
              <a:rPr lang="zh-CN" altLang="en-US" sz="2800" dirty="0">
                <a:solidFill>
                  <a:srgbClr val="0066FF"/>
                </a:solidFill>
              </a:rPr>
              <a:t>表示高度与海平面相齐平</a:t>
            </a:r>
            <a:r>
              <a:rPr lang="zh-CN" altLang="en-US" sz="2800" dirty="0"/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06933" y="234357"/>
            <a:ext cx="51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“0”</a:t>
            </a:r>
            <a:r>
              <a:rPr lang="zh-CN" altLang="en-US" sz="40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的意义</a:t>
            </a:r>
          </a:p>
        </p:txBody>
      </p:sp>
      <p:sp>
        <p:nvSpPr>
          <p:cNvPr id="7" name="矩形 6"/>
          <p:cNvSpPr/>
          <p:nvPr/>
        </p:nvSpPr>
        <p:spPr>
          <a:xfrm>
            <a:off x="1156962" y="919944"/>
            <a:ext cx="8249374" cy="27596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珠穆朗玛峰的海拔为</a:t>
            </a:r>
            <a:r>
              <a:rPr lang="en-US" altLang="zh-CN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8844.43m</a:t>
            </a:r>
            <a:r>
              <a:rPr lang="zh-CN" alt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，它表示什么含义？</a:t>
            </a:r>
          </a:p>
          <a:p>
            <a:pPr>
              <a:lnSpc>
                <a:spcPct val="150000"/>
              </a:lnSpc>
            </a:pPr>
            <a:r>
              <a:rPr lang="zh-CN" alt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吐鲁番盆地的海拔为</a:t>
            </a:r>
            <a:r>
              <a:rPr lang="en-US" altLang="zh-CN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-155m</a:t>
            </a:r>
            <a:r>
              <a:rPr lang="zh-CN" alt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，它表示什么含义</a:t>
            </a:r>
            <a:endParaRPr lang="en-US" altLang="zh-CN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海拔</a:t>
            </a:r>
            <a:r>
              <a:rPr lang="en-US" altLang="zh-CN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0m</a:t>
            </a:r>
            <a:r>
              <a:rPr lang="zh-CN" altLang="en-US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表示什么含义？</a:t>
            </a:r>
          </a:p>
          <a:p>
            <a:pPr algn="ctr">
              <a:lnSpc>
                <a:spcPct val="150000"/>
              </a:lnSpc>
            </a:pPr>
            <a:endParaRPr lang="zh-CN" alt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125226" y="0"/>
            <a:ext cx="3288534" cy="168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38003" y="355313"/>
            <a:ext cx="618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探索新知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640" y="307536"/>
            <a:ext cx="51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“0”</a:t>
            </a:r>
            <a:r>
              <a:rPr lang="zh-CN" altLang="en-US" sz="40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的意义</a:t>
            </a:r>
          </a:p>
        </p:txBody>
      </p:sp>
      <p:pic>
        <p:nvPicPr>
          <p:cNvPr id="4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 rot="21266031">
            <a:off x="6014946" y="4420343"/>
            <a:ext cx="7747032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5400000">
            <a:off x="8892679" y="2763155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8" t="41603" b="25268"/>
          <a:stretch>
            <a:fillRect/>
          </a:stretch>
        </p:blipFill>
        <p:spPr bwMode="auto">
          <a:xfrm rot="10304670">
            <a:off x="10728662" y="-314747"/>
            <a:ext cx="3270930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772953" y="1979037"/>
            <a:ext cx="10135371" cy="4078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j-ea"/>
                <a:ea typeface="+mj-ea"/>
                <a:sym typeface="+mn-ea"/>
              </a:rPr>
              <a:t>0</a:t>
            </a:r>
            <a:r>
              <a:rPr lang="zh-CN" altLang="en-US" sz="2800" dirty="0">
                <a:latin typeface="+mj-ea"/>
                <a:ea typeface="+mj-ea"/>
                <a:sym typeface="+mn-ea"/>
              </a:rPr>
              <a:t>是正负数的分界点</a:t>
            </a:r>
            <a:r>
              <a:rPr lang="en-US" altLang="zh-CN" sz="2800" dirty="0">
                <a:latin typeface="+mj-ea"/>
                <a:ea typeface="+mj-ea"/>
                <a:sym typeface="+mn-ea"/>
              </a:rPr>
              <a:t>.</a:t>
            </a:r>
            <a:r>
              <a:rPr lang="zh-CN" altLang="en-US" sz="2800" dirty="0">
                <a:latin typeface="+mj-ea"/>
                <a:ea typeface="+mj-ea"/>
                <a:sym typeface="+mn-ea"/>
              </a:rPr>
              <a:t>它不再简简单单地只表示没有，它具有丰富的意义，如</a:t>
            </a:r>
            <a:r>
              <a:rPr lang="en-US" altLang="zh-CN" sz="2800" dirty="0">
                <a:latin typeface="+mj-ea"/>
                <a:ea typeface="+mj-ea"/>
                <a:sym typeface="+mn-ea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9994" y="1209381"/>
            <a:ext cx="110089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dirty="0">
                <a:solidFill>
                  <a:schemeClr val="accent4"/>
                </a:solidFill>
              </a:rPr>
              <a:t>小组讨论：“</a:t>
            </a:r>
            <a:r>
              <a:rPr lang="en-US" altLang="zh-CN" sz="3600" b="1" dirty="0">
                <a:solidFill>
                  <a:schemeClr val="accent4"/>
                </a:solidFill>
              </a:rPr>
              <a:t>0</a:t>
            </a:r>
            <a:r>
              <a:rPr lang="zh-CN" altLang="en-US" sz="3600" b="1" dirty="0">
                <a:solidFill>
                  <a:schemeClr val="accent4"/>
                </a:solidFill>
              </a:rPr>
              <a:t>”不只表示没有，还能表示哪些含义呢</a:t>
            </a:r>
            <a:r>
              <a:rPr lang="zh-CN" altLang="en-US" sz="3600" b="1" dirty="0">
                <a:solidFill>
                  <a:schemeClr val="accent4"/>
                </a:solidFill>
                <a:sym typeface="+mn-ea"/>
              </a:rPr>
              <a:t>？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01883" y="3233937"/>
            <a:ext cx="75909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1.</a:t>
            </a:r>
            <a:r>
              <a:rPr lang="zh-CN" altLang="en-US" sz="2800" dirty="0">
                <a:sym typeface="+mn-ea"/>
              </a:rPr>
              <a:t>空罐中的金币数量</a:t>
            </a:r>
            <a:r>
              <a:rPr lang="en-US" altLang="zh-CN" sz="2800" dirty="0">
                <a:sym typeface="+mn-ea"/>
              </a:rPr>
              <a:t>;            2.</a:t>
            </a:r>
            <a:r>
              <a:rPr lang="zh-CN" altLang="en-US" sz="2800" dirty="0">
                <a:sym typeface="+mn-ea"/>
              </a:rPr>
              <a:t>温度中的</a:t>
            </a:r>
            <a:r>
              <a:rPr lang="en-US" altLang="zh-CN" sz="2800" dirty="0">
                <a:sym typeface="+mn-ea"/>
              </a:rPr>
              <a:t>0°C;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3.</a:t>
            </a:r>
            <a:r>
              <a:rPr lang="zh-CN" altLang="en-US" sz="2800" dirty="0">
                <a:sym typeface="+mn-ea"/>
              </a:rPr>
              <a:t>海平面的高度</a:t>
            </a:r>
            <a:r>
              <a:rPr lang="en-US" altLang="zh-CN" sz="2800" dirty="0">
                <a:sym typeface="+mn-ea"/>
              </a:rPr>
              <a:t>;                   4.</a:t>
            </a:r>
            <a:r>
              <a:rPr lang="zh-CN" altLang="en-US" sz="2800" dirty="0">
                <a:sym typeface="+mn-ea"/>
              </a:rPr>
              <a:t>标准水位</a:t>
            </a:r>
            <a:r>
              <a:rPr lang="en-US" altLang="zh-CN" sz="2800" dirty="0">
                <a:sym typeface="+mn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5.</a:t>
            </a:r>
            <a:r>
              <a:rPr lang="zh-CN" altLang="en-US" sz="2800" dirty="0">
                <a:sym typeface="+mn-ea"/>
              </a:rPr>
              <a:t>原地不动</a:t>
            </a:r>
            <a:r>
              <a:rPr lang="en-US" altLang="zh-CN" sz="2800" dirty="0">
                <a:sym typeface="+mn-ea"/>
              </a:rPr>
              <a:t>;                          6.</a:t>
            </a:r>
            <a:r>
              <a:rPr lang="zh-CN" altLang="en-US" sz="2800" dirty="0">
                <a:sym typeface="+mn-ea"/>
              </a:rPr>
              <a:t>收支平衡   </a:t>
            </a:r>
            <a:r>
              <a:rPr lang="en-US" altLang="zh-CN" sz="2800" dirty="0">
                <a:sym typeface="+mn-ea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7030A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7030A0"/>
              </a:solidFill>
              <a:sym typeface="+mn-ea"/>
            </a:endParaRPr>
          </a:p>
          <a:p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994" y="175584"/>
            <a:ext cx="324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99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合作探究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3105" y="5472275"/>
            <a:ext cx="9777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在解决实际问题中还发挥着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基准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的作用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ea"/>
              </a:rPr>
              <a:t>，高于基准的量用正数表示，低于基准的量用负数表示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1603" b="25268"/>
          <a:stretch>
            <a:fillRect/>
          </a:stretch>
        </p:blipFill>
        <p:spPr bwMode="auto">
          <a:xfrm rot="12258951">
            <a:off x="-1176857" y="5174346"/>
            <a:ext cx="6692083" cy="35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71120"/>
            <a:ext cx="3235783" cy="13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9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练习新知</a:t>
            </a:r>
          </a:p>
        </p:txBody>
      </p:sp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9501345" y="-194849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85429" y="997941"/>
            <a:ext cx="10944225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1.</a:t>
            </a:r>
            <a:r>
              <a:rPr lang="zh-CN" altLang="en-US" sz="3200" dirty="0">
                <a:latin typeface="+mj-ea"/>
                <a:ea typeface="+mj-ea"/>
              </a:rPr>
              <a:t>下列说法，正确的是</a:t>
            </a:r>
            <a:r>
              <a:rPr lang="en-US" altLang="zh-CN" sz="3200" dirty="0">
                <a:latin typeface="+mj-ea"/>
                <a:ea typeface="+mj-ea"/>
              </a:rPr>
              <a:t>(  )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A.0°C</a:t>
            </a:r>
            <a:r>
              <a:rPr lang="zh-CN" altLang="en-US" sz="3200" dirty="0">
                <a:latin typeface="+mj-ea"/>
                <a:ea typeface="+mj-ea"/>
              </a:rPr>
              <a:t>表示没有温度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B.0 </a:t>
            </a:r>
            <a:r>
              <a:rPr lang="zh-CN" altLang="en-US" sz="3200" dirty="0">
                <a:latin typeface="+mj-ea"/>
                <a:ea typeface="+mj-ea"/>
              </a:rPr>
              <a:t>表示什么也没有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C.0 </a:t>
            </a:r>
            <a:r>
              <a:rPr lang="zh-CN" altLang="en-US" sz="3200" dirty="0">
                <a:latin typeface="+mj-ea"/>
                <a:ea typeface="+mj-ea"/>
              </a:rPr>
              <a:t>是非正数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D.0 </a:t>
            </a:r>
            <a:r>
              <a:rPr lang="zh-CN" altLang="en-US" sz="3200" dirty="0">
                <a:latin typeface="+mj-ea"/>
                <a:ea typeface="+mj-ea"/>
              </a:rPr>
              <a:t>既可以看作是正数又可以看作是负数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74825" y="5073315"/>
            <a:ext cx="6834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既不是正数也不是负数，也就是说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是非正数也是非负数。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82560" y="4050251"/>
            <a:ext cx="3552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答案：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六边形 29"/>
          <p:cNvSpPr/>
          <p:nvPr/>
        </p:nvSpPr>
        <p:spPr>
          <a:xfrm>
            <a:off x="10384399" y="5065757"/>
            <a:ext cx="788128" cy="679421"/>
          </a:xfrm>
          <a:prstGeom prst="hexagon">
            <a:avLst/>
          </a:prstGeom>
          <a:solidFill>
            <a:srgbClr val="A3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4746622" y="1447473"/>
            <a:ext cx="2616564" cy="3963055"/>
          </a:xfrm>
          <a:custGeom>
            <a:avLst/>
            <a:gdLst>
              <a:gd name="connsiteX0" fmla="*/ 0 w 2476500"/>
              <a:gd name="connsiteY0" fmla="*/ 0 h 3670300"/>
              <a:gd name="connsiteX1" fmla="*/ 2476500 w 2476500"/>
              <a:gd name="connsiteY1" fmla="*/ 0 h 3670300"/>
              <a:gd name="connsiteX2" fmla="*/ 2476500 w 2476500"/>
              <a:gd name="connsiteY2" fmla="*/ 3330589 h 3670300"/>
              <a:gd name="connsiteX3" fmla="*/ 2104338 w 2476500"/>
              <a:gd name="connsiteY3" fmla="*/ 3330589 h 3670300"/>
              <a:gd name="connsiteX4" fmla="*/ 1934483 w 2476500"/>
              <a:gd name="connsiteY4" fmla="*/ 3670300 h 3670300"/>
              <a:gd name="connsiteX5" fmla="*/ 0 w 2476500"/>
              <a:gd name="connsiteY5" fmla="*/ 367030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500" h="3670300">
                <a:moveTo>
                  <a:pt x="0" y="0"/>
                </a:moveTo>
                <a:lnTo>
                  <a:pt x="2476500" y="0"/>
                </a:lnTo>
                <a:lnTo>
                  <a:pt x="2476500" y="3330589"/>
                </a:lnTo>
                <a:lnTo>
                  <a:pt x="2104338" y="3330589"/>
                </a:lnTo>
                <a:lnTo>
                  <a:pt x="1934483" y="3670300"/>
                </a:lnTo>
                <a:lnTo>
                  <a:pt x="0" y="3670300"/>
                </a:lnTo>
                <a:close/>
              </a:path>
            </a:pathLst>
          </a:cu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六边形 27"/>
          <p:cNvSpPr/>
          <p:nvPr/>
        </p:nvSpPr>
        <p:spPr>
          <a:xfrm>
            <a:off x="6792874" y="5026707"/>
            <a:ext cx="788128" cy="679421"/>
          </a:xfrm>
          <a:prstGeom prst="hexagon">
            <a:avLst/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183584" y="1447472"/>
            <a:ext cx="2758738" cy="3963056"/>
          </a:xfrm>
          <a:custGeom>
            <a:avLst/>
            <a:gdLst>
              <a:gd name="connsiteX0" fmla="*/ 0 w 2476500"/>
              <a:gd name="connsiteY0" fmla="*/ 0 h 3670300"/>
              <a:gd name="connsiteX1" fmla="*/ 2476500 w 2476500"/>
              <a:gd name="connsiteY1" fmla="*/ 0 h 3670300"/>
              <a:gd name="connsiteX2" fmla="*/ 2476500 w 2476500"/>
              <a:gd name="connsiteY2" fmla="*/ 3330589 h 3670300"/>
              <a:gd name="connsiteX3" fmla="*/ 2104338 w 2476500"/>
              <a:gd name="connsiteY3" fmla="*/ 3330589 h 3670300"/>
              <a:gd name="connsiteX4" fmla="*/ 1934483 w 2476500"/>
              <a:gd name="connsiteY4" fmla="*/ 3670300 h 3670300"/>
              <a:gd name="connsiteX5" fmla="*/ 0 w 2476500"/>
              <a:gd name="connsiteY5" fmla="*/ 367030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500" h="3670300">
                <a:moveTo>
                  <a:pt x="0" y="0"/>
                </a:moveTo>
                <a:lnTo>
                  <a:pt x="2476500" y="0"/>
                </a:lnTo>
                <a:lnTo>
                  <a:pt x="2476500" y="3330589"/>
                </a:lnTo>
                <a:lnTo>
                  <a:pt x="2104338" y="3330589"/>
                </a:lnTo>
                <a:lnTo>
                  <a:pt x="1934483" y="3670300"/>
                </a:lnTo>
                <a:lnTo>
                  <a:pt x="0" y="3670300"/>
                </a:lnTo>
                <a:close/>
              </a:path>
            </a:pathLst>
          </a:cu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8318972" y="1423424"/>
            <a:ext cx="2616564" cy="3963054"/>
          </a:xfrm>
          <a:custGeom>
            <a:avLst/>
            <a:gdLst>
              <a:gd name="connsiteX0" fmla="*/ 0 w 2476500"/>
              <a:gd name="connsiteY0" fmla="*/ 0 h 3670300"/>
              <a:gd name="connsiteX1" fmla="*/ 2476500 w 2476500"/>
              <a:gd name="connsiteY1" fmla="*/ 0 h 3670300"/>
              <a:gd name="connsiteX2" fmla="*/ 2476500 w 2476500"/>
              <a:gd name="connsiteY2" fmla="*/ 3365941 h 3670300"/>
              <a:gd name="connsiteX3" fmla="*/ 2233403 w 2476500"/>
              <a:gd name="connsiteY3" fmla="*/ 3365941 h 3670300"/>
              <a:gd name="connsiteX4" fmla="*/ 2233197 w 2476500"/>
              <a:gd name="connsiteY4" fmla="*/ 3366353 h 3670300"/>
              <a:gd name="connsiteX5" fmla="*/ 2122743 w 2476500"/>
              <a:gd name="connsiteY5" fmla="*/ 3366353 h 3670300"/>
              <a:gd name="connsiteX6" fmla="*/ 1970770 w 2476500"/>
              <a:gd name="connsiteY6" fmla="*/ 3670300 h 3670300"/>
              <a:gd name="connsiteX7" fmla="*/ 0 w 2476500"/>
              <a:gd name="connsiteY7" fmla="*/ 367030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3670300">
                <a:moveTo>
                  <a:pt x="0" y="0"/>
                </a:moveTo>
                <a:lnTo>
                  <a:pt x="2476500" y="0"/>
                </a:lnTo>
                <a:lnTo>
                  <a:pt x="2476500" y="3365941"/>
                </a:lnTo>
                <a:lnTo>
                  <a:pt x="2233403" y="3365941"/>
                </a:lnTo>
                <a:lnTo>
                  <a:pt x="2233197" y="3366353"/>
                </a:lnTo>
                <a:lnTo>
                  <a:pt x="2122743" y="3366353"/>
                </a:lnTo>
                <a:lnTo>
                  <a:pt x="1970770" y="3670300"/>
                </a:lnTo>
                <a:lnTo>
                  <a:pt x="0" y="3670300"/>
                </a:lnTo>
                <a:close/>
              </a:path>
            </a:pathLst>
          </a:custGeom>
          <a:solidFill>
            <a:srgbClr val="A3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113527" y="2117824"/>
                <a:ext cx="2971303" cy="5023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像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1.8%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3.5 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这样大于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0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的数叫做正数。有时为了表达明确意义也在正数面前加上正号，如“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+1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+0.5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，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”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ctr"/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一般情况省略正号“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”不写。</a:t>
                </a:r>
                <a:endPara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27" y="2117824"/>
                <a:ext cx="2971303" cy="5023555"/>
              </a:xfrm>
              <a:prstGeom prst="rect">
                <a:avLst/>
              </a:prstGeom>
              <a:blipFill rotWithShape="1">
                <a:blip r:embed="rId3"/>
                <a:stretch>
                  <a:fillRect l="-13" t="-2" r="17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360842" y="1423424"/>
            <a:ext cx="238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“正数”</a:t>
            </a:r>
            <a:endParaRPr lang="zh-CN" altLang="en-US" sz="32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4296" y="1777367"/>
            <a:ext cx="27085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既不是正数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也不是负数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是正数与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负数的分界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的意义不仅仅是表示没有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40806" y="1447472"/>
            <a:ext cx="1071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en-US" altLang="zh-CN" sz="4400" dirty="0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</a:rPr>
              <a:t>0</a:t>
            </a:r>
            <a:r>
              <a:rPr lang="zh-CN" altLang="en-US" sz="4400" dirty="0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226980" y="2222190"/>
                <a:ext cx="2708556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像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-1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-2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-2.7%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en-US" altLang="zh-CN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𝟑</m:t>
                        </m:r>
                      </m:num>
                      <m:den>
                        <m:r>
                          <a:rPr lang="en-US" altLang="zh-CN" sz="36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这样在正数前加上符号“</a:t>
                </a: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-</a:t>
                </a:r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”（负）的数叫负数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980" y="2222190"/>
                <a:ext cx="2708556" cy="2616101"/>
              </a:xfrm>
              <a:prstGeom prst="rect">
                <a:avLst/>
              </a:prstGeom>
              <a:blipFill rotWithShape="1">
                <a:blip r:embed="rId4"/>
                <a:stretch>
                  <a:fillRect l="-20" t="-12" r="7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8598037" y="1451923"/>
            <a:ext cx="178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“负数”</a:t>
            </a:r>
          </a:p>
        </p:txBody>
      </p:sp>
      <p:sp>
        <p:nvSpPr>
          <p:cNvPr id="17" name="六边形 16"/>
          <p:cNvSpPr/>
          <p:nvPr/>
        </p:nvSpPr>
        <p:spPr>
          <a:xfrm>
            <a:off x="3337149" y="5030613"/>
            <a:ext cx="788128" cy="679421"/>
          </a:xfrm>
          <a:prstGeom prst="hexagon">
            <a:avLst/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08" y="5079104"/>
            <a:ext cx="609600" cy="6096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78" y="5044194"/>
            <a:ext cx="609600" cy="6096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99" y="5044193"/>
            <a:ext cx="609600" cy="609600"/>
          </a:xfrm>
          <a:prstGeom prst="rect">
            <a:avLst/>
          </a:prstGeom>
        </p:spPr>
      </p:pic>
      <p:pic>
        <p:nvPicPr>
          <p:cNvPr id="34" name="Picture 2" descr="PNG素材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319" y="49762"/>
            <a:ext cx="3135882" cy="160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本框 34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概念总结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1603" b="25268"/>
          <a:stretch>
            <a:fillRect/>
          </a:stretch>
        </p:blipFill>
        <p:spPr bwMode="auto">
          <a:xfrm rot="12258951">
            <a:off x="-702437" y="4706985"/>
            <a:ext cx="6692083" cy="35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87472"/>
            <a:ext cx="2691587" cy="13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练习新知</a:t>
            </a:r>
          </a:p>
        </p:txBody>
      </p:sp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9501345" y="-194849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485429" y="1907085"/>
                <a:ext cx="10944225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+mj-ea"/>
                    <a:ea typeface="+mj-ea"/>
                  </a:rPr>
                  <a:t>1.</a:t>
                </a:r>
                <a:r>
                  <a:rPr lang="zh-CN" altLang="en-US" sz="3200" dirty="0">
                    <a:latin typeface="+mj-ea"/>
                    <a:ea typeface="+mj-ea"/>
                  </a:rPr>
                  <a:t>读下列各数，并指出哪些是正数，哪些是负数。</a:t>
                </a:r>
                <a:endParaRPr lang="en-US" altLang="zh-CN" sz="3200" dirty="0">
                  <a:latin typeface="+mj-ea"/>
                  <a:ea typeface="+mj-ea"/>
                </a:endParaRPr>
              </a:p>
              <a:p>
                <a:r>
                  <a:rPr lang="en-US" altLang="zh-CN" sz="3200" dirty="0">
                    <a:latin typeface="+mj-ea"/>
                    <a:ea typeface="+mj-ea"/>
                  </a:rPr>
                  <a:t>-1, 2.5</a:t>
                </a:r>
                <a:r>
                  <a:rPr lang="zh-CN" altLang="en-US" sz="3200" dirty="0">
                    <a:latin typeface="+mj-ea"/>
                    <a:ea typeface="+mj-ea"/>
                  </a:rPr>
                  <a:t>，</a:t>
                </a:r>
                <a:r>
                  <a:rPr lang="en-US" altLang="zh-CN" sz="3200" dirty="0">
                    <a:latin typeface="+mj-ea"/>
                    <a:ea typeface="+mj-ea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4000" i="1" dirty="0" smtClean="0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4000" dirty="0">
                            <a:latin typeface="Cambria Math" panose="02040503050406030204" pitchFamily="18" charset="0"/>
                            <a:ea typeface="+mj-ea"/>
                          </a:rPr>
                          <m:t>3</m:t>
                        </m:r>
                      </m:num>
                      <m:den>
                        <m:r>
                          <a:rPr lang="zh-CN" altLang="en-US" sz="4000" i="0" dirty="0">
                            <a:latin typeface="Cambria Math" panose="02040503050406030204" pitchFamily="18" charset="0"/>
                            <a:ea typeface="+mj-ea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3200" dirty="0">
                    <a:latin typeface="+mj-ea"/>
                    <a:ea typeface="+mj-ea"/>
                  </a:rPr>
                  <a:t>，，</a:t>
                </a:r>
                <a:r>
                  <a:rPr lang="en-US" altLang="zh-CN" sz="3200" dirty="0">
                    <a:latin typeface="+mj-ea"/>
                    <a:ea typeface="+mj-ea"/>
                  </a:rPr>
                  <a:t>-3.14, 120</a:t>
                </a:r>
                <a:r>
                  <a:rPr lang="zh-CN" altLang="en-US" sz="3200" dirty="0">
                    <a:latin typeface="+mj-ea"/>
                    <a:ea typeface="+mj-ea"/>
                  </a:rPr>
                  <a:t>，</a:t>
                </a:r>
                <a:r>
                  <a:rPr lang="en-US" altLang="zh-CN" sz="3200" dirty="0">
                    <a:latin typeface="+mj-ea"/>
                    <a:ea typeface="+mj-ea"/>
                  </a:rPr>
                  <a:t>-1.732</a:t>
                </a:r>
                <a:r>
                  <a:rPr lang="zh-CN" altLang="en-US" sz="3200" dirty="0">
                    <a:latin typeface="+mj-ea"/>
                    <a:ea typeface="+mj-ea"/>
                  </a:rPr>
                  <a:t>，</a:t>
                </a:r>
                <a:r>
                  <a:rPr lang="en-US" altLang="zh-CN" sz="4000" dirty="0">
                    <a:latin typeface="+mj-ea"/>
                    <a:ea typeface="+mj-ea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i="1" smtClean="0"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num>
                      <m:den>
                        <m:r>
                          <a:rPr lang="en-US" altLang="zh-CN" sz="4000" b="0" i="1" smtClean="0">
                            <a:latin typeface="Cambria Math" panose="02040503050406030204" pitchFamily="18" charset="0"/>
                            <a:ea typeface="+mj-ea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3200" dirty="0">
                    <a:latin typeface="+mj-ea"/>
                    <a:ea typeface="+mj-ea"/>
                  </a:rPr>
                  <a:t>， </a:t>
                </a:r>
                <a:r>
                  <a:rPr lang="en-US" altLang="zh-CN" sz="3200" dirty="0">
                    <a:latin typeface="+mj-ea"/>
                    <a:ea typeface="+mj-ea"/>
                  </a:rPr>
                  <a:t>-5.7%</a:t>
                </a:r>
                <a:r>
                  <a:rPr lang="zh-CN" altLang="en-US" sz="3200" dirty="0">
                    <a:latin typeface="+mj-ea"/>
                    <a:ea typeface="+mj-ea"/>
                  </a:rPr>
                  <a:t>， </a:t>
                </a:r>
                <a:r>
                  <a:rPr lang="en-US" altLang="zh-CN" sz="3200" dirty="0">
                    <a:latin typeface="+mj-ea"/>
                    <a:ea typeface="+mj-ea"/>
                  </a:rPr>
                  <a:t>0</a:t>
                </a:r>
                <a:endParaRPr lang="zh-CN" altLang="en-US" sz="32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9" y="1907085"/>
                <a:ext cx="10944225" cy="1470980"/>
              </a:xfrm>
              <a:prstGeom prst="rect">
                <a:avLst/>
              </a:prstGeom>
              <a:blipFill rotWithShape="1">
                <a:blip r:embed="rId4"/>
                <a:stretch>
                  <a:fillRect l="-3" t="-12" r="3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035426" y="3818092"/>
                <a:ext cx="9753600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+mj-ea"/>
                    <a:ea typeface="+mj-ea"/>
                  </a:rPr>
                  <a:t>答案：</a:t>
                </a:r>
                <a:r>
                  <a:rPr lang="en-US" altLang="zh-CN" sz="2800" dirty="0">
                    <a:solidFill>
                      <a:srgbClr val="0066FF"/>
                    </a:solidFill>
                    <a:latin typeface="+mj-ea"/>
                    <a:ea typeface="+mj-ea"/>
                  </a:rPr>
                  <a:t>-1</a:t>
                </a:r>
                <a:r>
                  <a:rPr lang="en-US" altLang="zh-CN" sz="2800" dirty="0">
                    <a:latin typeface="+mj-ea"/>
                    <a:ea typeface="+mj-ea"/>
                  </a:rPr>
                  <a:t>,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ea"/>
                    <a:ea typeface="+mj-ea"/>
                  </a:rPr>
                  <a:t>2.5</a:t>
                </a:r>
                <a:r>
                  <a:rPr lang="zh-CN" altLang="en-US" sz="2800" dirty="0">
                    <a:latin typeface="+mj-ea"/>
                    <a:ea typeface="+mj-ea"/>
                  </a:rPr>
                  <a:t>，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ea"/>
                    <a:ea typeface="+mj-ea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3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zh-CN" altLang="en-US" sz="3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3</m:t>
                        </m:r>
                      </m:num>
                      <m:den>
                        <m:r>
                          <a:rPr lang="zh-CN" altLang="en-US" sz="36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+mj-ea"/>
                    <a:ea typeface="+mj-ea"/>
                  </a:rPr>
                  <a:t>，</a:t>
                </a:r>
                <a:r>
                  <a:rPr lang="en-US" altLang="zh-CN" sz="2800" dirty="0">
                    <a:solidFill>
                      <a:srgbClr val="0066FF"/>
                    </a:solidFill>
                    <a:latin typeface="+mj-ea"/>
                    <a:ea typeface="+mj-ea"/>
                  </a:rPr>
                  <a:t>-3.14</a:t>
                </a:r>
                <a:r>
                  <a:rPr lang="en-US" altLang="zh-CN" sz="2800" dirty="0">
                    <a:latin typeface="+mj-ea"/>
                    <a:ea typeface="+mj-ea"/>
                  </a:rPr>
                  <a:t>,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+mj-ea"/>
                    <a:ea typeface="+mj-ea"/>
                  </a:rPr>
                  <a:t>120</a:t>
                </a:r>
                <a:r>
                  <a:rPr lang="zh-CN" altLang="en-US" sz="2800" dirty="0">
                    <a:latin typeface="+mj-ea"/>
                    <a:ea typeface="+mj-ea"/>
                  </a:rPr>
                  <a:t>，</a:t>
                </a:r>
                <a:r>
                  <a:rPr lang="en-US" altLang="zh-CN" sz="2800" dirty="0">
                    <a:solidFill>
                      <a:srgbClr val="0066FF"/>
                    </a:solidFill>
                    <a:latin typeface="+mj-ea"/>
                    <a:ea typeface="+mj-ea"/>
                  </a:rPr>
                  <a:t>-1.732</a:t>
                </a:r>
                <a:r>
                  <a:rPr lang="zh-CN" altLang="en-US" sz="2800" dirty="0">
                    <a:latin typeface="+mj-ea"/>
                    <a:ea typeface="+mj-ea"/>
                  </a:rPr>
                  <a:t>，</a:t>
                </a:r>
                <a:r>
                  <a:rPr lang="en-US" altLang="zh-CN" sz="3600" dirty="0">
                    <a:solidFill>
                      <a:srgbClr val="0066FF"/>
                    </a:solidFill>
                    <a:latin typeface="+mj-ea"/>
                    <a:ea typeface="+mj-ea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+mj-ea"/>
                    <a:ea typeface="+mj-ea"/>
                  </a:rPr>
                  <a:t>， </a:t>
                </a:r>
                <a:r>
                  <a:rPr lang="en-US" altLang="zh-CN" sz="2800" dirty="0">
                    <a:solidFill>
                      <a:srgbClr val="0066FF"/>
                    </a:solidFill>
                    <a:latin typeface="+mj-ea"/>
                    <a:ea typeface="+mj-ea"/>
                  </a:rPr>
                  <a:t>-5.7%</a:t>
                </a:r>
                <a:r>
                  <a:rPr lang="zh-CN" altLang="en-US" sz="2800" dirty="0">
                    <a:latin typeface="+mj-ea"/>
                    <a:ea typeface="+mj-ea"/>
                  </a:rPr>
                  <a:t>， </a:t>
                </a:r>
                <a:r>
                  <a:rPr lang="en-US" altLang="zh-CN" sz="2800" dirty="0">
                    <a:latin typeface="+mj-ea"/>
                    <a:ea typeface="+mj-ea"/>
                  </a:rPr>
                  <a:t>0</a:t>
                </a:r>
                <a:endParaRPr lang="zh-CN" altLang="en-US" sz="28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26" y="3818092"/>
                <a:ext cx="9753600" cy="876587"/>
              </a:xfrm>
              <a:prstGeom prst="rect">
                <a:avLst/>
              </a:prstGeom>
              <a:blipFill rotWithShape="1">
                <a:blip r:embed="rId5"/>
                <a:stretch>
                  <a:fillRect l="-4" t="-54" r="4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2333625" y="4961555"/>
            <a:ext cx="6834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既不是正数也不是负数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1603" b="25268"/>
          <a:stretch>
            <a:fillRect/>
          </a:stretch>
        </p:blipFill>
        <p:spPr bwMode="auto">
          <a:xfrm rot="12258951">
            <a:off x="-945742" y="5220236"/>
            <a:ext cx="6692083" cy="35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87472"/>
            <a:ext cx="2691587" cy="13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练习新知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0309" y="1385332"/>
            <a:ext cx="9349451" cy="14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2.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一个月内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小明体重增加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2kg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小华体重减少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2kg</a:t>
            </a:r>
            <a:r>
              <a:rPr lang="en-US" altLang="zh-CN" sz="3200" i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小强体重无变化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写出他们这个月的体重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增长值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0222" y="4826337"/>
            <a:ext cx="7121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注意：增长值（率）既可以是正数也可以是负数。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6" descr="C:\Users\Administrator.PCOS-1601011958\AppData\Roaming\Tencent\Users\525432460\QQ\WinTemp\RichOle\E8~396$R_)KZ}R968PN%NBY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9466" y="3556765"/>
            <a:ext cx="3467741" cy="33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289737" y="3113989"/>
            <a:ext cx="97536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6FF"/>
                </a:solidFill>
                <a:latin typeface="+mj-ea"/>
                <a:ea typeface="+mj-ea"/>
              </a:rPr>
              <a:t>答案：这个月小明体重增长值为</a:t>
            </a:r>
            <a:r>
              <a:rPr lang="en-US" altLang="zh-CN" sz="2800" dirty="0">
                <a:solidFill>
                  <a:srgbClr val="0066FF"/>
                </a:solidFill>
                <a:latin typeface="+mj-ea"/>
                <a:ea typeface="+mj-ea"/>
              </a:rPr>
              <a:t>2kg,</a:t>
            </a:r>
            <a:r>
              <a:rPr lang="zh-CN" altLang="en-US" sz="2800" dirty="0">
                <a:solidFill>
                  <a:srgbClr val="0066FF"/>
                </a:solidFill>
                <a:latin typeface="+mj-ea"/>
                <a:ea typeface="+mj-ea"/>
              </a:rPr>
              <a:t>小华体重增长值为</a:t>
            </a:r>
            <a:r>
              <a:rPr lang="en-US" altLang="zh-CN" sz="2800" dirty="0">
                <a:solidFill>
                  <a:srgbClr val="0066FF"/>
                </a:solidFill>
                <a:latin typeface="+mj-ea"/>
                <a:ea typeface="+mj-ea"/>
              </a:rPr>
              <a:t>-1kg,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66FF"/>
                </a:solidFill>
                <a:latin typeface="+mj-ea"/>
                <a:ea typeface="+mj-ea"/>
              </a:rPr>
              <a:t>                    小强体重增长值为</a:t>
            </a:r>
            <a:r>
              <a:rPr lang="en-US" altLang="zh-CN" sz="2800" dirty="0">
                <a:solidFill>
                  <a:srgbClr val="0066FF"/>
                </a:solidFill>
                <a:latin typeface="+mj-ea"/>
                <a:ea typeface="+mj-ea"/>
              </a:rPr>
              <a:t>0kg.</a:t>
            </a:r>
            <a:endParaRPr lang="zh-CN" altLang="en-US" sz="2800" dirty="0">
              <a:solidFill>
                <a:srgbClr val="0066FF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87472"/>
            <a:ext cx="2691587" cy="13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综合巩固</a:t>
            </a:r>
          </a:p>
        </p:txBody>
      </p:sp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9452531" y="4155357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85429" y="997941"/>
            <a:ext cx="11039821" cy="517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1</a:t>
            </a:r>
            <a:r>
              <a:rPr lang="zh-CN" altLang="en-US" sz="3200" dirty="0">
                <a:latin typeface="+mj-ea"/>
                <a:ea typeface="+mj-ea"/>
              </a:rPr>
              <a:t>、月球表面的白天平均温度零上</a:t>
            </a:r>
            <a:r>
              <a:rPr lang="en-US" altLang="zh-CN" sz="3200" dirty="0">
                <a:latin typeface="+mj-ea"/>
                <a:ea typeface="+mj-ea"/>
              </a:rPr>
              <a:t>:126</a:t>
            </a:r>
            <a:r>
              <a:rPr lang="zh-CN" altLang="en-US" sz="3200" dirty="0">
                <a:latin typeface="+mj-ea"/>
                <a:ea typeface="+mj-ea"/>
              </a:rPr>
              <a:t>℃，记作</a:t>
            </a:r>
            <a:r>
              <a:rPr lang="en-US" altLang="zh-CN" sz="3200" dirty="0">
                <a:latin typeface="+mj-ea"/>
                <a:ea typeface="+mj-ea"/>
              </a:rPr>
              <a:t>126</a:t>
            </a:r>
            <a:r>
              <a:rPr lang="zh-CN" altLang="en-US" sz="3200" dirty="0">
                <a:latin typeface="+mj-ea"/>
                <a:ea typeface="+mj-ea"/>
              </a:rPr>
              <a:t>℃，而夜间平均温度零下</a:t>
            </a:r>
            <a:r>
              <a:rPr lang="en-US" altLang="zh-CN" sz="3200" dirty="0">
                <a:latin typeface="+mj-ea"/>
                <a:ea typeface="+mj-ea"/>
              </a:rPr>
              <a:t>150°C</a:t>
            </a:r>
            <a:r>
              <a:rPr lang="zh-CN" altLang="en-US" sz="3200" dirty="0">
                <a:latin typeface="+mj-ea"/>
                <a:ea typeface="+mj-ea"/>
              </a:rPr>
              <a:t>，记作</a:t>
            </a:r>
            <a:r>
              <a:rPr lang="en-US" altLang="zh-CN" sz="3200" dirty="0">
                <a:latin typeface="+mj-ea"/>
                <a:ea typeface="+mj-ea"/>
              </a:rPr>
              <a:t>________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2</a:t>
            </a:r>
            <a:r>
              <a:rPr lang="zh-CN" altLang="en-US" sz="3200" dirty="0">
                <a:latin typeface="+mj-ea"/>
                <a:ea typeface="+mj-ea"/>
              </a:rPr>
              <a:t>、如果水位升高</a:t>
            </a:r>
            <a:r>
              <a:rPr lang="en-US" altLang="zh-CN" sz="3200" dirty="0">
                <a:latin typeface="+mj-ea"/>
                <a:ea typeface="+mj-ea"/>
              </a:rPr>
              <a:t>3m</a:t>
            </a:r>
            <a:r>
              <a:rPr lang="zh-CN" altLang="en-US" sz="3200" dirty="0">
                <a:latin typeface="+mj-ea"/>
                <a:ea typeface="+mj-ea"/>
              </a:rPr>
              <a:t>时水位变化记作</a:t>
            </a:r>
            <a:r>
              <a:rPr lang="en-US" altLang="zh-CN" sz="3200" dirty="0">
                <a:latin typeface="+mj-ea"/>
                <a:ea typeface="+mj-ea"/>
              </a:rPr>
              <a:t>+3m</a:t>
            </a:r>
            <a:r>
              <a:rPr lang="zh-CN" altLang="en-US" sz="3200" dirty="0">
                <a:latin typeface="+mj-ea"/>
                <a:ea typeface="+mj-ea"/>
              </a:rPr>
              <a:t>，那么水位变化</a:t>
            </a:r>
            <a:r>
              <a:rPr lang="en-US" altLang="zh-CN" sz="3200" dirty="0">
                <a:latin typeface="+mj-ea"/>
                <a:ea typeface="+mj-ea"/>
              </a:rPr>
              <a:t>_____</a:t>
            </a:r>
            <a:r>
              <a:rPr lang="zh-CN" altLang="en-US" sz="3200" dirty="0">
                <a:latin typeface="+mj-ea"/>
                <a:ea typeface="+mj-ea"/>
              </a:rPr>
              <a:t>表示水位下降</a:t>
            </a:r>
            <a:r>
              <a:rPr lang="en-US" altLang="zh-CN" sz="3200" dirty="0">
                <a:latin typeface="+mj-ea"/>
                <a:ea typeface="+mj-ea"/>
              </a:rPr>
              <a:t>3m</a:t>
            </a:r>
            <a:r>
              <a:rPr lang="zh-CN" altLang="en-US" sz="3200" dirty="0">
                <a:latin typeface="+mj-ea"/>
                <a:ea typeface="+mj-ea"/>
              </a:rPr>
              <a:t>，水位不升不降时水位变化记作</a:t>
            </a:r>
            <a:r>
              <a:rPr lang="en-US" altLang="zh-CN" sz="3200" dirty="0">
                <a:latin typeface="+mj-ea"/>
                <a:ea typeface="+mj-ea"/>
              </a:rPr>
              <a:t>_____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3</a:t>
            </a:r>
            <a:r>
              <a:rPr lang="zh-CN" altLang="en-US" sz="3200" dirty="0">
                <a:latin typeface="+mj-ea"/>
                <a:ea typeface="+mj-ea"/>
              </a:rPr>
              <a:t>、填空</a:t>
            </a:r>
            <a:r>
              <a:rPr lang="en-US" altLang="zh-CN" sz="3200" dirty="0">
                <a:latin typeface="+mj-ea"/>
                <a:ea typeface="+mj-ea"/>
              </a:rPr>
              <a:t>: -1</a:t>
            </a:r>
            <a:r>
              <a:rPr lang="zh-CN" altLang="en-US" sz="3200" dirty="0">
                <a:latin typeface="+mj-ea"/>
                <a:ea typeface="+mj-ea"/>
              </a:rPr>
              <a:t>，</a:t>
            </a:r>
            <a:r>
              <a:rPr lang="en-US" altLang="zh-CN" sz="3200" dirty="0">
                <a:latin typeface="+mj-ea"/>
                <a:ea typeface="+mj-ea"/>
              </a:rPr>
              <a:t>2</a:t>
            </a:r>
            <a:r>
              <a:rPr lang="zh-CN" altLang="en-US" sz="3200" dirty="0">
                <a:latin typeface="+mj-ea"/>
                <a:ea typeface="+mj-ea"/>
              </a:rPr>
              <a:t>，</a:t>
            </a:r>
            <a:r>
              <a:rPr lang="en-US" altLang="zh-CN" sz="3200" dirty="0">
                <a:latin typeface="+mj-ea"/>
                <a:ea typeface="+mj-ea"/>
              </a:rPr>
              <a:t>-3, 4, -5,6-7</a:t>
            </a:r>
            <a:r>
              <a:rPr lang="zh-CN" altLang="en-US" sz="3200" dirty="0">
                <a:latin typeface="+mj-ea"/>
                <a:ea typeface="+mj-ea"/>
              </a:rPr>
              <a:t>，</a:t>
            </a:r>
            <a:r>
              <a:rPr lang="en-US" altLang="zh-CN" sz="3200" dirty="0">
                <a:latin typeface="+mj-ea"/>
                <a:ea typeface="+mj-ea"/>
              </a:rPr>
              <a:t>8,...</a:t>
            </a:r>
            <a:r>
              <a:rPr lang="zh-CN" altLang="en-US" sz="3200" dirty="0">
                <a:latin typeface="+mj-ea"/>
                <a:ea typeface="+mj-ea"/>
              </a:rPr>
              <a:t>，第</a:t>
            </a:r>
            <a:r>
              <a:rPr lang="en-US" altLang="zh-CN" sz="3200" dirty="0">
                <a:latin typeface="+mj-ea"/>
                <a:ea typeface="+mj-ea"/>
              </a:rPr>
              <a:t>80</a:t>
            </a:r>
            <a:r>
              <a:rPr lang="zh-CN" altLang="en-US" sz="3200" dirty="0">
                <a:latin typeface="+mj-ea"/>
                <a:ea typeface="+mj-ea"/>
              </a:rPr>
              <a:t>个数是</a:t>
            </a:r>
            <a:r>
              <a:rPr lang="en-US" altLang="zh-CN" sz="3200" dirty="0">
                <a:latin typeface="+mj-ea"/>
                <a:ea typeface="+mj-ea"/>
              </a:rPr>
              <a:t>_____</a:t>
            </a:r>
            <a:r>
              <a:rPr lang="zh-CN" altLang="en-US" sz="3200" dirty="0">
                <a:latin typeface="+mj-ea"/>
                <a:ea typeface="+mj-ea"/>
              </a:rPr>
              <a:t> ，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</a:rPr>
              <a:t>第</a:t>
            </a:r>
            <a:r>
              <a:rPr lang="en-US" altLang="zh-CN" sz="3200" dirty="0">
                <a:latin typeface="+mj-ea"/>
                <a:ea typeface="+mj-ea"/>
              </a:rPr>
              <a:t>2011</a:t>
            </a:r>
            <a:r>
              <a:rPr lang="zh-CN" altLang="en-US" sz="3200" dirty="0">
                <a:latin typeface="+mj-ea"/>
                <a:ea typeface="+mj-ea"/>
              </a:rPr>
              <a:t>个数是</a:t>
            </a:r>
            <a:r>
              <a:rPr lang="en-US" altLang="zh-CN" sz="3200" dirty="0">
                <a:latin typeface="+mj-ea"/>
                <a:ea typeface="+mj-ea"/>
              </a:rPr>
              <a:t>________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4</a:t>
            </a:r>
            <a:r>
              <a:rPr lang="zh-CN" altLang="en-US" sz="3200" dirty="0">
                <a:latin typeface="+mj-ea"/>
                <a:ea typeface="+mj-ea"/>
              </a:rPr>
              <a:t>、既不是正数也不是负数的数是</a:t>
            </a:r>
            <a:r>
              <a:rPr lang="en-US" altLang="zh-CN" sz="3200" dirty="0">
                <a:latin typeface="+mj-ea"/>
                <a:ea typeface="+mj-ea"/>
              </a:rPr>
              <a:t>____</a:t>
            </a:r>
            <a:endParaRPr lang="zh-CN" altLang="en-US" sz="3200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6877" y="187995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150°C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5429" y="334433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-3m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88229" y="335619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0m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98949" y="4064599"/>
            <a:ext cx="88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36717" y="480907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-2011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33637" y="556767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6FF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zh-CN" altLang="en-US" dirty="0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3828" y="3708806"/>
            <a:ext cx="5292172" cy="1301427"/>
          </a:xfrm>
          <a:prstGeom prst="rect">
            <a:avLst/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471059" y="3708806"/>
            <a:ext cx="5497421" cy="1301427"/>
          </a:xfrm>
          <a:prstGeom prst="rect">
            <a:avLst/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3828" y="3880270"/>
            <a:ext cx="4404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甲车向东走了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50m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，记作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乙车向西走了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100m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，记作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57652" y="3844523"/>
            <a:ext cx="484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蔬菜店购入黄瓜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20kg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，记作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蔬菜店售出黄瓜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10kg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，记作</a:t>
            </a:r>
          </a:p>
        </p:txBody>
      </p:sp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125226" y="0"/>
            <a:ext cx="3007098" cy="15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66727" y="330676"/>
            <a:ext cx="1981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综合巩固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47" y="1197502"/>
            <a:ext cx="9919905" cy="24434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95618" y="3884343"/>
            <a:ext cx="150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6FF"/>
                </a:solidFill>
              </a:rPr>
              <a:t>+50m</a:t>
            </a:r>
          </a:p>
          <a:p>
            <a:r>
              <a:rPr lang="en-US" altLang="zh-CN" sz="2800" dirty="0">
                <a:solidFill>
                  <a:srgbClr val="0066FF"/>
                </a:solidFill>
              </a:rPr>
              <a:t>-100m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20633" y="3871349"/>
            <a:ext cx="150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66FF"/>
                </a:solidFill>
              </a:rPr>
              <a:t>+20kg</a:t>
            </a:r>
          </a:p>
          <a:p>
            <a:r>
              <a:rPr lang="en-US" altLang="zh-CN" sz="2800" dirty="0">
                <a:solidFill>
                  <a:srgbClr val="0066FF"/>
                </a:solidFill>
              </a:rPr>
              <a:t>-10kg</a:t>
            </a:r>
            <a:endParaRPr lang="zh-CN" altLang="en-US" sz="2800" dirty="0">
              <a:solidFill>
                <a:srgbClr val="0066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5"/>
          <a:stretch>
            <a:fillRect/>
          </a:stretch>
        </p:blipFill>
        <p:spPr bwMode="auto">
          <a:xfrm rot="5400000">
            <a:off x="-2868285" y="102904"/>
            <a:ext cx="6553666" cy="63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5" t="9580" r="1" b="56361"/>
          <a:stretch>
            <a:fillRect/>
          </a:stretch>
        </p:blipFill>
        <p:spPr bwMode="auto">
          <a:xfrm rot="12922619" flipH="1">
            <a:off x="6795872" y="742131"/>
            <a:ext cx="7001070" cy="38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流程图: 可选过程 1"/>
          <p:cNvSpPr/>
          <p:nvPr/>
        </p:nvSpPr>
        <p:spPr>
          <a:xfrm rot="5400000">
            <a:off x="1134528" y="1599620"/>
            <a:ext cx="2044558" cy="874933"/>
          </a:xfrm>
          <a:prstGeom prst="flowChartAlternateProcess">
            <a:avLst/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81452" y="1159923"/>
            <a:ext cx="750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chemeClr val="bg1"/>
                </a:solidFill>
                <a:latin typeface="思源宋体" panose="02020700000000000000" pitchFamily="18" charset="-122"/>
                <a:ea typeface="思源宋体" panose="02020700000000000000" pitchFamily="18" charset="-122"/>
              </a:rPr>
              <a:t>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4405" y="816781"/>
            <a:ext cx="207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正数和负数</a:t>
            </a:r>
          </a:p>
        </p:txBody>
      </p:sp>
      <p:pic>
        <p:nvPicPr>
          <p:cNvPr id="19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5400000">
            <a:off x="7504092" y="4407168"/>
            <a:ext cx="2748712" cy="283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3963087" y="634536"/>
            <a:ext cx="989965" cy="5617210"/>
            <a:chOff x="6199" y="268"/>
            <a:chExt cx="1559" cy="8846"/>
          </a:xfrm>
        </p:grpSpPr>
        <p:sp>
          <p:nvSpPr>
            <p:cNvPr id="4" name="椭圆 3"/>
            <p:cNvSpPr/>
            <p:nvPr/>
          </p:nvSpPr>
          <p:spPr>
            <a:xfrm>
              <a:off x="6199" y="268"/>
              <a:ext cx="1559" cy="1559"/>
            </a:xfrm>
            <a:prstGeom prst="ellipse">
              <a:avLst/>
            </a:prstGeom>
            <a:solidFill>
              <a:srgbClr val="B5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1.1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6199" y="2090"/>
              <a:ext cx="1559" cy="1559"/>
            </a:xfrm>
            <a:prstGeom prst="ellipse">
              <a:avLst/>
            </a:prstGeom>
            <a:solidFill>
              <a:srgbClr val="FF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1.2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6199" y="3900"/>
              <a:ext cx="1559" cy="1559"/>
            </a:xfrm>
            <a:prstGeom prst="ellipse">
              <a:avLst/>
            </a:prstGeom>
            <a:solidFill>
              <a:srgbClr val="A3D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1.3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6199" y="5749"/>
              <a:ext cx="1559" cy="1559"/>
            </a:xfrm>
            <a:prstGeom prst="ellipse">
              <a:avLst/>
            </a:prstGeom>
            <a:solidFill>
              <a:srgbClr val="B5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1.4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6199" y="7555"/>
              <a:ext cx="1559" cy="1559"/>
            </a:xfrm>
            <a:prstGeom prst="ellipse">
              <a:avLst/>
            </a:prstGeom>
            <a:solidFill>
              <a:srgbClr val="FF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1.5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93665" y="2025503"/>
            <a:ext cx="207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有理数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93665" y="4287056"/>
            <a:ext cx="2689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有理数的乘除法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93665" y="5495778"/>
            <a:ext cx="2419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有理数的乘方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93665" y="3168015"/>
            <a:ext cx="2862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有理数的加减法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87472"/>
            <a:ext cx="2691587" cy="13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综合巩固</a:t>
            </a:r>
          </a:p>
        </p:txBody>
      </p:sp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9772830" y="-387800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85429" y="997941"/>
            <a:ext cx="10944225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某年,下列国家的商品进出口总额比上年的变化情况是: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美国减少6.4%，德国增长1.3%，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法国减少2.4%，英国减少3.5%，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意大利增长0.2%，中国增长7.5%。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写出这些国家这一年商品进出口总额的增长率。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5429" y="4753789"/>
            <a:ext cx="8353771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答案：六个国家该年商品出口总额的增长率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美国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-6.4%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，德国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1.3%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，法国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-2.4%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，英国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-3.5%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，意大利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0.2%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，中国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7.5%.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27554" y="2524095"/>
            <a:ext cx="47018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注意：增长值（率）既可以是正数也可以是负数。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41603" b="25268"/>
          <a:stretch>
            <a:fillRect/>
          </a:stretch>
        </p:blipFill>
        <p:spPr bwMode="auto">
          <a:xfrm rot="12258951">
            <a:off x="-702437" y="4706985"/>
            <a:ext cx="6692083" cy="35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87472"/>
            <a:ext cx="2691587" cy="13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综合巩固</a:t>
            </a:r>
          </a:p>
        </p:txBody>
      </p:sp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9501345" y="-194849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85429" y="997941"/>
            <a:ext cx="10944225" cy="369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</a:rPr>
              <a:t>下列说法，正确的是</a:t>
            </a:r>
            <a:r>
              <a:rPr lang="en-US" altLang="zh-CN" sz="3200" dirty="0">
                <a:latin typeface="+mj-ea"/>
                <a:ea typeface="+mj-ea"/>
              </a:rPr>
              <a:t>( )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A.</a:t>
            </a:r>
            <a:r>
              <a:rPr lang="zh-CN" altLang="en-US" sz="3200" dirty="0">
                <a:latin typeface="+mj-ea"/>
                <a:ea typeface="+mj-ea"/>
              </a:rPr>
              <a:t>加正号的数是正数，加负号的数是负数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B.0</a:t>
            </a:r>
            <a:r>
              <a:rPr lang="zh-CN" altLang="en-US" sz="3200" dirty="0">
                <a:latin typeface="+mj-ea"/>
                <a:ea typeface="+mj-ea"/>
              </a:rPr>
              <a:t>是最小的正数</a:t>
            </a:r>
            <a:endParaRPr lang="en-US" altLang="zh-CN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C.</a:t>
            </a:r>
            <a:r>
              <a:rPr lang="zh-CN" altLang="en-US" sz="3200" dirty="0">
                <a:latin typeface="+mj-ea"/>
                <a:ea typeface="+mj-ea"/>
              </a:rPr>
              <a:t>任意一个数既可是正数，也可是负数，也可是</a:t>
            </a:r>
            <a:r>
              <a:rPr lang="en-US" altLang="zh-CN" sz="3200" dirty="0">
                <a:latin typeface="+mj-ea"/>
                <a:ea typeface="+mj-ea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D.</a:t>
            </a:r>
            <a:r>
              <a:rPr lang="zh-CN" altLang="en-US" sz="3200" dirty="0">
                <a:latin typeface="+mj-ea"/>
                <a:ea typeface="+mj-ea"/>
              </a:rPr>
              <a:t>任意一个数，不是正数就是负数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74825" y="5073315"/>
            <a:ext cx="6834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既不是正数也不是负数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52080" y="3964592"/>
            <a:ext cx="3552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答案：</a:t>
            </a:r>
            <a:r>
              <a:rPr lang="en-US" altLang="zh-CN" sz="36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289737" y="87472"/>
            <a:ext cx="2691587" cy="137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85429" y="355959"/>
            <a:ext cx="191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基础提升</a:t>
            </a:r>
          </a:p>
        </p:txBody>
      </p:sp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9528354" y="4350214"/>
            <a:ext cx="2556165" cy="263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85429" y="997941"/>
            <a:ext cx="109442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里约奥运会勇夺冠军的中国女排的平均身高为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187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公分，如果以平均身高为标准，超过部分记为正数，不足部分记为负数，有</a:t>
            </a:r>
            <a:r>
              <a:rPr lang="en-US" altLang="zh-CN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名队员分别记为</a:t>
            </a:r>
            <a:r>
              <a:rPr lang="en-US" altLang="zh-CN" sz="32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+10, -5, 0, +7, -2,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则她们的实际身高应是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5429" y="4201795"/>
            <a:ext cx="10497531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答案：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197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公分、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182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公分、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187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公分、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194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公分、 </a:t>
            </a:r>
            <a:r>
              <a:rPr lang="en-US" altLang="zh-CN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185</a:t>
            </a:r>
            <a:r>
              <a:rPr lang="zh-CN" altLang="en-US" sz="32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公分</a:t>
            </a:r>
            <a:endParaRPr lang="en-US" altLang="zh-CN" sz="3200" dirty="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4650" y="5079831"/>
            <a:ext cx="85752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注意：解题时一定要先弄清“基准”（某些条件下基准不一定为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），再根据“基准”还原数据。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32563" y="-131604"/>
            <a:ext cx="3585768" cy="18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561693" y="239256"/>
            <a:ext cx="193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861" y="1449392"/>
            <a:ext cx="9832577" cy="427003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63039" y="87632"/>
            <a:ext cx="6116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kern="1200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charset="0"/>
              </a:rPr>
              <a:t/>
            </a:r>
            <a:br>
              <a:rPr lang="zh-CN" altLang="en-US" sz="1800" kern="1200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charset="0"/>
              </a:rPr>
            </a:br>
            <a:endParaRPr lang="zh-CN" altLang="en-US" dirty="0"/>
          </a:p>
        </p:txBody>
      </p:sp>
      <p:sp>
        <p:nvSpPr>
          <p:cNvPr id="7" name="对话气泡: 圆角矩形 6"/>
          <p:cNvSpPr/>
          <p:nvPr/>
        </p:nvSpPr>
        <p:spPr>
          <a:xfrm>
            <a:off x="6334992" y="159738"/>
            <a:ext cx="5184238" cy="1957676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大于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的数叫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正数</a:t>
            </a:r>
            <a:b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在正数前面加上负号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“-”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的数叫做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负数</a:t>
            </a:r>
            <a:b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既不是正数，也不是负数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,0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Calibri" panose="020F0502020204030204" charset="0"/>
              </a:rPr>
              <a:t>是正数和负数的分界。</a:t>
            </a:r>
            <a:endParaRPr lang="zh-CN" altLang="en-US" sz="24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6096253" y="4175401"/>
            <a:ext cx="5326045" cy="1499876"/>
            <a:chOff x="6193185" y="5103206"/>
            <a:chExt cx="5326045" cy="1499876"/>
          </a:xfrm>
        </p:grpSpPr>
        <p:sp>
          <p:nvSpPr>
            <p:cNvPr id="9" name="对话气泡: 圆角矩形 8"/>
            <p:cNvSpPr/>
            <p:nvPr/>
          </p:nvSpPr>
          <p:spPr>
            <a:xfrm flipV="1">
              <a:off x="6193185" y="5103206"/>
              <a:ext cx="5326045" cy="1364571"/>
            </a:xfrm>
            <a:prstGeom prst="wedgeRound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34992" y="5125754"/>
              <a:ext cx="51842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kern="1200" dirty="0"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  <a:t>具有相反意义的量须满足两个条件：</a:t>
              </a:r>
              <a:br>
                <a:rPr lang="zh-CN" altLang="en-US" sz="2400" b="1" kern="1200" dirty="0"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</a:br>
              <a:r>
                <a:rPr lang="zh-CN" altLang="en-US" sz="2400" b="1" kern="1200" dirty="0"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  <a:t>①它们必须是同一属性的量；</a:t>
              </a:r>
              <a:br>
                <a:rPr lang="zh-CN" altLang="en-US" sz="2400" b="1" kern="1200" dirty="0"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</a:br>
              <a:r>
                <a:rPr lang="zh-CN" altLang="en-US" sz="2400" b="1" kern="1200" dirty="0"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  <a:t>②它们的意义相反。</a:t>
              </a:r>
              <a:r>
                <a:rPr lang="zh-CN" altLang="en-US" sz="1800" kern="1200" dirty="0"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  <a:t/>
              </a:r>
              <a:br>
                <a:rPr lang="zh-CN" altLang="en-US" sz="1800" kern="1200" dirty="0">
                  <a:latin typeface="宋体" panose="02010600030101010101" pitchFamily="2" charset="-122"/>
                  <a:ea typeface="宋体" panose="02010600030101010101" pitchFamily="2" charset="-122"/>
                  <a:sym typeface="Calibri" panose="020F0502020204030204" charset="0"/>
                </a:rPr>
              </a:br>
              <a:endParaRPr lang="zh-CN" alt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585727" y="4856266"/>
            <a:ext cx="2270127" cy="1837904"/>
            <a:chOff x="4222746" y="1238254"/>
            <a:chExt cx="3746500" cy="3886191"/>
          </a:xfrm>
        </p:grpSpPr>
        <p:sp>
          <p:nvSpPr>
            <p:cNvPr id="16" name="任意多边形 15"/>
            <p:cNvSpPr/>
            <p:nvPr/>
          </p:nvSpPr>
          <p:spPr>
            <a:xfrm>
              <a:off x="4938267" y="3708401"/>
              <a:ext cx="2315460" cy="1416043"/>
            </a:xfrm>
            <a:custGeom>
              <a:avLst/>
              <a:gdLst>
                <a:gd name="connsiteX0" fmla="*/ 437592 w 2315460"/>
                <a:gd name="connsiteY0" fmla="*/ 0 h 1416043"/>
                <a:gd name="connsiteX1" fmla="*/ 1877868 w 2315460"/>
                <a:gd name="connsiteY1" fmla="*/ 0 h 1416043"/>
                <a:gd name="connsiteX2" fmla="*/ 2315460 w 2315460"/>
                <a:gd name="connsiteY2" fmla="*/ 1416043 h 1416043"/>
                <a:gd name="connsiteX3" fmla="*/ 1157730 w 2315460"/>
                <a:gd name="connsiteY3" fmla="*/ 531605 h 1416043"/>
                <a:gd name="connsiteX4" fmla="*/ 0 w 2315460"/>
                <a:gd name="connsiteY4" fmla="*/ 1416043 h 141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460" h="1416043">
                  <a:moveTo>
                    <a:pt x="437592" y="0"/>
                  </a:moveTo>
                  <a:lnTo>
                    <a:pt x="1877868" y="0"/>
                  </a:lnTo>
                  <a:lnTo>
                    <a:pt x="2315460" y="1416043"/>
                  </a:lnTo>
                  <a:lnTo>
                    <a:pt x="1157730" y="531605"/>
                  </a:lnTo>
                  <a:lnTo>
                    <a:pt x="0" y="1416043"/>
                  </a:lnTo>
                  <a:close/>
                </a:path>
              </a:pathLst>
            </a:custGeom>
            <a:solidFill>
              <a:srgbClr val="B5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222754" y="1238254"/>
              <a:ext cx="3746492" cy="2330450"/>
            </a:xfrm>
            <a:custGeom>
              <a:avLst/>
              <a:gdLst>
                <a:gd name="connsiteX0" fmla="*/ 1873246 w 3746492"/>
                <a:gd name="connsiteY0" fmla="*/ 0 h 2330450"/>
                <a:gd name="connsiteX1" fmla="*/ 2315452 w 3746492"/>
                <a:gd name="connsiteY1" fmla="*/ 1431042 h 2330450"/>
                <a:gd name="connsiteX2" fmla="*/ 3746492 w 3746492"/>
                <a:gd name="connsiteY2" fmla="*/ 1431032 h 2330450"/>
                <a:gd name="connsiteX3" fmla="*/ 2588751 w 3746492"/>
                <a:gd name="connsiteY3" fmla="*/ 2315455 h 2330450"/>
                <a:gd name="connsiteX4" fmla="*/ 2593385 w 3746492"/>
                <a:gd name="connsiteY4" fmla="*/ 2330450 h 2330450"/>
                <a:gd name="connsiteX5" fmla="*/ 1153107 w 3746492"/>
                <a:gd name="connsiteY5" fmla="*/ 2330450 h 2330450"/>
                <a:gd name="connsiteX6" fmla="*/ 1157741 w 3746492"/>
                <a:gd name="connsiteY6" fmla="*/ 2315455 h 2330450"/>
                <a:gd name="connsiteX7" fmla="*/ 0 w 3746492"/>
                <a:gd name="connsiteY7" fmla="*/ 1431032 h 2330450"/>
                <a:gd name="connsiteX8" fmla="*/ 1431040 w 3746492"/>
                <a:gd name="connsiteY8" fmla="*/ 1431042 h 233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6492" h="2330450">
                  <a:moveTo>
                    <a:pt x="1873246" y="0"/>
                  </a:moveTo>
                  <a:lnTo>
                    <a:pt x="2315452" y="1431042"/>
                  </a:lnTo>
                  <a:lnTo>
                    <a:pt x="3746492" y="1431032"/>
                  </a:lnTo>
                  <a:lnTo>
                    <a:pt x="2588751" y="2315455"/>
                  </a:lnTo>
                  <a:lnTo>
                    <a:pt x="2593385" y="2330450"/>
                  </a:lnTo>
                  <a:lnTo>
                    <a:pt x="1153107" y="2330450"/>
                  </a:lnTo>
                  <a:lnTo>
                    <a:pt x="1157741" y="2315455"/>
                  </a:lnTo>
                  <a:lnTo>
                    <a:pt x="0" y="1431032"/>
                  </a:lnTo>
                  <a:lnTo>
                    <a:pt x="1431040" y="1431042"/>
                  </a:lnTo>
                  <a:close/>
                </a:path>
              </a:pathLst>
            </a:custGeom>
            <a:solidFill>
              <a:srgbClr val="FF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222746" y="1238254"/>
              <a:ext cx="1873245" cy="2330447"/>
            </a:xfrm>
            <a:custGeom>
              <a:avLst/>
              <a:gdLst>
                <a:gd name="connsiteX0" fmla="*/ 1873245 w 1873245"/>
                <a:gd name="connsiteY0" fmla="*/ 0 h 2330447"/>
                <a:gd name="connsiteX1" fmla="*/ 1873245 w 1873245"/>
                <a:gd name="connsiteY1" fmla="*/ 2330447 h 2330447"/>
                <a:gd name="connsiteX2" fmla="*/ 1153107 w 1873245"/>
                <a:gd name="connsiteY2" fmla="*/ 2330447 h 2330447"/>
                <a:gd name="connsiteX3" fmla="*/ 1157741 w 1873245"/>
                <a:gd name="connsiteY3" fmla="*/ 2315452 h 2330447"/>
                <a:gd name="connsiteX4" fmla="*/ 0 w 1873245"/>
                <a:gd name="connsiteY4" fmla="*/ 1431029 h 2330447"/>
                <a:gd name="connsiteX5" fmla="*/ 1431040 w 1873245"/>
                <a:gd name="connsiteY5" fmla="*/ 1431039 h 233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3245" h="2330447">
                  <a:moveTo>
                    <a:pt x="1873245" y="0"/>
                  </a:moveTo>
                  <a:lnTo>
                    <a:pt x="1873245" y="2330447"/>
                  </a:lnTo>
                  <a:lnTo>
                    <a:pt x="1153107" y="2330447"/>
                  </a:lnTo>
                  <a:lnTo>
                    <a:pt x="1157741" y="2315452"/>
                  </a:lnTo>
                  <a:lnTo>
                    <a:pt x="0" y="1431029"/>
                  </a:lnTo>
                  <a:lnTo>
                    <a:pt x="1431040" y="1431039"/>
                  </a:lnTo>
                  <a:close/>
                </a:path>
              </a:pathLst>
            </a:custGeom>
            <a:solidFill>
              <a:srgbClr val="B5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4938267" y="3708402"/>
              <a:ext cx="1163941" cy="1416043"/>
            </a:xfrm>
            <a:custGeom>
              <a:avLst/>
              <a:gdLst>
                <a:gd name="connsiteX0" fmla="*/ 437592 w 1163941"/>
                <a:gd name="connsiteY0" fmla="*/ 0 h 1416043"/>
                <a:gd name="connsiteX1" fmla="*/ 1163941 w 1163941"/>
                <a:gd name="connsiteY1" fmla="*/ 0 h 1416043"/>
                <a:gd name="connsiteX2" fmla="*/ 1163941 w 1163941"/>
                <a:gd name="connsiteY2" fmla="*/ 536350 h 1416043"/>
                <a:gd name="connsiteX3" fmla="*/ 1157730 w 1163941"/>
                <a:gd name="connsiteY3" fmla="*/ 531605 h 1416043"/>
                <a:gd name="connsiteX4" fmla="*/ 0 w 1163941"/>
                <a:gd name="connsiteY4" fmla="*/ 1416043 h 141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941" h="1416043">
                  <a:moveTo>
                    <a:pt x="437592" y="0"/>
                  </a:moveTo>
                  <a:lnTo>
                    <a:pt x="1163941" y="0"/>
                  </a:lnTo>
                  <a:lnTo>
                    <a:pt x="1163941" y="536350"/>
                  </a:lnTo>
                  <a:lnTo>
                    <a:pt x="1157730" y="531605"/>
                  </a:lnTo>
                  <a:lnTo>
                    <a:pt x="0" y="1416043"/>
                  </a:lnTo>
                  <a:close/>
                </a:path>
              </a:pathLst>
            </a:custGeom>
            <a:solidFill>
              <a:srgbClr val="A3D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五角星 2"/>
            <p:cNvSpPr/>
            <p:nvPr/>
          </p:nvSpPr>
          <p:spPr>
            <a:xfrm>
              <a:off x="5140316" y="2298700"/>
              <a:ext cx="1911350" cy="1911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5"/>
          <a:stretch>
            <a:fillRect/>
          </a:stretch>
        </p:blipFill>
        <p:spPr bwMode="auto">
          <a:xfrm rot="5400000">
            <a:off x="-346967" y="110699"/>
            <a:ext cx="6553666" cy="63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520685" y="2531484"/>
            <a:ext cx="5322014" cy="1031875"/>
          </a:xfrm>
          <a:prstGeom prst="rect">
            <a:avLst/>
          </a:prstGeom>
          <a:gradFill>
            <a:gsLst>
              <a:gs pos="0">
                <a:srgbClr val="B5B6E6"/>
              </a:gs>
              <a:gs pos="99000">
                <a:srgbClr val="FFD7E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95725" y="2627314"/>
            <a:ext cx="44005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感谢聆听</a:t>
            </a:r>
          </a:p>
        </p:txBody>
      </p:sp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61"/>
          <a:stretch>
            <a:fillRect/>
          </a:stretch>
        </p:blipFill>
        <p:spPr bwMode="auto">
          <a:xfrm rot="16200000" flipH="1">
            <a:off x="6413852" y="1238274"/>
            <a:ext cx="6926629" cy="49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8" t="41603" b="25268"/>
          <a:stretch>
            <a:fillRect/>
          </a:stretch>
        </p:blipFill>
        <p:spPr bwMode="auto">
          <a:xfrm rot="7833428">
            <a:off x="4515199" y="-120255"/>
            <a:ext cx="3270930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469532" y="2760333"/>
            <a:ext cx="5252936" cy="836579"/>
          </a:xfrm>
          <a:prstGeom prst="roundRect">
            <a:avLst>
              <a:gd name="adj" fmla="val 50000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 rot="16200000">
            <a:off x="-1888126" y="999094"/>
            <a:ext cx="7747032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27898" y="2807437"/>
            <a:ext cx="51362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思源宋体" panose="02020700000000000000" pitchFamily="18" charset="-122"/>
                <a:ea typeface="思源宋体" panose="02020700000000000000" pitchFamily="18" charset="-122"/>
              </a:rPr>
              <a:t>1.1 </a:t>
            </a:r>
            <a:r>
              <a:rPr lang="zh-CN" altLang="en-US" sz="4800" dirty="0">
                <a:latin typeface="思源宋体" panose="02020700000000000000" pitchFamily="18" charset="-122"/>
                <a:ea typeface="思源宋体" panose="02020700000000000000" pitchFamily="18" charset="-122"/>
              </a:rPr>
              <a:t>正数和负数</a:t>
            </a:r>
          </a:p>
        </p:txBody>
      </p:sp>
      <p:pic>
        <p:nvPicPr>
          <p:cNvPr id="4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 rot="21266031">
            <a:off x="4790586" y="3963262"/>
            <a:ext cx="7747032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5400000">
            <a:off x="8292109" y="776273"/>
            <a:ext cx="2575363" cy="26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6" t="71598"/>
          <a:stretch>
            <a:fillRect/>
          </a:stretch>
        </p:blipFill>
        <p:spPr bwMode="auto">
          <a:xfrm rot="5400000">
            <a:off x="2670546" y="4137819"/>
            <a:ext cx="2037111" cy="253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NG素材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8" t="41603" b="25268"/>
          <a:stretch>
            <a:fillRect/>
          </a:stretch>
        </p:blipFill>
        <p:spPr bwMode="auto">
          <a:xfrm rot="10304670">
            <a:off x="8909103" y="-131048"/>
            <a:ext cx="3270930" cy="39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35" y="1367155"/>
            <a:ext cx="10911205" cy="1397635"/>
            <a:chOff x="-635" y="1367155"/>
            <a:chExt cx="10911205" cy="1397635"/>
          </a:xfrm>
        </p:grpSpPr>
        <p:sp>
          <p:nvSpPr>
            <p:cNvPr id="3" name="矩形 2"/>
            <p:cNvSpPr/>
            <p:nvPr/>
          </p:nvSpPr>
          <p:spPr>
            <a:xfrm>
              <a:off x="-635" y="1367155"/>
              <a:ext cx="10911205" cy="1353820"/>
            </a:xfrm>
            <a:prstGeom prst="rect">
              <a:avLst/>
            </a:prstGeom>
            <a:solidFill>
              <a:srgbClr val="B5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21995" y="1688465"/>
              <a:ext cx="9827895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latin typeface="+mj-ea"/>
                  <a:ea typeface="+mj-ea"/>
                  <a:cs typeface="+mj-ea"/>
                </a:rPr>
                <a:t>你能说出我们在小学都学过哪些数，并举例说明。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 </a:t>
              </a:r>
              <a:endParaRPr lang="zh-CN" altLang="en-US" sz="2800" dirty="0">
                <a:latin typeface="+mj-ea"/>
                <a:ea typeface="+mj-ea"/>
                <a:cs typeface="+mj-ea"/>
              </a:endParaRPr>
            </a:p>
            <a:p>
              <a:endParaRPr lang="zh-CN" altLang="en-US" sz="2800" dirty="0">
                <a:latin typeface="+mj-ea"/>
                <a:ea typeface="+mj-ea"/>
                <a:cs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780" y="1688406"/>
              <a:ext cx="72282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Q</a:t>
              </a:r>
              <a:r>
                <a:rPr lang="zh-CN" altLang="en-US" sz="32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：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635" y="3071303"/>
            <a:ext cx="10993138" cy="1751570"/>
            <a:chOff x="-635" y="3071303"/>
            <a:chExt cx="10993138" cy="1751570"/>
          </a:xfrm>
        </p:grpSpPr>
        <p:sp>
          <p:nvSpPr>
            <p:cNvPr id="4" name="矩形 3"/>
            <p:cNvSpPr/>
            <p:nvPr/>
          </p:nvSpPr>
          <p:spPr>
            <a:xfrm>
              <a:off x="-635" y="3084195"/>
              <a:ext cx="10911205" cy="1470025"/>
            </a:xfrm>
            <a:prstGeom prst="rect">
              <a:avLst/>
            </a:prstGeom>
            <a:solidFill>
              <a:srgbClr val="FF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780" y="3499764"/>
              <a:ext cx="72282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A</a:t>
              </a:r>
              <a:r>
                <a:rPr lang="zh-CN" altLang="en-US" sz="32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：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3608" y="3071303"/>
              <a:ext cx="10208895" cy="1751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+mj-ea"/>
                  <a:ea typeface="+mj-ea"/>
                  <a:cs typeface="+mj-ea"/>
                </a:rPr>
                <a:t>自然数（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0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1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2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3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）、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  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分数（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1/3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2/5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） 小数（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0.5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2.7)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 整数 （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1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2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3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）、百分数（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1.5%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、</a:t>
              </a:r>
              <a:r>
                <a:rPr lang="en-US" altLang="zh-CN" sz="2800" dirty="0">
                  <a:latin typeface="+mj-ea"/>
                  <a:ea typeface="+mj-ea"/>
                  <a:cs typeface="+mj-ea"/>
                </a:rPr>
                <a:t>20%</a:t>
              </a:r>
              <a:r>
                <a:rPr lang="zh-CN" altLang="en-US" sz="2800" dirty="0">
                  <a:latin typeface="+mj-ea"/>
                  <a:ea typeface="+mj-ea"/>
                  <a:cs typeface="+mj-ea"/>
                </a:rPr>
                <a:t>）</a:t>
              </a:r>
              <a:endParaRPr lang="zh-CN" altLang="en-US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latin typeface="思源黑体 CN ExtraLight" panose="020B0200000000000000" pitchFamily="34" charset="-122"/>
                <a:ea typeface="思源黑体 CN ExtraLight" panose="020B0200000000000000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155263" y="4873625"/>
            <a:ext cx="11065833" cy="1355725"/>
            <a:chOff x="-155443" y="4873625"/>
            <a:chExt cx="11065833" cy="1355725"/>
          </a:xfrm>
        </p:grpSpPr>
        <p:sp>
          <p:nvSpPr>
            <p:cNvPr id="5" name="矩形 4"/>
            <p:cNvSpPr/>
            <p:nvPr/>
          </p:nvSpPr>
          <p:spPr>
            <a:xfrm>
              <a:off x="-600" y="4873625"/>
              <a:ext cx="10910990" cy="1355725"/>
            </a:xfrm>
            <a:prstGeom prst="rect">
              <a:avLst/>
            </a:prstGeom>
            <a:solidFill>
              <a:srgbClr val="A3D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-155443" y="5169535"/>
              <a:ext cx="9445244" cy="74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那你知道这些数究竟是怎么来的吗？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2055" y="5170853"/>
              <a:ext cx="861371" cy="66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Q</a:t>
              </a:r>
              <a:r>
                <a:rPr lang="zh-CN" altLang="en-US" sz="3200" dirty="0">
                  <a:solidFill>
                    <a:schemeClr val="bg1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：</a:t>
              </a:r>
            </a:p>
          </p:txBody>
        </p:sp>
      </p:grpSp>
      <p:pic>
        <p:nvPicPr>
          <p:cNvPr id="16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-635" y="-122555"/>
            <a:ext cx="3532505" cy="18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346710" y="364113"/>
            <a:ext cx="1827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复习回顾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NG素材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32385" y="-131445"/>
            <a:ext cx="329946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504225" y="1474169"/>
            <a:ext cx="2376170" cy="546100"/>
            <a:chOff x="1988" y="1752"/>
            <a:chExt cx="3742" cy="860"/>
          </a:xfrm>
        </p:grpSpPr>
        <p:sp>
          <p:nvSpPr>
            <p:cNvPr id="7" name="圆角矩形 6"/>
            <p:cNvSpPr/>
            <p:nvPr/>
          </p:nvSpPr>
          <p:spPr>
            <a:xfrm>
              <a:off x="1988" y="1761"/>
              <a:ext cx="3742" cy="851"/>
            </a:xfrm>
            <a:prstGeom prst="roundRect">
              <a:avLst>
                <a:gd name="adj" fmla="val 50000"/>
              </a:avLst>
            </a:prstGeom>
            <a:solidFill>
              <a:srgbClr val="B5B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30" y="1752"/>
              <a:ext cx="275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自然数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”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" y="1981"/>
              <a:ext cx="509" cy="47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664547" y="1479938"/>
            <a:ext cx="2376333" cy="553614"/>
            <a:chOff x="1988" y="4793"/>
            <a:chExt cx="3742" cy="872"/>
          </a:xfrm>
        </p:grpSpPr>
        <p:sp>
          <p:nvSpPr>
            <p:cNvPr id="11" name="圆角矩形 10"/>
            <p:cNvSpPr/>
            <p:nvPr/>
          </p:nvSpPr>
          <p:spPr>
            <a:xfrm>
              <a:off x="1988" y="4793"/>
              <a:ext cx="3742" cy="851"/>
            </a:xfrm>
            <a:prstGeom prst="roundRect">
              <a:avLst>
                <a:gd name="adj" fmla="val 50000"/>
              </a:avLst>
            </a:prstGeom>
            <a:solidFill>
              <a:srgbClr val="FF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66" y="4841"/>
              <a:ext cx="275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 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“0”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" panose="02020700000000000000" pitchFamily="18" charset="-122"/>
                <a:ea typeface="思源宋体" panose="02020700000000000000" pitchFamily="18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" y="4935"/>
              <a:ext cx="641" cy="59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967817" y="1474221"/>
            <a:ext cx="2375927" cy="545995"/>
            <a:chOff x="1988" y="7816"/>
            <a:chExt cx="3742" cy="860"/>
          </a:xfrm>
        </p:grpSpPr>
        <p:sp>
          <p:nvSpPr>
            <p:cNvPr id="15" name="圆角矩形 14"/>
            <p:cNvSpPr/>
            <p:nvPr/>
          </p:nvSpPr>
          <p:spPr>
            <a:xfrm>
              <a:off x="1988" y="7825"/>
              <a:ext cx="3742" cy="851"/>
            </a:xfrm>
            <a:prstGeom prst="roundRect">
              <a:avLst>
                <a:gd name="adj" fmla="val 50000"/>
              </a:avLst>
            </a:prstGeom>
            <a:solidFill>
              <a:srgbClr val="A3D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066" y="7816"/>
              <a:ext cx="358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“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分数与小数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”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" y="7948"/>
              <a:ext cx="565" cy="528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421640" y="287972"/>
            <a:ext cx="1929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j-ea"/>
                <a:ea typeface="+mj-ea"/>
              </a:rPr>
              <a:t>复习回顾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60" y="2196725"/>
            <a:ext cx="9806305" cy="3131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450" y="4597818"/>
            <a:ext cx="2114550" cy="2114550"/>
          </a:xfrm>
          <a:prstGeom prst="rect">
            <a:avLst/>
          </a:prstGeom>
        </p:spPr>
      </p:pic>
      <p:pic>
        <p:nvPicPr>
          <p:cNvPr id="10" name="Picture 2" descr="PNG素材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125226" y="0"/>
            <a:ext cx="3007098" cy="15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57202" y="307411"/>
            <a:ext cx="1981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探索新知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405" y="1423614"/>
            <a:ext cx="10266045" cy="501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4158780845"/>
                </a:ext>
              </a:extLst>
            </a:pPr>
            <a:r>
              <a:rPr lang="zh-CN" altLang="en-US" sz="2400" dirty="0"/>
              <a:t>寒假里，我们一家人要到北京去玩，我可高兴极了。我首先关注了北京的天气预报：温度零下</a:t>
            </a:r>
            <a:r>
              <a:rPr lang="en-US" altLang="zh-CN" sz="2400" dirty="0"/>
              <a:t>2℃</a:t>
            </a:r>
            <a:r>
              <a:rPr lang="zh-CN" altLang="en-US" sz="2400" dirty="0"/>
              <a:t>到零上</a:t>
            </a:r>
            <a:r>
              <a:rPr lang="en-US" altLang="zh-CN" sz="2400" dirty="0"/>
              <a:t>2℃</a:t>
            </a:r>
            <a:r>
              <a:rPr lang="zh-CN" altLang="en-US" sz="2400" dirty="0"/>
              <a:t>，北京真冷啊。我要多带点衣服。然后我到银行去取钱，爸爸昨天存入</a:t>
            </a:r>
            <a:r>
              <a:rPr lang="en-US" altLang="zh-CN" sz="2400" dirty="0"/>
              <a:t>1000</a:t>
            </a:r>
            <a:r>
              <a:rPr lang="zh-CN" altLang="en-US" sz="2400" dirty="0"/>
              <a:t>元，我支出了</a:t>
            </a:r>
            <a:r>
              <a:rPr lang="en-US" altLang="zh-CN" sz="2400" dirty="0"/>
              <a:t>600</a:t>
            </a:r>
            <a:r>
              <a:rPr lang="zh-CN" altLang="en-US" sz="2400" dirty="0"/>
              <a:t>元，用于购买火车票和旅途零用。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4158780845"/>
                </a:ext>
              </a:extLst>
            </a:pPr>
            <a:r>
              <a:rPr lang="zh-CN" altLang="en-US" sz="2400" dirty="0"/>
              <a:t>上了火车真兴奋，不知不觉就到了南宁站，我旁边的</a:t>
            </a:r>
            <a:r>
              <a:rPr lang="en-US" altLang="zh-CN" sz="2400" dirty="0"/>
              <a:t>3</a:t>
            </a:r>
            <a:r>
              <a:rPr lang="zh-CN" altLang="en-US" sz="2400" dirty="0"/>
              <a:t>位旅客下了车，同时又有</a:t>
            </a:r>
            <a:r>
              <a:rPr lang="en-US" altLang="zh-CN" sz="2400" dirty="0"/>
              <a:t>2</a:t>
            </a:r>
            <a:r>
              <a:rPr lang="zh-CN" altLang="en-US" sz="2400" dirty="0"/>
              <a:t>位旅客上了车。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4158780845"/>
                </a:ext>
              </a:extLst>
            </a:pPr>
            <a:r>
              <a:rPr lang="en-US" altLang="zh-CN" sz="2400" dirty="0"/>
              <a:t>“</a:t>
            </a:r>
            <a:r>
              <a:rPr lang="zh-CN" altLang="en-US" sz="2400" dirty="0"/>
              <a:t>北京欢迎您</a:t>
            </a:r>
            <a:r>
              <a:rPr lang="en-US" altLang="zh-CN" sz="2400" dirty="0"/>
              <a:t>……”</a:t>
            </a:r>
            <a:r>
              <a:rPr lang="zh-CN" altLang="en-US" sz="2400" dirty="0"/>
              <a:t>，我终于到达了北京！放眼望去，北京真美啊！爸爸向我介绍：从住处向东走</a:t>
            </a:r>
            <a:r>
              <a:rPr lang="en-US" altLang="zh-CN" sz="2400" dirty="0"/>
              <a:t>300</a:t>
            </a:r>
            <a:r>
              <a:rPr lang="zh-CN" altLang="en-US" sz="2400" dirty="0"/>
              <a:t>米有一个大型购物商场，从住处往西走</a:t>
            </a:r>
            <a:r>
              <a:rPr lang="en-US" altLang="zh-CN" sz="2400" dirty="0"/>
              <a:t>1000</a:t>
            </a:r>
            <a:r>
              <a:rPr lang="zh-CN" altLang="en-US" sz="2400" dirty="0"/>
              <a:t>米有一个森林公园。我盼望着爸爸带我到这些地方尽情游玩！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3464300" y="360758"/>
            <a:ext cx="3802380" cy="108331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00776D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Calibri" panose="020F0502020204030204" charset="0"/>
              </a:rPr>
              <a:t>小聪的周记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3073840" y="2564074"/>
            <a:ext cx="109176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464997" y="2564074"/>
            <a:ext cx="1143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866900" y="4737100"/>
            <a:ext cx="198932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225539" y="4245173"/>
            <a:ext cx="20193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683760" y="3105785"/>
            <a:ext cx="165036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902038" y="3105785"/>
            <a:ext cx="164188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872363" y="5823310"/>
            <a:ext cx="198932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543925" y="5858595"/>
            <a:ext cx="198932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圆角矩形 4"/>
          <p:cNvSpPr/>
          <p:nvPr/>
        </p:nvSpPr>
        <p:spPr>
          <a:xfrm>
            <a:off x="6406885" y="170152"/>
            <a:ext cx="5305585" cy="1083311"/>
          </a:xfrm>
          <a:prstGeom prst="roundRect">
            <a:avLst>
              <a:gd name="adj" fmla="val 50000"/>
            </a:avLst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找出文中存在相反意义的情况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6280" y="1295400"/>
            <a:ext cx="582993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/>
              <a:t>零下</a:t>
            </a:r>
            <a:r>
              <a:rPr lang="en-US" altLang="zh-CN" sz="2800" dirty="0"/>
              <a:t>2℃</a:t>
            </a:r>
            <a:r>
              <a:rPr lang="zh-CN" altLang="en-US" sz="2800" dirty="0"/>
              <a:t>，零上</a:t>
            </a:r>
            <a:r>
              <a:rPr lang="en-US" altLang="zh-CN" sz="2800" dirty="0"/>
              <a:t>2℃</a:t>
            </a: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/>
              <a:t>存入</a:t>
            </a:r>
            <a:r>
              <a:rPr lang="en-US" altLang="zh-CN" sz="2800" dirty="0"/>
              <a:t>1000</a:t>
            </a:r>
            <a:r>
              <a:rPr lang="zh-CN" altLang="en-US" sz="2800" dirty="0"/>
              <a:t>元，支出</a:t>
            </a:r>
            <a:r>
              <a:rPr lang="en-US" altLang="zh-CN" sz="2800" dirty="0"/>
              <a:t>600</a:t>
            </a:r>
            <a:r>
              <a:rPr lang="zh-CN" altLang="en-US" sz="2800" dirty="0"/>
              <a:t>元</a:t>
            </a: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en-US" altLang="zh-CN" sz="2800" dirty="0"/>
              <a:t>3</a:t>
            </a:r>
            <a:r>
              <a:rPr lang="zh-CN" altLang="en-US" sz="2800" dirty="0"/>
              <a:t>位旅客下车，</a:t>
            </a:r>
            <a:r>
              <a:rPr lang="en-US" altLang="zh-CN" sz="2800" dirty="0"/>
              <a:t>2</a:t>
            </a:r>
            <a:r>
              <a:rPr lang="zh-CN" altLang="en-US" sz="2800" dirty="0"/>
              <a:t>位旅客上车</a:t>
            </a: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/>
              <a:t>向东走</a:t>
            </a:r>
            <a:r>
              <a:rPr lang="en-US" altLang="zh-CN" sz="2800" dirty="0"/>
              <a:t>300</a:t>
            </a:r>
            <a:r>
              <a:rPr lang="zh-CN" altLang="en-US" sz="2800" dirty="0"/>
              <a:t>米，向西走</a:t>
            </a:r>
            <a:r>
              <a:rPr lang="en-US" altLang="zh-CN" sz="2800" dirty="0"/>
              <a:t>1000</a:t>
            </a:r>
            <a:r>
              <a:rPr lang="zh-CN" altLang="en-US" sz="2800" dirty="0"/>
              <a:t>米</a:t>
            </a:r>
          </a:p>
        </p:txBody>
      </p:sp>
      <p:sp>
        <p:nvSpPr>
          <p:cNvPr id="4" name="右大括号 3"/>
          <p:cNvSpPr/>
          <p:nvPr/>
        </p:nvSpPr>
        <p:spPr>
          <a:xfrm>
            <a:off x="6469380" y="1295400"/>
            <a:ext cx="579755" cy="25939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6279" y="4224655"/>
            <a:ext cx="5829935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>
                <a:solidFill>
                  <a:srgbClr val="7030A0"/>
                </a:solidFill>
              </a:rPr>
              <a:t>零上</a:t>
            </a:r>
            <a:r>
              <a:rPr lang="en-US" altLang="zh-CN" sz="2800" dirty="0">
                <a:solidFill>
                  <a:srgbClr val="7030A0"/>
                </a:solidFill>
              </a:rPr>
              <a:t>2℃ </a:t>
            </a:r>
            <a:r>
              <a:rPr lang="zh-CN" altLang="en-US" sz="2800" dirty="0">
                <a:solidFill>
                  <a:srgbClr val="7030A0"/>
                </a:solidFill>
              </a:rPr>
              <a:t>可以记做</a:t>
            </a:r>
            <a:r>
              <a:rPr lang="en-US" altLang="zh-CN" sz="2800" dirty="0">
                <a:solidFill>
                  <a:srgbClr val="7030A0"/>
                </a:solidFill>
              </a:rPr>
              <a:t>2</a:t>
            </a: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℃</a:t>
            </a: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，</a:t>
            </a:r>
            <a:endParaRPr lang="en-US" altLang="zh-CN" sz="2800" dirty="0">
              <a:solidFill>
                <a:srgbClr val="7030A0"/>
              </a:solidFill>
              <a:sym typeface="+mn-ea"/>
            </a:endParaRP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零下</a:t>
            </a: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2℃ </a:t>
            </a: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也可以记做</a:t>
            </a: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2℃</a:t>
            </a:r>
            <a:r>
              <a:rPr lang="zh-CN" altLang="en-US" sz="2800" dirty="0">
                <a:solidFill>
                  <a:srgbClr val="7030A0"/>
                </a:solidFill>
                <a:sym typeface="+mn-ea"/>
              </a:rPr>
              <a:t>吗？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69380" y="4308127"/>
            <a:ext cx="4274185" cy="92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数不够用了！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265328" y="2050732"/>
            <a:ext cx="4835232" cy="1083310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lstStyle>
            <a:lvl1pPr marL="914400" lvl="0" indent="-914400" algn="ctr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charset="0"/>
              </a:defRPr>
            </a:lvl1pPr>
          </a:lstStyle>
          <a:p>
            <a:pPr algn="l"/>
            <a:r>
              <a:rPr lang="zh-CN" altLang="en-US" sz="4000" b="1" u="sng" kern="1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Calibri" panose="020F0502020204030204" charset="0"/>
              </a:rPr>
              <a:t>具有相反意义的情况</a:t>
            </a:r>
          </a:p>
        </p:txBody>
      </p:sp>
      <p:pic>
        <p:nvPicPr>
          <p:cNvPr id="8" name="Picture 2" descr="PNG素材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125226" y="0"/>
            <a:ext cx="3007098" cy="15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NG素材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3394799">
            <a:off x="10009775" y="-318752"/>
            <a:ext cx="1959266" cy="20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538003" y="355313"/>
            <a:ext cx="618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探索新知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标题 1"/>
          <p:cNvSpPr>
            <a:spLocks noGrp="1"/>
          </p:cNvSpPr>
          <p:nvPr>
            <p:ph type="title"/>
          </p:nvPr>
        </p:nvSpPr>
        <p:spPr>
          <a:xfrm>
            <a:off x="4028362" y="212664"/>
            <a:ext cx="4681855" cy="1083310"/>
          </a:xfrm>
        </p:spPr>
        <p:txBody>
          <a:bodyPr vert="horz" anchor="ctr">
            <a:normAutofit/>
          </a:bodyPr>
          <a:lstStyle/>
          <a:p>
            <a:pPr algn="l"/>
            <a:r>
              <a:rPr lang="zh-CN" altLang="en-US" sz="4000" b="1" u="sng" kern="12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Calibri" panose="020F0502020204030204" charset="0"/>
              </a:rPr>
              <a:t>具有相反意义的量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-180957" y="3426953"/>
            <a:ext cx="5582285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>
                <a:solidFill>
                  <a:srgbClr val="FFC000"/>
                </a:solidFill>
              </a:rPr>
              <a:t>零上</a:t>
            </a:r>
            <a:r>
              <a:rPr lang="en-US" altLang="zh-CN" sz="2800" dirty="0">
                <a:solidFill>
                  <a:srgbClr val="FFC000"/>
                </a:solidFill>
              </a:rPr>
              <a:t>2℃</a:t>
            </a:r>
            <a:r>
              <a:rPr lang="zh-CN" altLang="en-US" sz="2800" dirty="0">
                <a:solidFill>
                  <a:srgbClr val="FFC000"/>
                </a:solidFill>
              </a:rPr>
              <a:t>，记作 </a:t>
            </a:r>
            <a:r>
              <a:rPr lang="en-US" altLang="zh-CN" sz="2800" dirty="0">
                <a:solidFill>
                  <a:srgbClr val="FFC000"/>
                </a:solidFill>
              </a:rPr>
              <a:t>+2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℃</a:t>
            </a:r>
            <a:endParaRPr lang="en-US" altLang="zh-CN" sz="2800" dirty="0">
              <a:solidFill>
                <a:srgbClr val="FFC000"/>
              </a:solidFill>
            </a:endParaRP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零下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2℃</a:t>
            </a:r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，记作 -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2℃</a:t>
            </a:r>
            <a:endParaRPr lang="zh-CN" altLang="en-US" sz="2800" dirty="0">
              <a:solidFill>
                <a:srgbClr val="0066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1670" y="3426952"/>
            <a:ext cx="5829935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>
                <a:solidFill>
                  <a:srgbClr val="FFC000"/>
                </a:solidFill>
                <a:sym typeface="+mn-ea"/>
              </a:rPr>
              <a:t>存入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1000</a:t>
            </a:r>
            <a:r>
              <a:rPr lang="zh-CN" altLang="en-US" sz="2800" dirty="0">
                <a:solidFill>
                  <a:srgbClr val="FFC000"/>
                </a:solidFill>
                <a:sym typeface="+mn-ea"/>
              </a:rPr>
              <a:t>元</a:t>
            </a:r>
            <a:r>
              <a:rPr lang="zh-CN" altLang="en-US" sz="2800" dirty="0">
                <a:solidFill>
                  <a:srgbClr val="FFC000"/>
                </a:solidFill>
              </a:rPr>
              <a:t>，记作 </a:t>
            </a:r>
            <a:r>
              <a:rPr lang="en-US" altLang="zh-CN" sz="2800" dirty="0">
                <a:solidFill>
                  <a:srgbClr val="FFC000"/>
                </a:solidFill>
              </a:rPr>
              <a:t>+1000</a:t>
            </a:r>
            <a:r>
              <a:rPr lang="zh-CN" altLang="en-US" sz="2800" dirty="0">
                <a:solidFill>
                  <a:srgbClr val="FFC000"/>
                </a:solidFill>
              </a:rPr>
              <a:t>元</a:t>
            </a:r>
            <a:endParaRPr lang="en-US" altLang="zh-CN" sz="2800" dirty="0">
              <a:solidFill>
                <a:srgbClr val="FFC000"/>
              </a:solidFill>
            </a:endParaRP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支出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600</a:t>
            </a:r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元，记作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-151278" y="4888022"/>
            <a:ext cx="5582285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2</a:t>
            </a:r>
            <a:r>
              <a:rPr lang="zh-CN" altLang="en-US" sz="2800" dirty="0">
                <a:solidFill>
                  <a:srgbClr val="FFC000"/>
                </a:solidFill>
                <a:sym typeface="+mn-ea"/>
              </a:rPr>
              <a:t>位旅客上车，记做 </a:t>
            </a:r>
            <a:r>
              <a:rPr lang="en-US" altLang="zh-CN" sz="2800" dirty="0">
                <a:solidFill>
                  <a:srgbClr val="FFC000"/>
                </a:solidFill>
                <a:sym typeface="+mn-ea"/>
              </a:rPr>
              <a:t>+2</a:t>
            </a:r>
            <a:r>
              <a:rPr lang="zh-CN" altLang="en-US" sz="2800" dirty="0">
                <a:solidFill>
                  <a:srgbClr val="FFC000"/>
                </a:solidFill>
                <a:sym typeface="+mn-ea"/>
              </a:rPr>
              <a:t>人</a:t>
            </a:r>
            <a:endParaRPr lang="en-US" altLang="zh-CN" sz="2800" dirty="0">
              <a:solidFill>
                <a:srgbClr val="FFC000"/>
              </a:solidFill>
              <a:sym typeface="+mn-ea"/>
            </a:endParaRP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3</a:t>
            </a:r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位旅客下车</a:t>
            </a:r>
            <a:r>
              <a:rPr lang="zh-CN" altLang="en-US" sz="2800" dirty="0">
                <a:solidFill>
                  <a:srgbClr val="0066FF"/>
                </a:solidFill>
              </a:rPr>
              <a:t>，记作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41670" y="4855774"/>
            <a:ext cx="5582285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en-US" altLang="zh-CN" sz="2800" dirty="0">
                <a:solidFill>
                  <a:srgbClr val="FFC000"/>
                </a:solidFill>
              </a:rPr>
              <a:t>向东走300米，记做 +300</a:t>
            </a:r>
            <a:r>
              <a:rPr lang="zh-CN" altLang="en-US" sz="2800" dirty="0">
                <a:solidFill>
                  <a:srgbClr val="FFC000"/>
                </a:solidFill>
              </a:rPr>
              <a:t>米</a:t>
            </a:r>
            <a:endParaRPr lang="en-US" altLang="zh-CN" sz="2800" dirty="0">
              <a:solidFill>
                <a:srgbClr val="FFC000"/>
              </a:solidFill>
            </a:endParaRPr>
          </a:p>
          <a:p>
            <a:pPr indent="711200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en-US" altLang="zh-CN" sz="2800" dirty="0">
                <a:solidFill>
                  <a:srgbClr val="0066FF"/>
                </a:solidFill>
              </a:rPr>
              <a:t>向西走1000米，记</a:t>
            </a:r>
            <a:r>
              <a:rPr lang="zh-CN" altLang="en-US" sz="2800" dirty="0">
                <a:solidFill>
                  <a:srgbClr val="0066FF"/>
                </a:solidFill>
              </a:rPr>
              <a:t>作</a:t>
            </a:r>
          </a:p>
        </p:txBody>
      </p:sp>
      <p:pic>
        <p:nvPicPr>
          <p:cNvPr id="2" name="Picture 2" descr="PNG素材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5" r="58058"/>
          <a:stretch>
            <a:fillRect/>
          </a:stretch>
        </p:blipFill>
        <p:spPr bwMode="auto">
          <a:xfrm rot="4458279">
            <a:off x="10377575" y="-372973"/>
            <a:ext cx="1811825" cy="18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NG素材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125226" y="0"/>
            <a:ext cx="3007098" cy="15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405129" y="317975"/>
            <a:ext cx="6238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探索新知</a:t>
            </a:r>
          </a:p>
        </p:txBody>
      </p:sp>
      <p:sp>
        <p:nvSpPr>
          <p:cNvPr id="18" name="圆角矩形 4"/>
          <p:cNvSpPr/>
          <p:nvPr/>
        </p:nvSpPr>
        <p:spPr>
          <a:xfrm>
            <a:off x="70991" y="1415221"/>
            <a:ext cx="4253359" cy="628785"/>
          </a:xfrm>
          <a:prstGeom prst="roundRect">
            <a:avLst>
              <a:gd name="adj" fmla="val 50000"/>
            </a:avLst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“加”的反义词是“减”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75697" y="4190674"/>
            <a:ext cx="219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-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600</a:t>
            </a:r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元</a:t>
            </a:r>
            <a:endParaRPr lang="zh-CN" altLang="en-US" sz="28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646971" y="5662755"/>
            <a:ext cx="219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-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3</a:t>
            </a:r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人</a:t>
            </a:r>
            <a:endParaRPr lang="zh-CN" altLang="en-US" sz="2800" dirty="0"/>
          </a:p>
        </p:txBody>
      </p:sp>
      <p:sp>
        <p:nvSpPr>
          <p:cNvPr id="24" name="文本框 23"/>
          <p:cNvSpPr txBox="1"/>
          <p:nvPr/>
        </p:nvSpPr>
        <p:spPr>
          <a:xfrm>
            <a:off x="9780340" y="5640733"/>
            <a:ext cx="219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sym typeface="+mn-ea"/>
              </a:rPr>
              <a:t>-</a:t>
            </a:r>
            <a:r>
              <a:rPr lang="en-US" altLang="zh-CN" sz="2800" dirty="0">
                <a:solidFill>
                  <a:srgbClr val="0066FF"/>
                </a:solidFill>
                <a:sym typeface="+mn-ea"/>
              </a:rPr>
              <a:t>1000m</a:t>
            </a:r>
            <a:endParaRPr lang="zh-CN" altLang="en-US" sz="2800" dirty="0"/>
          </a:p>
        </p:txBody>
      </p:sp>
      <p:sp>
        <p:nvSpPr>
          <p:cNvPr id="3" name="圆角矩形 4"/>
          <p:cNvSpPr/>
          <p:nvPr/>
        </p:nvSpPr>
        <p:spPr>
          <a:xfrm>
            <a:off x="70991" y="2162171"/>
            <a:ext cx="4253359" cy="628785"/>
          </a:xfrm>
          <a:prstGeom prst="roundRect">
            <a:avLst>
              <a:gd name="adj" fmla="val 50000"/>
            </a:avLst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“正”的反义词是“负”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89730" y="1505652"/>
            <a:ext cx="76312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用“加号（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）”来表示正（大于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）的量，称作“正号”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用“减号（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）”来表示负（小于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）的量，称作“负号”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89729" y="2466302"/>
            <a:ext cx="76312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用“正号（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）”和“负号（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）”来表示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具有相反意义的量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 animBg="1"/>
      <p:bldP spid="20" grpId="0"/>
      <p:bldP spid="23" grpId="0"/>
      <p:bldP spid="24" grpId="0"/>
      <p:bldP spid="3" grpId="0" animBg="1"/>
      <p:bldP spid="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右箭头 1"/>
          <p:cNvSpPr/>
          <p:nvPr/>
        </p:nvSpPr>
        <p:spPr>
          <a:xfrm rot="13074333" flipH="1">
            <a:off x="11072258" y="582939"/>
            <a:ext cx="1760400" cy="3150000"/>
          </a:xfrm>
          <a:prstGeom prst="bentArrow">
            <a:avLst>
              <a:gd name="adj1" fmla="val 25000"/>
              <a:gd name="adj2" fmla="val 25000"/>
              <a:gd name="adj3" fmla="val 26706"/>
              <a:gd name="adj4" fmla="val 36297"/>
            </a:avLst>
          </a:prstGeom>
          <a:solidFill>
            <a:srgbClr val="FFD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右箭头 3"/>
          <p:cNvSpPr/>
          <p:nvPr/>
        </p:nvSpPr>
        <p:spPr>
          <a:xfrm rot="2512525" flipH="1">
            <a:off x="-422003" y="2281060"/>
            <a:ext cx="1758775" cy="3150036"/>
          </a:xfrm>
          <a:prstGeom prst="bentArrow">
            <a:avLst>
              <a:gd name="adj1" fmla="val 25000"/>
              <a:gd name="adj2" fmla="val 25000"/>
              <a:gd name="adj3" fmla="val 29601"/>
              <a:gd name="adj4" fmla="val 43750"/>
            </a:avLst>
          </a:prstGeom>
          <a:solidFill>
            <a:srgbClr val="B5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7385" y="1171844"/>
            <a:ext cx="10849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小组讨论举出生活中其他</a:t>
            </a:r>
            <a:r>
              <a:rPr lang="zh-CN" altLang="en-US" sz="4400" u="sng" dirty="0">
                <a:solidFill>
                  <a:srgbClr val="0066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具有相反意义的量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5" y="3319855"/>
            <a:ext cx="457200" cy="457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505" y="2419106"/>
            <a:ext cx="387295" cy="387295"/>
          </a:xfrm>
          <a:prstGeom prst="rect">
            <a:avLst/>
          </a:prstGeom>
        </p:spPr>
      </p:pic>
      <p:pic>
        <p:nvPicPr>
          <p:cNvPr id="14" name="Picture 2" descr="PNG素材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6" t="71598"/>
          <a:stretch>
            <a:fillRect/>
          </a:stretch>
        </p:blipFill>
        <p:spPr bwMode="auto">
          <a:xfrm rot="5400000">
            <a:off x="1710653" y="4113140"/>
            <a:ext cx="2037111" cy="253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PNG素材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3" b="25268"/>
          <a:stretch>
            <a:fillRect/>
          </a:stretch>
        </p:blipFill>
        <p:spPr bwMode="auto">
          <a:xfrm>
            <a:off x="7170215" y="-557008"/>
            <a:ext cx="4426681" cy="226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629190" y="125192"/>
            <a:ext cx="324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99F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合作探究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90685" y="2157940"/>
            <a:ext cx="6234115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具有相反意义的量必须满足两个条件：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①它们必须是同一属性的量；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②它们的意义相反。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52632" y="2806401"/>
            <a:ext cx="28860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上与下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前与后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左与右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高与低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东与西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南与北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86040" y="2805365"/>
            <a:ext cx="274256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超出与不足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上升与下降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增加与减少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盈利与亏损</a:t>
            </a:r>
            <a:endParaRPr lang="en-US" altLang="zh-CN" sz="2800" dirty="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800" dirty="0"/>
              <a:t>收入与支出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800" dirty="0"/>
              <a:t>……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Q4ZTU5ODE3MmZlYTU4MWEyZDgxZmI4NzgxNWUzM2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61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1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1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6112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4、15、16、17、19、22、2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F1F3"/>
      </a:dk2>
      <a:lt2>
        <a:srgbClr val="FFFFFF"/>
      </a:lt2>
      <a:accent1>
        <a:srgbClr val="739FAD"/>
      </a:accent1>
      <a:accent2>
        <a:srgbClr val="7596B4"/>
      </a:accent2>
      <a:accent3>
        <a:srgbClr val="808DB3"/>
      </a:accent3>
      <a:accent4>
        <a:srgbClr val="9082AA"/>
      </a:accent4>
      <a:accent5>
        <a:srgbClr val="A17997"/>
      </a:accent5>
      <a:accent6>
        <a:srgbClr val="AD7280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1739</Words>
  <Application>Microsoft Office PowerPoint</Application>
  <PresentationFormat>自定义</PresentationFormat>
  <Paragraphs>191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具有相反意义的量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苌宇慧</cp:lastModifiedBy>
  <cp:revision>78</cp:revision>
  <dcterms:created xsi:type="dcterms:W3CDTF">2019-09-08T07:46:00Z</dcterms:created>
  <dcterms:modified xsi:type="dcterms:W3CDTF">2022-10-10T10:58:48Z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CE5A69CF33D44DAA94577D0E82D0894B</vt:lpwstr>
  </property>
</Properties>
</file>