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79" r:id="rId4"/>
    <p:sldId id="298" r:id="rId5"/>
    <p:sldId id="314" r:id="rId6"/>
    <p:sldId id="280" r:id="rId7"/>
    <p:sldId id="315" r:id="rId8"/>
    <p:sldId id="338" r:id="rId9"/>
    <p:sldId id="340" r:id="rId10"/>
    <p:sldId id="339" r:id="rId11"/>
    <p:sldId id="319" r:id="rId12"/>
    <p:sldId id="316" r:id="rId13"/>
    <p:sldId id="317" r:id="rId14"/>
    <p:sldId id="318" r:id="rId15"/>
    <p:sldId id="320" r:id="rId16"/>
    <p:sldId id="284" r:id="rId17"/>
    <p:sldId id="321" r:id="rId18"/>
    <p:sldId id="343" r:id="rId19"/>
    <p:sldId id="344" r:id="rId20"/>
    <p:sldId id="349" r:id="rId21"/>
    <p:sldId id="286" r:id="rId22"/>
    <p:sldId id="297" r:id="rId23"/>
    <p:sldId id="278" r:id="rId24"/>
    <p:sldId id="341" r:id="rId25"/>
    <p:sldId id="281" r:id="rId26"/>
    <p:sldId id="345" r:id="rId27"/>
    <p:sldId id="346" r:id="rId28"/>
    <p:sldId id="347" r:id="rId29"/>
    <p:sldId id="348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649DD2"/>
    <a:srgbClr val="316EAA"/>
    <a:srgbClr val="2F6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89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A3F2-BE0B-418E-A9EA-746ED9403051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A0C8-BD3C-46FF-B49D-9594623EC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3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7550092" y="661177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216165" y="6231936"/>
            <a:ext cx="5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未经原作者允许不得转载本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，否则将视为侵权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903231" y="6268722"/>
            <a:ext cx="2281475" cy="400110"/>
            <a:chOff x="1222792" y="6288230"/>
            <a:chExt cx="2281475" cy="400110"/>
          </a:xfrm>
        </p:grpSpPr>
        <p:grpSp>
          <p:nvGrpSpPr>
            <p:cNvPr id="7" name="组合 6"/>
            <p:cNvGrpSpPr/>
            <p:nvPr/>
          </p:nvGrpSpPr>
          <p:grpSpPr>
            <a:xfrm>
              <a:off x="1222792" y="6323168"/>
              <a:ext cx="330234" cy="330234"/>
              <a:chOff x="600501" y="6250675"/>
              <a:chExt cx="468985" cy="46898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00501" y="6250675"/>
                <a:ext cx="316585" cy="31658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2901" y="6403075"/>
                <a:ext cx="316585" cy="31658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628111" y="6288230"/>
              <a:ext cx="1876156" cy="400110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   小</a:t>
              </a:r>
              <a:r>
                <a:rPr lang="en-US" altLang="zh-CN" sz="2000" b="1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Little</a:t>
              </a:r>
              <a:endParaRPr lang="zh-CN" altLang="en-US" sz="20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ED2D-03AC-4D59-A55C-8EF6EB0DD4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6166" y="5623034"/>
            <a:ext cx="5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未经原作者允许不得转载本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，否则将视为侵权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9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62.xml"/><Relationship Id="rId7" Type="http://schemas.openxmlformats.org/officeDocument/2006/relationships/image" Target="../media/image10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7.xml"/><Relationship Id="rId7" Type="http://schemas.openxmlformats.org/officeDocument/2006/relationships/image" Target="../media/image12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2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13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4.jpe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02.xml"/><Relationship Id="rId7" Type="http://schemas.openxmlformats.org/officeDocument/2006/relationships/image" Target="../media/image15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image" Target="../media/image17.emf"/><Relationship Id="rId4" Type="http://schemas.openxmlformats.org/officeDocument/2006/relationships/tags" Target="../tags/tag112.xml"/><Relationship Id="rId9" Type="http://schemas.openxmlformats.org/officeDocument/2006/relationships/package" Target="../embeddings/Microsoft_Word___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18.emf"/><Relationship Id="rId4" Type="http://schemas.openxmlformats.org/officeDocument/2006/relationships/tags" Target="../tags/tag127.xml"/><Relationship Id="rId9" Type="http://schemas.openxmlformats.org/officeDocument/2006/relationships/package" Target="../embeddings/Microsoft_Word___2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image" Target="../media/image19.emf"/><Relationship Id="rId4" Type="http://schemas.openxmlformats.org/officeDocument/2006/relationships/tags" Target="../tags/tag132.xml"/><Relationship Id="rId9" Type="http://schemas.openxmlformats.org/officeDocument/2006/relationships/package" Target="../embeddings/Microsoft_Word___3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5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2.xml"/><Relationship Id="rId7" Type="http://schemas.openxmlformats.org/officeDocument/2006/relationships/image" Target="../media/image7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023814" y="2303931"/>
            <a:ext cx="684911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54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§</a:t>
            </a:r>
            <a:r>
              <a:rPr lang="en-US" altLang="zh-CN" sz="54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1.1.3</a:t>
            </a:r>
            <a:r>
              <a:rPr lang="zh-CN" altLang="en-US" sz="54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集合的基本运算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1446530" y="1892935"/>
            <a:ext cx="9299575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200" i="1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 </a:t>
            </a:r>
            <a:endParaRPr lang="zh-CN" altLang="zh-CN" sz="32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200" i="1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 </a:t>
            </a:r>
            <a:endParaRPr lang="zh-CN" altLang="zh-CN" sz="32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3200" i="1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 </a:t>
            </a:r>
            <a:endParaRPr lang="zh-CN" altLang="zh-CN" sz="32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3200" i="1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 </a:t>
            </a:r>
            <a:endParaRPr lang="en-US" altLang="zh-CN" sz="320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NEU-BZ-S9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1745" y="227838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41135" y="227838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25240" y="330073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41135" y="330073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1745" y="427101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  <a:sym typeface="+mn-ea"/>
              </a:rPr>
              <a:t>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41135" y="427101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  <a:sym typeface="+mn-ea"/>
              </a:rPr>
              <a:t>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01745" y="534035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  <a:sym typeface="+mn-ea"/>
              </a:rPr>
              <a:t>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41135" y="5340350"/>
            <a:ext cx="100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  <a:sym typeface="+mn-ea"/>
              </a:rPr>
              <a:t>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1097" t="22909" r="32828" b="24997"/>
          <a:stretch>
            <a:fillRect/>
          </a:stretch>
        </p:blipFill>
        <p:spPr>
          <a:xfrm>
            <a:off x="1020445" y="1648460"/>
            <a:ext cx="8157210" cy="4274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34815" y="2348230"/>
            <a:ext cx="653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60565" y="2348230"/>
            <a:ext cx="653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52265" y="3108325"/>
            <a:ext cx="653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60565" y="3108325"/>
            <a:ext cx="653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62570" y="5194300"/>
            <a:ext cx="653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316EAA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665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4030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四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补集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19500" t="21431" r="33651" b="58639"/>
          <a:stretch>
            <a:fillRect/>
          </a:stretch>
        </p:blipFill>
        <p:spPr>
          <a:xfrm>
            <a:off x="1199515" y="1534160"/>
            <a:ext cx="7798435" cy="1530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19917" t="46428" r="22391" b="33337"/>
          <a:stretch>
            <a:fillRect/>
          </a:stretch>
        </p:blipFill>
        <p:spPr>
          <a:xfrm>
            <a:off x="1280160" y="3065145"/>
            <a:ext cx="9329420" cy="15100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1146" t="21115" r="34344" b="70240"/>
          <a:stretch>
            <a:fillRect/>
          </a:stretch>
        </p:blipFill>
        <p:spPr>
          <a:xfrm>
            <a:off x="1607820" y="4851400"/>
            <a:ext cx="8975725" cy="80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四、补集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1703" t="30358" r="35302" b="42264"/>
          <a:stretch>
            <a:fillRect/>
          </a:stretch>
        </p:blipFill>
        <p:spPr>
          <a:xfrm>
            <a:off x="1532890" y="2039620"/>
            <a:ext cx="9232900" cy="2713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6031" t="48762" r="36750" b="44149"/>
          <a:stretch>
            <a:fillRect/>
          </a:stretch>
        </p:blipFill>
        <p:spPr>
          <a:xfrm>
            <a:off x="1532890" y="4752975"/>
            <a:ext cx="8638540" cy="7594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14370" y="4852670"/>
            <a:ext cx="235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316EAA"/>
                </a:solidFill>
              </a:rPr>
              <a:t>离散型、抽象型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09815" y="4819650"/>
            <a:ext cx="3338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316EAA"/>
                </a:solidFill>
              </a:rPr>
              <a:t>连续型（实心和空心）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3073" t="59824" r="30219" b="19941"/>
          <a:stretch>
            <a:fillRect/>
          </a:stretch>
        </p:blipFill>
        <p:spPr>
          <a:xfrm>
            <a:off x="1054735" y="1368425"/>
            <a:ext cx="9801225" cy="1959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0780" y="2447925"/>
            <a:ext cx="2344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{1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17172" t="24399" r="20880" b="44938"/>
          <a:stretch>
            <a:fillRect/>
          </a:stretch>
        </p:blipFill>
        <p:spPr>
          <a:xfrm>
            <a:off x="892810" y="1394460"/>
            <a:ext cx="10406380" cy="23774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96540" y="2214245"/>
            <a:ext cx="224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4}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42405" y="2230755"/>
            <a:ext cx="224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6}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49600" y="2990215"/>
            <a:ext cx="224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94755" y="2957195"/>
            <a:ext cx="3935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五、补集的性质</a:t>
            </a: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494030" y="1277620"/>
            <a:ext cx="10957560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(1)</a:t>
            </a:r>
            <a:r>
              <a:rPr lang="zh-CN" altLang="en-US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全集的补集是空集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U=∅</a:t>
            </a:r>
            <a:r>
              <a:rPr lang="zh-CN" altLang="en-US" sz="3200" b="1" i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；空集的补集是全集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⌀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=U</a:t>
            </a:r>
            <a:r>
              <a:rPr lang="en-US" altLang="zh-CN" sz="3200" b="1" i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endParaRPr lang="zh-CN" altLang="zh-CN" sz="32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2667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(2)</a:t>
            </a:r>
            <a:r>
              <a:rPr lang="zh-CN" altLang="en-US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一个集合与它补集的并集是全集 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zh-CN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∪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A=U</a:t>
            </a:r>
            <a:r>
              <a:rPr lang="zh-CN" altLang="en-US" sz="3200" b="1" i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</a:p>
          <a:p>
            <a:pPr indent="2667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3200" b="1" i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一个集合与它补集的交集是空集  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∩∁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A=∅</a:t>
            </a:r>
            <a:r>
              <a:rPr lang="en-US" altLang="zh-CN" sz="3200" b="1" i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endParaRPr lang="zh-CN" altLang="zh-CN" sz="32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2667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(3)</a:t>
            </a:r>
            <a:r>
              <a:rPr lang="zh-CN" altLang="en-US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一个集合补集的补集是它本身  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=A</a:t>
            </a:r>
            <a:r>
              <a:rPr lang="en-US" altLang="zh-CN" sz="3200" b="1" i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endParaRPr lang="zh-CN" altLang="zh-CN" sz="32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266700">
              <a:lnSpc>
                <a:spcPct val="2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(4)</a:t>
            </a:r>
            <a:r>
              <a:rPr lang="zh-CN" altLang="en-US" sz="32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当集合A⊆B时,</a:t>
            </a:r>
            <a:r>
              <a:rPr lang="en-US" altLang="zh-CN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∁</a:t>
            </a:r>
            <a:r>
              <a:rPr lang="en-US" altLang="zh-CN" sz="3200" b="1" i="1" baseline="-25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U</a:t>
            </a:r>
            <a:r>
              <a:rPr lang="en-US" altLang="zh-CN" sz="3200" b="1" i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A</a:t>
            </a: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包含</a:t>
            </a:r>
            <a:r>
              <a:rPr lang="en-US" altLang="zh-CN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∁</a:t>
            </a:r>
            <a:r>
              <a:rPr lang="en-US" altLang="zh-CN" sz="3200" b="1" i="1" baseline="-25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U</a:t>
            </a:r>
            <a:r>
              <a:rPr lang="en-US" altLang="zh-CN" sz="3200" b="1" i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B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⊆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B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⇔∁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⊇∁</a:t>
            </a:r>
            <a:r>
              <a:rPr lang="en-US" altLang="zh-CN" sz="3200" b="1" i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3200" b="1" i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B</a:t>
            </a:r>
            <a:r>
              <a:rPr lang="en-US" altLang="zh-CN" sz="3200" b="1" i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endParaRPr lang="en-US" altLang="zh-CN" sz="3200" b="1" i="1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16620" t="23214" r="14969" b="66369"/>
          <a:stretch>
            <a:fillRect/>
          </a:stretch>
        </p:blipFill>
        <p:spPr>
          <a:xfrm>
            <a:off x="773430" y="1503045"/>
            <a:ext cx="10716895" cy="7531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13950" y="1569085"/>
            <a:ext cx="51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 Bold" panose="020B08040305040B020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72540" y="1678305"/>
            <a:ext cx="9847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已知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集合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A={x|-3≤x&lt;5},∁</a:t>
            </a:r>
            <a:r>
              <a:rPr lang="en-US" altLang="zh-CN" sz="3200" b="1" baseline="-25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A={x|x≥5},B={x|1&lt;x&lt;3},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∁</a:t>
            </a:r>
            <a:r>
              <a:rPr lang="en-US" altLang="zh-CN" sz="3200" b="1" baseline="-25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2210" y="1527810"/>
            <a:ext cx="100647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已知全集为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R,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集合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A={</a:t>
            </a:r>
            <a:r>
              <a:rPr lang="en-US" altLang="zh-CN" sz="3200" b="1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x|x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&lt;a},B={x|1&lt;x&lt;2},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且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∪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(∁</a:t>
            </a:r>
            <a:r>
              <a:rPr lang="en-US" altLang="zh-CN" sz="3200" b="1" baseline="-25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B)=R,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则实数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的取值范围是</a:t>
            </a:r>
            <a:r>
              <a:rPr lang="zh-CN" altLang="zh-CN" sz="32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　　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36510" y="198056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  <a:sym typeface="+mn-ea"/>
              </a:rPr>
              <a:t>≥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665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4030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一、</a:t>
            </a:r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并集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19781" t="20833" r="25411" b="58932"/>
          <a:stretch>
            <a:fillRect/>
          </a:stretch>
        </p:blipFill>
        <p:spPr>
          <a:xfrm>
            <a:off x="1266825" y="1452880"/>
            <a:ext cx="9730105" cy="165798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63955" y="3902710"/>
            <a:ext cx="9864090" cy="1671320"/>
            <a:chOff x="1833" y="6146"/>
            <a:chExt cx="15534" cy="2632"/>
          </a:xfrm>
        </p:grpSpPr>
        <p:sp>
          <p:nvSpPr>
            <p:cNvPr id="6" name="文本框 5"/>
            <p:cNvSpPr txBox="1"/>
            <p:nvPr/>
          </p:nvSpPr>
          <p:spPr>
            <a:xfrm>
              <a:off x="1833" y="6146"/>
              <a:ext cx="1553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由所有属于集合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zh-CN" altLang="en-US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或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属于集合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的元素组成的集合，称为集合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与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的并集，记作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A∪B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（读作“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并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”），即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FEF">
                    <a:alpha val="100000"/>
                  </a:srgbClr>
                </a:clrFrom>
                <a:clrTo>
                  <a:srgbClr val="EFEFEF">
                    <a:alpha val="100000"/>
                    <a:alpha val="0"/>
                  </a:srgbClr>
                </a:clrTo>
              </a:clrChange>
            </a:blip>
            <a:srcRect l="26411" t="68864" r="48552" b="23237"/>
            <a:stretch>
              <a:fillRect/>
            </a:stretch>
          </p:blipFill>
          <p:spPr>
            <a:xfrm>
              <a:off x="6104" y="7744"/>
              <a:ext cx="7107" cy="10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2479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小结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0182" t="26837" r="27781" b="57454"/>
          <a:stretch>
            <a:fillRect/>
          </a:stretch>
        </p:blipFill>
        <p:spPr>
          <a:xfrm>
            <a:off x="1261110" y="1474470"/>
            <a:ext cx="8816340" cy="1228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19109" t="45209" r="23979" b="10349"/>
          <a:stretch>
            <a:fillRect/>
          </a:stretch>
        </p:blipFill>
        <p:spPr>
          <a:xfrm>
            <a:off x="1099820" y="2867025"/>
            <a:ext cx="9361170" cy="33737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96315" y="3446145"/>
            <a:ext cx="2959735" cy="29832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56050" y="3446145"/>
            <a:ext cx="2959735" cy="29832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16445" y="3446145"/>
            <a:ext cx="3344545" cy="29832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99820" y="2180590"/>
            <a:ext cx="8820785" cy="52197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56665" y="2867025"/>
            <a:ext cx="8820785" cy="52197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3" grpId="0" animBg="1"/>
      <p:bldP spid="13" grpId="1" animBg="1"/>
      <p:bldP spid="13" grpId="2" bldLvl="0" animBg="1"/>
      <p:bldP spid="14" grpId="0" animBg="1"/>
      <p:bldP spid="14" grpId="1" animBg="1"/>
      <p:bldP spid="14" grpId="2" bldLvl="0" animBg="1"/>
      <p:bldP spid="15" grpId="0" animBg="1"/>
      <p:bldP spid="15" grpId="1" animBg="1"/>
      <p:bldP spid="15" grpId="2" bldLvl="0" animBg="1"/>
      <p:bldP spid="18" grpId="0" animBg="1"/>
      <p:bldP spid="18" grpId="1" animBg="1"/>
      <p:bldP spid="18" grpId="2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4260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4260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39215" y="1488440"/>
            <a:ext cx="8942705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A={x|x</a:t>
            </a:r>
            <a:r>
              <a:rPr lang="en-US" altLang="zh-CN" sz="3200" b="1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-2x=0},B={x|x</a:t>
            </a:r>
            <a:r>
              <a:rPr lang="en-US" altLang="zh-CN" sz="3200" b="1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-2ax+a</a:t>
            </a:r>
            <a:r>
              <a:rPr lang="en-US" altLang="zh-CN" sz="3200" b="1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-a=0}.</a:t>
            </a:r>
            <a:endParaRPr lang="zh-CN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A∩B=B,</a:t>
            </a: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的取值范围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zh-CN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∪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B=B,</a:t>
            </a: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的值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8720" y="3990975"/>
            <a:ext cx="10098405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解</a:t>
            </a:r>
            <a:r>
              <a:rPr lang="en-US" altLang="zh-CN" sz="3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由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得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∴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{0,2}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zh-CN" sz="3200">
              <a:solidFill>
                <a:srgbClr val="000000"/>
              </a:solidFill>
              <a:effectLst/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∵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∩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B=B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∴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32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  <a:sym typeface="+mn-ea"/>
              </a:rPr>
              <a:t>⊆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  <a:sym typeface="+mn-ea"/>
              </a:rPr>
              <a:t>⌀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,{0},{2},{0,2}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zh-CN" sz="3200">
              <a:solidFill>
                <a:srgbClr val="000000"/>
              </a:solidFill>
              <a:effectLst/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  <a:sym typeface="+mn-ea"/>
              </a:rPr>
              <a:t>⌀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4(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a&lt;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∴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a&lt;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494030" y="1064260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493395" y="1064260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>
            <a:spLocks noChangeAspect="1"/>
          </p:cNvSpPr>
          <p:nvPr/>
        </p:nvSpPr>
        <p:spPr>
          <a:xfrm>
            <a:off x="746760" y="4159885"/>
            <a:ext cx="8303260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综上所述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B=B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{0,2},</a:t>
            </a:r>
            <a:r>
              <a:rPr lang="zh-CN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中方程至多有两个根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A=B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i="1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94030" y="1231265"/>
          <a:ext cx="968756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文档" r:id="rId9" imgW="3843020" imgH="1165225" progId="Word.Document.12">
                  <p:embed/>
                </p:oleObj>
              </mc:Choice>
              <mc:Fallback>
                <p:oleObj name="文档" r:id="rId9" imgW="3843020" imgH="1165225" progId="Word.Document.12">
                  <p:embed/>
                  <p:pic>
                    <p:nvPicPr>
                      <p:cNvPr id="0" name="图片 3174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030" y="1231265"/>
                        <a:ext cx="968756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665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4030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758825" y="1228725"/>
            <a:ext cx="10730865" cy="521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zh-CN" altLang="zh-CN" sz="3200" i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解：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 i="1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±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4,9,25},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4,5,9},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不满足集合中元素的互异性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≠3;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8,4,9},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综上可得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i="1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1615" y="1947545"/>
            <a:ext cx="207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665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4030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758825" y="997585"/>
            <a:ext cx="10730865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 fontAlgn="auto">
              <a:lnSpc>
                <a:spcPct val="13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∩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{9}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zh-CN" altLang="zh-CN" sz="3200" i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i="1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9445" y="1746250"/>
            <a:ext cx="207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4030" y="2329815"/>
            <a:ext cx="10718165" cy="422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NEU-BZ-S92"/>
                <a:cs typeface="宋体" panose="02010600030101010101" pitchFamily="2" charset="-122"/>
                <a:sym typeface="+mn-ea"/>
              </a:rPr>
              <a:t>解：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∵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∩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{9},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∴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∴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解得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 i="1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  <a:sym typeface="+mn-ea"/>
              </a:rPr>
              <a:t>±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4,9,25},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{0,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由于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∩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不符合题意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故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≠5;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4,5,9},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不满足集合中元素的互异性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故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≠3;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7,9},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8,4,9},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且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∩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{9},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符合题意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综上可得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6490" y="1282065"/>
            <a:ext cx="9722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0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设集合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x|-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&lt;x&lt;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5},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x|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-t&lt;x&lt;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t+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若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  <a:sym typeface="+mn-ea"/>
              </a:rPr>
              <a:t>∪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N=M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则实数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的取值范围为</a:t>
            </a:r>
            <a:r>
              <a:rPr lang="zh-CN" altLang="zh-CN" sz="3200" i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　　　　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31850" y="2484120"/>
            <a:ext cx="10727690" cy="3708400"/>
            <a:chOff x="1310" y="3912"/>
            <a:chExt cx="16894" cy="5840"/>
          </a:xfrm>
        </p:grpSpPr>
        <p:sp>
          <p:nvSpPr>
            <p:cNvPr id="7" name="矩形 6"/>
            <p:cNvSpPr>
              <a:spLocks noChangeAspect="1"/>
            </p:cNvSpPr>
            <p:nvPr/>
          </p:nvSpPr>
          <p:spPr>
            <a:xfrm>
              <a:off x="1310" y="3912"/>
              <a:ext cx="15775" cy="5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>
                <a:lnSpc>
                  <a:spcPct val="120000"/>
                </a:lnSpc>
                <a:spcAft>
                  <a:spcPts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sz="2800">
                  <a:solidFill>
                    <a:srgbClr val="000000"/>
                  </a:solidFill>
                  <a:latin typeface="NEU-BZ-S92"/>
                  <a:cs typeface="宋体" panose="02010600030101010101" pitchFamily="2" charset="-122"/>
                </a:rPr>
                <a:t>∪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N=M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得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NEU-BZ-S92"/>
                  <a:cs typeface="Times New Roman" panose="02020603050405020304" pitchFamily="18" charset="0"/>
                </a:rPr>
                <a:t>⊆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N=</a:t>
              </a:r>
              <a:r>
                <a:rPr lang="en-US" altLang="zh-CN" sz="2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NEU-BZ-S92"/>
                  <a:cs typeface="Times New Roman" panose="02020603050405020304" pitchFamily="18" charset="0"/>
                </a:rPr>
                <a:t>⌀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,2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t+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方正书宋_GBK" panose="02000000000000000000" pitchFamily="2" charset="-122"/>
                  <a:cs typeface="Times New Roman" panose="02020603050405020304" pitchFamily="18" charset="0"/>
                </a:rPr>
                <a:t>≤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-t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2800" smtClean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方正书宋_GBK" panose="02000000000000000000" pitchFamily="2" charset="-122"/>
                  <a:cs typeface="Times New Roman" panose="02020603050405020304" pitchFamily="18" charset="0"/>
                </a:rPr>
                <a:t>≤⅓</a:t>
              </a:r>
              <a:r>
                <a:rPr lang="en-US" altLang="zh-CN" sz="280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此时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sz="2800">
                  <a:solidFill>
                    <a:srgbClr val="000000"/>
                  </a:solidFill>
                  <a:latin typeface="NEU-BZ-S92"/>
                  <a:cs typeface="宋体" panose="02010600030101010101" pitchFamily="2" charset="-122"/>
                </a:rPr>
                <a:t>∪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N=M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成立</a:t>
              </a:r>
              <a:r>
                <a:rPr lang="en-US" altLang="zh-CN" sz="2800" i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266700">
                <a:lnSpc>
                  <a:spcPct val="120000"/>
                </a:lnSpc>
                <a:spcAft>
                  <a:spcPts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endParaRPr lang="zh-CN" altLang="zh-CN" sz="2800">
                <a:solidFill>
                  <a:srgbClr val="000000"/>
                </a:solidFill>
                <a:effectLst/>
                <a:latin typeface="NEU-BZ-S92"/>
                <a:ea typeface="方正书宋_GBK" panose="02000000000000000000" pitchFamily="2" charset="-122"/>
                <a:cs typeface="Times New Roman" panose="02020603050405020304" pitchFamily="18" charset="0"/>
              </a:endParaRPr>
            </a:p>
            <a:p>
              <a:pPr indent="266700">
                <a:lnSpc>
                  <a:spcPct val="120000"/>
                </a:lnSpc>
                <a:spcAft>
                  <a:spcPts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endParaRPr lang="en-US" altLang="zh-CN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266700">
                <a:lnSpc>
                  <a:spcPct val="120000"/>
                </a:lnSpc>
                <a:spcAft>
                  <a:spcPts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266700">
                <a:lnSpc>
                  <a:spcPct val="120000"/>
                </a:lnSpc>
                <a:spcAft>
                  <a:spcPts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266700">
                <a:lnSpc>
                  <a:spcPct val="120000"/>
                </a:lnSpc>
                <a:spcAft>
                  <a:spcPts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r>
                <a:rPr lang="zh-CN" altLang="zh-CN" sz="28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综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上可知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实数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zh-CN" altLang="zh-C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的取值范围是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t|t</a:t>
              </a:r>
              <a:r>
                <a:rPr lang="en-US" altLang="zh-CN" sz="28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方正书宋_GBK" panose="02000000000000000000" pitchFamily="2" charset="-122"/>
                  <a:cs typeface="Times New Roman" panose="02020603050405020304" pitchFamily="18" charset="0"/>
                </a:rPr>
                <a:t>≤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2}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zh-C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1310" y="5030"/>
            <a:ext cx="16894" cy="3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0" name="文档" r:id="rId9" imgW="3843020" imgH="842645" progId="Word.Document.12">
                    <p:embed/>
                  </p:oleObj>
                </mc:Choice>
                <mc:Fallback>
                  <p:oleObj name="文档" r:id="rId9" imgW="3843020" imgH="842645" progId="Word.Document.12">
                    <p:embed/>
                    <p:pic>
                      <p:nvPicPr>
                        <p:cNvPr id="0" name="图片 2970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10" y="5030"/>
                          <a:ext cx="16894" cy="37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/>
          <p:cNvSpPr txBox="1"/>
          <p:nvPr/>
        </p:nvSpPr>
        <p:spPr>
          <a:xfrm>
            <a:off x="6899275" y="1713865"/>
            <a:ext cx="1859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t|t</a:t>
            </a:r>
            <a:r>
              <a:rPr lang="en-US" altLang="zh-CN" sz="32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  <a:sym typeface="+mn-ea"/>
              </a:rPr>
              <a:t>≤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494030" y="1064260"/>
            <a:ext cx="11041380" cy="304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+ax+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-ax+b=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0},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∁</a:t>
            </a:r>
            <a:r>
              <a:rPr lang="en-US" altLang="zh-CN" sz="32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{2},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∁</a:t>
            </a:r>
            <a:r>
              <a:rPr lang="en-US" altLang="zh-CN" sz="32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{4},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32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3200" i="1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∁</a:t>
            </a:r>
            <a:r>
              <a:rPr lang="en-US" altLang="zh-CN" sz="32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{2},</a:t>
            </a:r>
            <a:r>
              <a:rPr lang="zh-CN" altLang="zh-CN" sz="3200" i="1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∉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zh-CN" altLang="zh-CN" sz="32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i="1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∁</a:t>
            </a:r>
            <a:r>
              <a:rPr lang="en-US" altLang="zh-CN" sz="32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{4},</a:t>
            </a:r>
            <a:r>
              <a:rPr lang="zh-CN" altLang="zh-CN" sz="3200" i="1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3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dirty="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∉</a:t>
            </a:r>
            <a:r>
              <a:rPr lang="en-US" altLang="zh-C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altLang="zh-CN" sz="3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35890" y="3994150"/>
          <a:ext cx="11297285" cy="249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文档" r:id="rId9" imgW="3840480" imgH="749935" progId="Word.Document.12">
                  <p:embed/>
                </p:oleObj>
              </mc:Choice>
              <mc:Fallback>
                <p:oleObj name="文档" r:id="rId9" imgW="3840480" imgH="749935" progId="Word.Document.12">
                  <p:embed/>
                  <p:pic>
                    <p:nvPicPr>
                      <p:cNvPr id="0" name="图片 720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890" y="3994150"/>
                        <a:ext cx="11297285" cy="249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集合中的新定义问题</a:t>
            </a: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795020" y="1622425"/>
            <a:ext cx="1067308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此类问题是以集合内容为背景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设计一个陌生的问题情景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即给出一个新的概念或者新的运算、新的法则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要求我们在理解新概念、新运算、新法则的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基础上解决相应的问题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这就是与集合相关的新定义题型</a:t>
            </a:r>
            <a:r>
              <a:rPr lang="en-US" altLang="zh-CN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要解答此类题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关键是先要理解新定义、新运算、新法则的实质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根据这种新的定义、运算或者法则来求解问题</a:t>
            </a:r>
            <a:r>
              <a:rPr lang="en-US" altLang="zh-CN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800" b="1" i="1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spect="1"/>
          </p:cNvSpPr>
          <p:nvPr/>
        </p:nvSpPr>
        <p:spPr>
          <a:xfrm>
            <a:off x="508000" y="1294765"/>
            <a:ext cx="10957560" cy="474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{1,2,3,4}, 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中所有元素的乘积称为集合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累积值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且规定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只有一个元素时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其累积值即为该元素的数值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空集的累积值为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的累积值为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则这样的集合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共有</a:t>
            </a:r>
            <a:r>
              <a:rPr lang="zh-CN" altLang="zh-CN" sz="2800" i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为偶数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则这样的集合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共有</a:t>
            </a:r>
            <a:r>
              <a:rPr lang="zh-CN" altLang="zh-CN" sz="2800" i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据累积值的定义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{3}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{1,3},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这样的集合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共有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的子集共有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累积值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为奇数的子集为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{1},{3},{1,3},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累积值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为偶数的集合共有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i="1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27065" y="2884170"/>
            <a:ext cx="887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90005" y="3374390"/>
            <a:ext cx="887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spect="1"/>
          </p:cNvSpPr>
          <p:nvPr/>
        </p:nvSpPr>
        <p:spPr>
          <a:xfrm>
            <a:off x="658495" y="1672590"/>
            <a:ext cx="1087437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{0,2,3},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定义集合运算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NEU-BZ-S92"/>
                <a:ea typeface="NEU-BZ-S92"/>
                <a:cs typeface="Times New Roman" panose="02020603050405020304" pitchFamily="18" charset="0"/>
              </a:rPr>
              <a:t>※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x|x=a+b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NEU-BZ-S92"/>
                <a:ea typeface="NEU-BZ-S92"/>
                <a:cs typeface="Times New Roman" panose="02020603050405020304" pitchFamily="18" charset="0"/>
              </a:rPr>
              <a:t>※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zh-CN" altLang="zh-CN" sz="3200" i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200" i="1">
                <a:solidFill>
                  <a:srgbClr val="000000"/>
                </a:solidFill>
                <a:latin typeface="宋体" panose="02010600030101010101" pitchFamily="2" charset="-122"/>
                <a:ea typeface="方正书宋_GBK" panose="02000000000000000000" pitchFamily="2" charset="-122"/>
                <a:cs typeface="Times New Roman" panose="02020603050405020304" pitchFamily="18" charset="0"/>
              </a:rPr>
              <a:t> 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解析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{0,2,3},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可能的取值分别为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0,2,3,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的值可能为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0,2,3,4,5,6,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00"/>
                </a:solidFill>
                <a:latin typeface="NEU-BZ-S92"/>
                <a:ea typeface="NEU-BZ-S92"/>
                <a:cs typeface="Times New Roman" panose="02020603050405020304" pitchFamily="18" charset="0"/>
              </a:rPr>
              <a:t>※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{0,2,3,4,5,6}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51395" y="2564765"/>
            <a:ext cx="2847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 Bold" panose="02020703060505090304" charset="0"/>
                <a:cs typeface="Times New Roman Bold" panose="02020703060505090304" charset="0"/>
                <a:sym typeface="+mn-ea"/>
              </a:rPr>
              <a:t>{0,2,3,4,5,6}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6031" t="30629" r="36750" b="44149"/>
          <a:stretch>
            <a:fillRect/>
          </a:stretch>
        </p:blipFill>
        <p:spPr>
          <a:xfrm>
            <a:off x="1812290" y="1967865"/>
            <a:ext cx="8638540" cy="27019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30930" y="4014470"/>
            <a:ext cx="235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316EAA"/>
                </a:solidFill>
              </a:rPr>
              <a:t>离散型、抽象型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09865" y="4014470"/>
            <a:ext cx="3338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316EAA"/>
                </a:solidFill>
              </a:rPr>
              <a:t>连续型（实心和空心）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一、</a:t>
            </a:r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并集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20640" y="5192395"/>
            <a:ext cx="2864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并集取所有！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18813" t="63582" r="18031" b="19005"/>
          <a:stretch>
            <a:fillRect/>
          </a:stretch>
        </p:blipFill>
        <p:spPr>
          <a:xfrm>
            <a:off x="1083310" y="1602105"/>
            <a:ext cx="10024745" cy="12757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867650" y="1568450"/>
            <a:ext cx="325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{3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8}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86980" y="2262505"/>
            <a:ext cx="325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x|-1&lt;x&lt;3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665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4030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二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交集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rcRect l="22120" t="16375" r="32005" b="52680"/>
          <a:stretch>
            <a:fillRect/>
          </a:stretch>
        </p:blipFill>
        <p:spPr>
          <a:xfrm>
            <a:off x="1348740" y="1308735"/>
            <a:ext cx="8331835" cy="25939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99515" y="4086860"/>
            <a:ext cx="9864090" cy="1666875"/>
            <a:chOff x="1889" y="6436"/>
            <a:chExt cx="15534" cy="2625"/>
          </a:xfrm>
        </p:grpSpPr>
        <p:sp>
          <p:nvSpPr>
            <p:cNvPr id="6" name="文本框 5"/>
            <p:cNvSpPr txBox="1"/>
            <p:nvPr/>
          </p:nvSpPr>
          <p:spPr>
            <a:xfrm>
              <a:off x="1889" y="6436"/>
              <a:ext cx="1553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由所有属于集合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zh-CN" altLang="en-US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且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属于集合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的元素组成的集合，称为集合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与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的交集，记作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A∩B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（读作“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交</a:t>
              </a:r>
              <a:r>
                <a:rPr lang="en-US" altLang="zh-CN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zh-CN" altLang="en-US" sz="2800" b="1">
                  <a:solidFill>
                    <a:srgbClr val="316EAA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”），即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FEF">
                    <a:alpha val="100000"/>
                  </a:srgbClr>
                </a:clrFrom>
                <a:clrTo>
                  <a:srgbClr val="EFEFEF">
                    <a:alpha val="100000"/>
                    <a:alpha val="0"/>
                  </a:srgbClr>
                </a:clrTo>
              </a:clrChange>
            </a:blip>
            <a:srcRect l="20464" t="72328" r="53161" b="20539"/>
            <a:stretch>
              <a:fillRect/>
            </a:stretch>
          </p:blipFill>
          <p:spPr>
            <a:xfrm>
              <a:off x="4402" y="7787"/>
              <a:ext cx="10209" cy="12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二、交集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76190" y="4645660"/>
            <a:ext cx="2864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交集取公共！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88440" y="1472565"/>
            <a:ext cx="9215120" cy="2819400"/>
            <a:chOff x="2481" y="3737"/>
            <a:chExt cx="14512" cy="44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FEF">
                    <a:alpha val="100000"/>
                  </a:srgbClr>
                </a:clrFrom>
                <a:clrTo>
                  <a:srgbClr val="EFEFEF">
                    <a:alpha val="100000"/>
                    <a:alpha val="0"/>
                  </a:srgbClr>
                </a:clrTo>
              </a:clrChange>
            </a:blip>
            <a:srcRect l="24724" t="25889" r="59203" b="56551"/>
            <a:stretch>
              <a:fillRect/>
            </a:stretch>
          </p:blipFill>
          <p:spPr>
            <a:xfrm>
              <a:off x="2521" y="3737"/>
              <a:ext cx="6598" cy="332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FEF">
                    <a:alpha val="100000"/>
                  </a:srgbClr>
                </a:clrFrom>
                <a:clrTo>
                  <a:srgbClr val="EFEFEF">
                    <a:alpha val="100000"/>
                    <a:alpha val="0"/>
                  </a:srgbClr>
                </a:clrTo>
              </a:clrChange>
            </a:blip>
            <a:srcRect l="26031" t="48762" r="36750" b="44149"/>
            <a:stretch>
              <a:fillRect/>
            </a:stretch>
          </p:blipFill>
          <p:spPr>
            <a:xfrm>
              <a:off x="2481" y="6981"/>
              <a:ext cx="13604" cy="11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FEFEF">
                    <a:alpha val="100000"/>
                  </a:srgbClr>
                </a:clrFrom>
                <a:clrTo>
                  <a:srgbClr val="EFEFEF">
                    <a:alpha val="100000"/>
                    <a:alpha val="0"/>
                  </a:srgbClr>
                </a:clrTo>
              </a:clrChange>
            </a:blip>
            <a:srcRect l="46292" t="27085" r="36401" b="58932"/>
            <a:stretch>
              <a:fillRect/>
            </a:stretch>
          </p:blipFill>
          <p:spPr>
            <a:xfrm>
              <a:off x="9366" y="4103"/>
              <a:ext cx="6743" cy="2514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5129" y="7138"/>
              <a:ext cx="37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316EAA"/>
                  </a:solidFill>
                </a:rPr>
                <a:t>离散型、抽象型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736" y="7086"/>
              <a:ext cx="525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316EAA"/>
                  </a:solidFill>
                </a:rPr>
                <a:t>连续型（实心和空心）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38910" y="5384800"/>
            <a:ext cx="93141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· </a:t>
            </a:r>
            <a:r>
              <a:rPr lang="zh-CN" altLang="en-US" sz="2800">
                <a:solidFill>
                  <a:srgbClr val="FF0000"/>
                </a:solidFill>
              </a:rPr>
              <a:t>当集合A和集合B没有公共元素时，不能说A与B没有交集，而是A∩B＝∅.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87450" y="1687195"/>
            <a:ext cx="98888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已知集合</a:t>
            </a:r>
            <a:r>
              <a:rPr lang="en-US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A=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{0,1},</a:t>
            </a:r>
            <a:r>
              <a:rPr lang="en-US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B=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{</a:t>
            </a:r>
            <a:r>
              <a:rPr lang="en-US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a-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2,2},</a:t>
            </a:r>
            <a:r>
              <a:rPr lang="zh-CN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</a:t>
            </a:r>
            <a:r>
              <a:rPr lang="en-US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∩</a:t>
            </a:r>
            <a:r>
              <a:rPr lang="en-US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B=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{1},</a:t>
            </a:r>
            <a:r>
              <a:rPr lang="zh-CN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则</a:t>
            </a:r>
            <a:r>
              <a:rPr lang="en-US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∪</a:t>
            </a:r>
            <a:r>
              <a:rPr lang="en-US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B=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zh-CN" sz="36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zh-CN" altLang="zh-CN" sz="3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A.{0,1,2}      	B.{1}</a:t>
            </a:r>
            <a:endParaRPr lang="zh-CN" altLang="zh-CN" sz="3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C.{0,1,2,3}	      D.{1,2}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29890" y="2750185"/>
            <a:ext cx="803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三、并集、交集的性质</a:t>
            </a: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775970" y="1704975"/>
            <a:ext cx="1064006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一个集合与其本身的并集、交集分别是什么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都是这个集合本身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一个集合与空集的并集和交集分别是什么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并集是这个集合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交集是空集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对于任意两个集合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一样吗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呢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说明两个集合的并集和交集都满足交换律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i="1" dirty="0" smtClean="0">
              <a:solidFill>
                <a:srgbClr val="FF0000"/>
              </a:solidFill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94030" y="1063625"/>
            <a:ext cx="11275060" cy="5443855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>
            <a:off x="494176" y="1063704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493395" y="1063625"/>
            <a:ext cx="5638165" cy="63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>
            <a:off x="11755165" y="3771856"/>
            <a:ext cx="0" cy="272161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>
            <a:off x="6132608" y="6493228"/>
            <a:ext cx="563626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7650" y="241300"/>
            <a:ext cx="539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三、并集、交集的性质</a:t>
            </a: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636270" y="1146175"/>
            <a:ext cx="1099121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那么集合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有什么关系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那么集合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有什么关系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反之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B=A.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反之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B=A.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{1,2,3,4},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{3,4,5,6},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{1,3,6}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分别计算 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),(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2000000000000000000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{3}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{1,2,3,4,5,6}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i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Q4ZTU5ODE3MmZlYTU4MWEyZDgxZmI4NzgxNWUzM2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本次主题字体~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1427</Words>
  <Application>Microsoft Office PowerPoint</Application>
  <PresentationFormat>自定义</PresentationFormat>
  <Paragraphs>171</Paragraphs>
  <Slides>29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第一PPT，www.1ppt.com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个人简历</dc:title>
  <dc:creator>第一PPT</dc:creator>
  <cp:keywords>www.1ppt.com</cp:keywords>
  <dc:description>www.1ppt.com</dc:description>
  <cp:lastModifiedBy>苌宇慧</cp:lastModifiedBy>
  <cp:revision>110</cp:revision>
  <dcterms:created xsi:type="dcterms:W3CDTF">2021-07-30T05:53:00Z</dcterms:created>
  <dcterms:modified xsi:type="dcterms:W3CDTF">2022-10-10T10:35:30Z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B22D150220A1459EB5DC605DC17DADEA</vt:lpwstr>
  </property>
</Properties>
</file>