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2"/>
  </p:handoutMasterIdLst>
  <p:sldIdLst>
    <p:sldId id="1222" r:id="rId3"/>
    <p:sldId id="353" r:id="rId5"/>
    <p:sldId id="1348" r:id="rId6"/>
    <p:sldId id="1344" r:id="rId7"/>
    <p:sldId id="591" r:id="rId8"/>
    <p:sldId id="1343" r:id="rId9"/>
    <p:sldId id="1356" r:id="rId10"/>
    <p:sldId id="1357" r:id="rId11"/>
    <p:sldId id="1358" r:id="rId12"/>
    <p:sldId id="1360" r:id="rId13"/>
    <p:sldId id="1361" r:id="rId14"/>
    <p:sldId id="1362" r:id="rId15"/>
    <p:sldId id="1364" r:id="rId16"/>
    <p:sldId id="1354" r:id="rId17"/>
    <p:sldId id="1365" r:id="rId18"/>
    <p:sldId id="1366" r:id="rId19"/>
    <p:sldId id="1359" r:id="rId20"/>
    <p:sldId id="1367" r:id="rId21"/>
    <p:sldId id="1368" r:id="rId22"/>
    <p:sldId id="573" r:id="rId23"/>
    <p:sldId id="1355" r:id="rId24"/>
    <p:sldId id="1369" r:id="rId25"/>
    <p:sldId id="1370" r:id="rId26"/>
    <p:sldId id="1371" r:id="rId27"/>
    <p:sldId id="1372" r:id="rId28"/>
    <p:sldId id="1374" r:id="rId29"/>
    <p:sldId id="1375" r:id="rId30"/>
    <p:sldId id="1376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2" autoAdjust="0"/>
    <p:restoredTop sz="93779" autoAdjust="0"/>
  </p:normalViewPr>
  <p:slideViewPr>
    <p:cSldViewPr snapToGrid="0">
      <p:cViewPr>
        <p:scale>
          <a:sx n="92" d="100"/>
          <a:sy n="92" d="100"/>
        </p:scale>
        <p:origin x="-22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33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02A5E-BCAB-42FB-8DEA-6D2A9FC17E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EABEC-909D-490E-A569-3AB41CE280F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C8D49-9DDF-42BD-AB88-40AB58373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40AAD-4EDC-437B-85DC-0CE3C2D44D7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742A-C417-4B3D-8AF9-DC82C9E4C5E1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742A-C417-4B3D-8AF9-DC82C9E4C5E1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742A-C417-4B3D-8AF9-DC82C9E4C5E1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742A-C417-4B3D-8AF9-DC82C9E4C5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742A-C417-4B3D-8AF9-DC82C9E4C5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0AAD-4EDC-437B-85DC-0CE3C2D44D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742A-C417-4B3D-8AF9-DC82C9E4C5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0AAD-4EDC-437B-85DC-0CE3C2D44D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0AAD-4EDC-437B-85DC-0CE3C2D44D74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742A-C417-4B3D-8AF9-DC82C9E4C5E1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742A-C417-4B3D-8AF9-DC82C9E4C5E1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C742A-C417-4B3D-8AF9-DC82C9E4C5E1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solidFill>
          <a:srgbClr val="8AB1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380300" y="446857"/>
            <a:ext cx="11431399" cy="6269712"/>
          </a:xfrm>
          <a:prstGeom prst="roundRect">
            <a:avLst>
              <a:gd name="adj" fmla="val 5452"/>
            </a:avLst>
          </a:prstGeom>
          <a:solidFill>
            <a:srgbClr val="FFFFFF"/>
          </a:solidFill>
          <a:ln w="76200">
            <a:solidFill>
              <a:srgbClr val="7A9BE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: 圆角 22"/>
          <p:cNvSpPr/>
          <p:nvPr userDrawn="1"/>
        </p:nvSpPr>
        <p:spPr>
          <a:xfrm>
            <a:off x="4948583" y="141431"/>
            <a:ext cx="2294834" cy="636446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较">
    <p:bg>
      <p:bgPr>
        <a:solidFill>
          <a:srgbClr val="8AB1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80152" y="410284"/>
            <a:ext cx="11231695" cy="6269712"/>
          </a:xfrm>
          <a:prstGeom prst="roundRect">
            <a:avLst>
              <a:gd name="adj" fmla="val 5452"/>
            </a:avLst>
          </a:prstGeom>
          <a:solidFill>
            <a:srgbClr val="FFFFFF"/>
          </a:solidFill>
          <a:ln w="76200">
            <a:solidFill>
              <a:srgbClr val="7A9BE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包含 LEGO, 玩具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98771" y="1389686"/>
            <a:ext cx="5370296" cy="495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 userDrawn="1"/>
        </p:nvSpPr>
        <p:spPr>
          <a:xfrm>
            <a:off x="0" y="1"/>
            <a:ext cx="12192000" cy="6857999"/>
          </a:xfrm>
          <a:prstGeom prst="roundRect">
            <a:avLst>
              <a:gd name="adj" fmla="val 5452"/>
            </a:avLst>
          </a:prstGeom>
          <a:solidFill>
            <a:srgbClr val="13676C"/>
          </a:solidFill>
          <a:ln w="76200">
            <a:solidFill>
              <a:srgbClr val="7A9BE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968828" y="842736"/>
            <a:ext cx="227308" cy="5172528"/>
            <a:chOff x="968828" y="842736"/>
            <a:chExt cx="227308" cy="5172528"/>
          </a:xfrm>
        </p:grpSpPr>
        <p:sp>
          <p:nvSpPr>
            <p:cNvPr id="7" name="椭圆 6"/>
            <p:cNvSpPr/>
            <p:nvPr userDrawn="1"/>
          </p:nvSpPr>
          <p:spPr>
            <a:xfrm>
              <a:off x="968829" y="842736"/>
              <a:ext cx="227307" cy="227307"/>
            </a:xfrm>
            <a:prstGeom prst="ellipse">
              <a:avLst/>
            </a:prstGeom>
            <a:solidFill>
              <a:srgbClr val="7A9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 userDrawn="1"/>
          </p:nvSpPr>
          <p:spPr>
            <a:xfrm>
              <a:off x="968828" y="5787957"/>
              <a:ext cx="227307" cy="227307"/>
            </a:xfrm>
            <a:prstGeom prst="ellipse">
              <a:avLst/>
            </a:prstGeom>
            <a:solidFill>
              <a:srgbClr val="7A9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10951026" y="842736"/>
            <a:ext cx="227308" cy="5172528"/>
            <a:chOff x="968828" y="842736"/>
            <a:chExt cx="227308" cy="5172528"/>
          </a:xfrm>
        </p:grpSpPr>
        <p:sp>
          <p:nvSpPr>
            <p:cNvPr id="10" name="椭圆 9"/>
            <p:cNvSpPr/>
            <p:nvPr userDrawn="1"/>
          </p:nvSpPr>
          <p:spPr>
            <a:xfrm>
              <a:off x="968829" y="842736"/>
              <a:ext cx="227307" cy="227307"/>
            </a:xfrm>
            <a:prstGeom prst="ellipse">
              <a:avLst/>
            </a:prstGeom>
            <a:solidFill>
              <a:srgbClr val="7A9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 userDrawn="1"/>
          </p:nvSpPr>
          <p:spPr>
            <a:xfrm>
              <a:off x="968828" y="5787957"/>
              <a:ext cx="227307" cy="227307"/>
            </a:xfrm>
            <a:prstGeom prst="ellipse">
              <a:avLst/>
            </a:prstGeom>
            <a:solidFill>
              <a:srgbClr val="7A9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标题文本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9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  <p:sp>
        <p:nvSpPr>
          <p:cNvPr id="5" name="正文级别 1…"/>
          <p:cNvSpPr txBox="1">
            <a:spLocks noGrp="1"/>
          </p:cNvSpPr>
          <p:nvPr>
            <p:ph idx="1" hasCustomPrompt="1"/>
          </p:nvPr>
        </p:nvSpPr>
        <p:spPr>
          <a:xfrm>
            <a:off x="1551930" y="2053200"/>
            <a:ext cx="7614369" cy="3541273"/>
          </a:xfrm>
          <a:prstGeom prst="rect">
            <a:avLst/>
          </a:prstGeom>
          <a:ln w="12700">
            <a:miter lim="400000"/>
          </a:ln>
        </p:spPr>
        <p:txBody>
          <a:bodyPr lIns="38100" tIns="38100" rIns="38100" bIns="3810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b="0">
                <a:solidFill>
                  <a:srgbClr val="FFFFFF">
                    <a:alpha val="80000"/>
                  </a:srgb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  <a:lvl2pPr>
              <a:buBlip>
                <a:blip r:embed="rId2"/>
              </a:buBlip>
            </a:lvl2pPr>
            <a:lvl3pPr marL="673100" indent="0">
              <a:buFont typeface="Arial" panose="020B0604020202020204" pitchFamily="34" charset="0"/>
              <a:buNone/>
              <a:defRPr b="0">
                <a:solidFill>
                  <a:srgbClr val="FFFFFF">
                    <a:alpha val="80000"/>
                  </a:srgb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3pPr>
            <a:lvl4pPr marL="1009650" indent="0">
              <a:buFont typeface="Arial" panose="020B0604020202020204" pitchFamily="34" charset="0"/>
              <a:buNone/>
              <a:defRPr b="0">
                <a:solidFill>
                  <a:srgbClr val="FFFFFF">
                    <a:alpha val="80000"/>
                  </a:srgb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4pPr>
            <a:lvl5pPr marL="1346200" indent="0">
              <a:buFont typeface="Arial" panose="020B0604020202020204" pitchFamily="34" charset="0"/>
              <a:buNone/>
              <a:defRPr b="0">
                <a:solidFill>
                  <a:srgbClr val="FFFFFF">
                    <a:alpha val="80000"/>
                  </a:srgb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5pPr>
          </a:lstStyle>
          <a:p>
            <a:r>
              <a:rPr err="1"/>
              <a:t>正文级别 1</a:t>
            </a:r>
            <a:endParaRPr err="1"/>
          </a:p>
          <a:p>
            <a:pPr lvl="2"/>
            <a:r>
              <a:rPr err="1"/>
              <a:t>正文级别 3</a:t>
            </a:r>
            <a:endParaRPr err="1"/>
          </a:p>
          <a:p>
            <a:pPr lvl="3"/>
            <a:r>
              <a:rPr err="1"/>
              <a:t>正文级别 4</a:t>
            </a:r>
            <a:endParaRPr err="1"/>
          </a:p>
          <a:p>
            <a:pPr lvl="4"/>
            <a:r>
              <a:rPr err="1"/>
              <a:t>正文级别 5</a:t>
            </a:r>
            <a:endParaRPr err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936104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927374"/>
            <a:ext cx="109728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4B4B-541A-4775-9FBF-48731B0FCE5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47156-3352-40C2-8C99-3349491457C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 userDrawn="1"/>
        </p:nvSpPr>
        <p:spPr>
          <a:xfrm>
            <a:off x="-99" y="397452"/>
            <a:ext cx="505460" cy="67273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未经原作者允许不得转载本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，否则将视为侵权</a:t>
            </a:r>
            <a:endParaRPr lang="zh-CN" alt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image" Target="../media/image4.png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2" Type="http://schemas.openxmlformats.org/officeDocument/2006/relationships/notesSlide" Target="../notesSlides/notesSlide5.x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5.png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6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49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7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56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8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9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3" Type="http://schemas.openxmlformats.org/officeDocument/2006/relationships/oleObject" Target="../embeddings/oleObject4.bin"/><Relationship Id="rId2" Type="http://schemas.openxmlformats.org/officeDocument/2006/relationships/image" Target="../media/image9.wmf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3.wmf"/><Relationship Id="rId10" Type="http://schemas.openxmlformats.org/officeDocument/2006/relationships/oleObject" Target="../embeddings/oleObject8.bin"/><Relationship Id="rId1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wmf"/><Relationship Id="rId1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wmf"/><Relationship Id="rId1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wmf"/><Relationship Id="rId1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2"/>
          <p:cNvSpPr txBox="1"/>
          <p:nvPr/>
        </p:nvSpPr>
        <p:spPr>
          <a:xfrm>
            <a:off x="0" y="6338359"/>
            <a:ext cx="12192000" cy="476229"/>
          </a:xfrm>
          <a:prstGeom prst="rect">
            <a:avLst/>
          </a:prstGeom>
        </p:spPr>
        <p:txBody>
          <a:bodyPr vert="horz" lIns="121917" tIns="60959" rIns="121917" bIns="60959" rtlCol="0">
            <a:normAutofit/>
          </a:bodyPr>
          <a:lstStyle/>
          <a:p>
            <a:pPr defTabSz="914400">
              <a:spcBef>
                <a:spcPct val="20000"/>
              </a:spcBef>
              <a:defRPr/>
            </a:pPr>
            <a:endParaRPr lang="zh-CN" altLang="en-US" sz="1465">
              <a:solidFill>
                <a:srgbClr val="86837F">
                  <a:alpha val="80000"/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3" name="副标题 2"/>
          <p:cNvSpPr txBox="1"/>
          <p:nvPr/>
        </p:nvSpPr>
        <p:spPr>
          <a:xfrm>
            <a:off x="152400" y="6534172"/>
            <a:ext cx="12192000" cy="476229"/>
          </a:xfrm>
          <a:prstGeom prst="rect">
            <a:avLst/>
          </a:prstGeom>
        </p:spPr>
        <p:txBody>
          <a:bodyPr vert="horz" lIns="121917" tIns="60959" rIns="121917" bIns="60959" rtlCol="0">
            <a:normAutofit/>
          </a:bodyPr>
          <a:lstStyle/>
          <a:p>
            <a:pPr defTabSz="914400">
              <a:spcBef>
                <a:spcPct val="20000"/>
              </a:spcBef>
              <a:defRPr/>
            </a:pPr>
            <a:endParaRPr lang="zh-CN" altLang="en-US" sz="1465">
              <a:solidFill>
                <a:srgbClr val="86837F">
                  <a:alpha val="80000"/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7" name="副标题 2"/>
          <p:cNvSpPr txBox="1"/>
          <p:nvPr/>
        </p:nvSpPr>
        <p:spPr>
          <a:xfrm>
            <a:off x="140525" y="2828909"/>
            <a:ext cx="10344595" cy="1481292"/>
          </a:xfrm>
          <a:prstGeom prst="rect">
            <a:avLst/>
          </a:prstGeom>
        </p:spPr>
        <p:txBody>
          <a:bodyPr vert="horz" lIns="121917" tIns="60959" rIns="121917" bIns="6095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0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52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4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6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en-US" altLang="zh-CN" sz="3735">
              <a:solidFill>
                <a:prstClr val="white">
                  <a:lumMod val="95000"/>
                </a:prst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8" name="标题 6"/>
          <p:cNvSpPr>
            <a:spLocks noGrp="1"/>
          </p:cNvSpPr>
          <p:nvPr>
            <p:ph type="title" idx="4294967295"/>
          </p:nvPr>
        </p:nvSpPr>
        <p:spPr>
          <a:xfrm>
            <a:off x="1160245" y="2383116"/>
            <a:ext cx="9871509" cy="196077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4800" b="1" spc="300">
                <a:solidFill>
                  <a:schemeClr val="bg1"/>
                </a:solidFill>
                <a:latin typeface="+mn-ea"/>
                <a:ea typeface="+mn-ea"/>
              </a:rPr>
              <a:t>8.3.1 </a:t>
            </a:r>
            <a:r>
              <a:rPr lang="zh-CN" altLang="en-US" sz="4800" b="1" spc="300">
                <a:solidFill>
                  <a:schemeClr val="bg1"/>
                </a:solidFill>
                <a:latin typeface="+mn-ea"/>
                <a:ea typeface="+mn-ea"/>
              </a:rPr>
              <a:t>实际问题二元一次方程组</a:t>
            </a:r>
            <a:endParaRPr lang="en-US" altLang="zh-CN" sz="4800" b="1" spc="30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37"/>
          <p:cNvGrpSpPr/>
          <p:nvPr/>
        </p:nvGrpSpPr>
        <p:grpSpPr>
          <a:xfrm>
            <a:off x="960617" y="989012"/>
            <a:ext cx="1281113" cy="584200"/>
            <a:chOff x="1122363" y="2446009"/>
            <a:chExt cx="3676090" cy="1678316"/>
          </a:xfrm>
        </p:grpSpPr>
        <p:sp>
          <p:nvSpPr>
            <p:cNvPr id="7" name="任意多边形 6"/>
            <p:cNvSpPr/>
            <p:nvPr>
              <p:custDataLst>
                <p:tags r:id="rId1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任意多边形 7"/>
            <p:cNvSpPr/>
            <p:nvPr>
              <p:custDataLst>
                <p:tags r:id="rId2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任意多边形 8"/>
            <p:cNvSpPr/>
            <p:nvPr>
              <p:custDataLst>
                <p:tags r:id="rId3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10" name="组合 41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13" name="任意多边形 12"/>
              <p:cNvSpPr/>
              <p:nvPr>
                <p:custDataLst>
                  <p:tags r:id="rId4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任意多边形 13"/>
              <p:cNvSpPr/>
              <p:nvPr>
                <p:custDataLst>
                  <p:tags r:id="rId5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" name="任意多边形 10"/>
            <p:cNvSpPr/>
            <p:nvPr>
              <p:custDataLst>
                <p:tags r:id="rId6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问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12" name="任意多边形 11"/>
            <p:cNvSpPr/>
            <p:nvPr>
              <p:custDataLst>
                <p:tags r:id="rId7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题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4960742" y="97225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典例精析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39509" y="1447980"/>
            <a:ext cx="7312046" cy="128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5500" eaLnBrk="1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 kern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今有鸡兔同笼，上有三十五头，</a:t>
            </a:r>
            <a:endParaRPr lang="en-US" altLang="zh-CN" sz="2800" b="1" i="0" kern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defTabSz="825500" eaLnBrk="1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 kern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下有九十四足，问鸡兔各几何？</a:t>
            </a:r>
            <a:endParaRPr lang="zh-CN" altLang="en-US" sz="2800" b="1" i="0" kern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1636" y="3483212"/>
            <a:ext cx="1785633" cy="1868901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95749" y="3483212"/>
            <a:ext cx="1740647" cy="1868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4"/>
          <p:cNvSpPr txBox="1"/>
          <p:nvPr/>
        </p:nvSpPr>
        <p:spPr>
          <a:xfrm>
            <a:off x="2054360" y="1486226"/>
            <a:ext cx="1897955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鸡头总数量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1" name="文本框 15"/>
          <p:cNvSpPr txBox="1"/>
          <p:nvPr/>
        </p:nvSpPr>
        <p:spPr>
          <a:xfrm>
            <a:off x="4678550" y="1493558"/>
            <a:ext cx="1897955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兔头总数量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2" name="文本框 25"/>
          <p:cNvSpPr txBox="1"/>
          <p:nvPr/>
        </p:nvSpPr>
        <p:spPr>
          <a:xfrm>
            <a:off x="7852778" y="1506217"/>
            <a:ext cx="3521599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鸡和兔头的总数量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3" name="加号 22"/>
          <p:cNvSpPr/>
          <p:nvPr/>
        </p:nvSpPr>
        <p:spPr>
          <a:xfrm>
            <a:off x="4063642" y="1490144"/>
            <a:ext cx="560080" cy="536893"/>
          </a:xfrm>
          <a:prstGeom prst="mathPlus">
            <a:avLst/>
          </a:prstGeom>
          <a:blipFill rotWithShape="1">
            <a:blip r:embed="rId1"/>
            <a:tile tx="0" ty="0" sx="100000" sy="100000" flip="none" algn="tl"/>
          </a:blip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400" b="0" i="0" u="none" strike="noStrike" cap="none" spc="0" normalizeH="0" baseline="0">
              <a:ln>
                <a:noFill/>
              </a:ln>
              <a:solidFill>
                <a:srgbClr val="F3F1DF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5" name="等于号 24"/>
          <p:cNvSpPr/>
          <p:nvPr/>
        </p:nvSpPr>
        <p:spPr>
          <a:xfrm>
            <a:off x="7212774" y="1596196"/>
            <a:ext cx="735155" cy="353523"/>
          </a:xfrm>
          <a:prstGeom prst="mathEqual">
            <a:avLst/>
          </a:prstGeom>
          <a:blipFill rotWithShape="1">
            <a:blip r:embed="rId1"/>
            <a:tile tx="0" ty="0" sx="100000" sy="100000" flip="none" algn="tl"/>
          </a:blip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400" b="0" i="0" u="none" strike="noStrike" cap="none" spc="0" normalizeH="0" baseline="0">
              <a:ln>
                <a:noFill/>
              </a:ln>
              <a:solidFill>
                <a:srgbClr val="F3F1DF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6" name="文本框 19"/>
          <p:cNvSpPr txBox="1"/>
          <p:nvPr/>
        </p:nvSpPr>
        <p:spPr>
          <a:xfrm>
            <a:off x="2054361" y="4964556"/>
            <a:ext cx="1897955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鸡脚总数量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7" name="文本框 20"/>
          <p:cNvSpPr txBox="1"/>
          <p:nvPr/>
        </p:nvSpPr>
        <p:spPr>
          <a:xfrm>
            <a:off x="4878308" y="5024418"/>
            <a:ext cx="1897956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兔脚总数量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8" name="文本框 26"/>
          <p:cNvSpPr txBox="1"/>
          <p:nvPr/>
        </p:nvSpPr>
        <p:spPr>
          <a:xfrm>
            <a:off x="8216967" y="5024528"/>
            <a:ext cx="3070870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鸡和兔脚的总数量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9" name="加号 28"/>
          <p:cNvSpPr/>
          <p:nvPr/>
        </p:nvSpPr>
        <p:spPr>
          <a:xfrm>
            <a:off x="4063642" y="5009683"/>
            <a:ext cx="560080" cy="536893"/>
          </a:xfrm>
          <a:prstGeom prst="mathPlus">
            <a:avLst/>
          </a:prstGeom>
          <a:blipFill rotWithShape="1">
            <a:blip r:embed="rId1"/>
            <a:tile tx="0" ty="0" sx="100000" sy="100000" flip="none" algn="tl"/>
          </a:blip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400" b="0" i="0" u="none" strike="noStrike" cap="none" spc="0" normalizeH="0" baseline="0">
              <a:ln>
                <a:noFill/>
              </a:ln>
              <a:solidFill>
                <a:srgbClr val="F3F1DF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0" name="等于号 29"/>
          <p:cNvSpPr/>
          <p:nvPr/>
        </p:nvSpPr>
        <p:spPr>
          <a:xfrm>
            <a:off x="7407416" y="5149500"/>
            <a:ext cx="735155" cy="353523"/>
          </a:xfrm>
          <a:prstGeom prst="mathEqual">
            <a:avLst/>
          </a:prstGeom>
          <a:blipFill rotWithShape="1">
            <a:blip r:embed="rId1"/>
            <a:tile tx="0" ty="0" sx="100000" sy="100000" flip="none" algn="tl"/>
          </a:blip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400" b="0" i="0" u="none" strike="noStrike" cap="none" spc="0" normalizeH="0" baseline="0">
              <a:ln>
                <a:noFill/>
              </a:ln>
              <a:solidFill>
                <a:srgbClr val="F3F1DF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02625" y="809386"/>
            <a:ext cx="1281113" cy="584200"/>
            <a:chOff x="1122363" y="2446009"/>
            <a:chExt cx="3676090" cy="1678316"/>
          </a:xfrm>
        </p:grpSpPr>
        <p:sp>
          <p:nvSpPr>
            <p:cNvPr id="32" name="任意多边形 31"/>
            <p:cNvSpPr/>
            <p:nvPr>
              <p:custDataLst>
                <p:tags r:id="rId2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/>
            </a:p>
          </p:txBody>
        </p:sp>
        <p:sp>
          <p:nvSpPr>
            <p:cNvPr id="33" name="任意多边形 32"/>
            <p:cNvSpPr/>
            <p:nvPr>
              <p:custDataLst>
                <p:tags r:id="rId3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/>
            </a:p>
          </p:txBody>
        </p:sp>
        <p:sp>
          <p:nvSpPr>
            <p:cNvPr id="34" name="任意多边形 33"/>
            <p:cNvSpPr/>
            <p:nvPr>
              <p:custDataLst>
                <p:tags r:id="rId4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/>
            </a:p>
          </p:txBody>
        </p:sp>
        <p:grpSp>
          <p:nvGrpSpPr>
            <p:cNvPr id="35" name="组合 39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38" name="任意多边形 37"/>
              <p:cNvSpPr/>
              <p:nvPr>
                <p:custDataLst>
                  <p:tags r:id="rId5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endParaRPr lang="zh-CN" altLang="en-US" sz="2800"/>
              </a:p>
            </p:txBody>
          </p:sp>
          <p:sp>
            <p:nvSpPr>
              <p:cNvPr id="39" name="任意多边形 38"/>
              <p:cNvSpPr/>
              <p:nvPr>
                <p:custDataLst>
                  <p:tags r:id="rId6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endParaRPr lang="zh-CN" altLang="en-US" sz="2800"/>
              </a:p>
            </p:txBody>
          </p:sp>
        </p:grpSp>
        <p:sp>
          <p:nvSpPr>
            <p:cNvPr id="36" name="任意多边形 35"/>
            <p:cNvSpPr/>
            <p:nvPr>
              <p:custDataLst>
                <p:tags r:id="rId7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分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37" name="任意多边形 36"/>
            <p:cNvSpPr/>
            <p:nvPr>
              <p:custDataLst>
                <p:tags r:id="rId8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析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37741" y="2567616"/>
            <a:ext cx="1625901" cy="1701720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78550" y="2361448"/>
            <a:ext cx="1350678" cy="1907888"/>
          </a:xfrm>
          <a:prstGeom prst="rect">
            <a:avLst/>
          </a:prstGeom>
        </p:spPr>
      </p:pic>
      <p:sp>
        <p:nvSpPr>
          <p:cNvPr id="43" name="文本框 33"/>
          <p:cNvSpPr txBox="1"/>
          <p:nvPr/>
        </p:nvSpPr>
        <p:spPr>
          <a:xfrm rot="21445896">
            <a:off x="855107" y="4358220"/>
            <a:ext cx="644407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</a:t>
            </a: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倍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44" name="下弧形箭头 43"/>
          <p:cNvSpPr/>
          <p:nvPr/>
        </p:nvSpPr>
        <p:spPr>
          <a:xfrm rot="6059326">
            <a:off x="1003640" y="2101503"/>
            <a:ext cx="1237149" cy="543811"/>
          </a:xfrm>
          <a:prstGeom prst="curvedUpArrow">
            <a:avLst/>
          </a:prstGeom>
          <a:blipFill rotWithShape="1">
            <a:blip r:embed="rId1"/>
            <a:tile tx="0" ty="0" sx="100000" sy="100000" flip="none" algn="tl"/>
          </a:blip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400" b="0" i="0" u="none" strike="noStrike" cap="none" spc="0" normalizeH="0" baseline="0">
              <a:ln>
                <a:noFill/>
              </a:ln>
              <a:solidFill>
                <a:srgbClr val="F3F1DF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5" name="上弧形箭头 44"/>
          <p:cNvSpPr/>
          <p:nvPr/>
        </p:nvSpPr>
        <p:spPr>
          <a:xfrm rot="15351480">
            <a:off x="1033265" y="4388786"/>
            <a:ext cx="1387736" cy="441203"/>
          </a:xfrm>
          <a:prstGeom prst="curvedDownArrow">
            <a:avLst>
              <a:gd name="adj1" fmla="val 25000"/>
              <a:gd name="adj2" fmla="val 50000"/>
              <a:gd name="adj3" fmla="val 33352"/>
            </a:avLst>
          </a:prstGeom>
          <a:blipFill rotWithShape="1">
            <a:blip r:embed="rId1"/>
            <a:tile tx="0" ty="0" sx="100000" sy="100000" flip="none" algn="tl"/>
          </a:blip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400" b="0" i="0" u="none" strike="noStrike" cap="none" spc="0" normalizeH="0" baseline="0">
              <a:ln>
                <a:noFill/>
              </a:ln>
              <a:solidFill>
                <a:srgbClr val="F3F1DF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7" name="文本框 17"/>
          <p:cNvSpPr txBox="1"/>
          <p:nvPr/>
        </p:nvSpPr>
        <p:spPr>
          <a:xfrm>
            <a:off x="1550656" y="2505405"/>
            <a:ext cx="1007407" cy="182614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鸡</a:t>
            </a:r>
            <a:endParaRPr lang="en-US" altLang="zh-CN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的</a:t>
            </a:r>
            <a:endParaRPr lang="en-US" altLang="zh-CN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数</a:t>
            </a:r>
            <a:endParaRPr lang="en-US" altLang="zh-CN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量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48" name="文本框 27"/>
          <p:cNvSpPr txBox="1"/>
          <p:nvPr/>
        </p:nvSpPr>
        <p:spPr>
          <a:xfrm rot="21445896">
            <a:off x="584066" y="1967841"/>
            <a:ext cx="820738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相等</a:t>
            </a:r>
            <a:endParaRPr lang="zh-CN" altLang="en-US" sz="2800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0" name="文本框 18"/>
          <p:cNvSpPr txBox="1"/>
          <p:nvPr/>
        </p:nvSpPr>
        <p:spPr>
          <a:xfrm>
            <a:off x="6107342" y="2341830"/>
            <a:ext cx="458357" cy="182614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兔的</a:t>
            </a:r>
            <a:endParaRPr lang="en-US" altLang="zh-CN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数</a:t>
            </a:r>
            <a:endParaRPr lang="en-US" altLang="zh-CN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量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1" name="右弧形箭头 50"/>
          <p:cNvSpPr/>
          <p:nvPr/>
        </p:nvSpPr>
        <p:spPr>
          <a:xfrm rot="21480000">
            <a:off x="6664461" y="1757444"/>
            <a:ext cx="423613" cy="1065680"/>
          </a:xfrm>
          <a:prstGeom prst="curvedLeftArrow">
            <a:avLst/>
          </a:prstGeom>
          <a:blipFill rotWithShape="1">
            <a:blip r:embed="rId1"/>
            <a:tile tx="0" ty="0" sx="100000" sy="100000" flip="none" algn="tl"/>
          </a:blip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400" b="0" i="0" u="none" strike="noStrike" cap="none" spc="0" normalizeH="0" baseline="0">
              <a:ln>
                <a:noFill/>
              </a:ln>
              <a:solidFill>
                <a:srgbClr val="F3F1DF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2" name="文本框 27"/>
          <p:cNvSpPr txBox="1"/>
          <p:nvPr/>
        </p:nvSpPr>
        <p:spPr>
          <a:xfrm rot="21445896">
            <a:off x="7020499" y="2045159"/>
            <a:ext cx="820738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相等</a:t>
            </a:r>
            <a:endParaRPr lang="zh-CN" altLang="en-US" sz="2800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3" name="文本框 33"/>
          <p:cNvSpPr txBox="1"/>
          <p:nvPr/>
        </p:nvSpPr>
        <p:spPr>
          <a:xfrm rot="21445896">
            <a:off x="7260925" y="4312440"/>
            <a:ext cx="644408" cy="53347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anchor="ctr">
            <a:spAutoFit/>
          </a:bodyPr>
          <a:lstStyle/>
          <a:p>
            <a:pPr algn="ctr" defTabSz="8255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4</a:t>
            </a:r>
            <a:r>
              <a:rPr lang="zh-CN" altLang="en-US" sz="2800" b="1" i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倍</a:t>
            </a:r>
            <a:endParaRPr lang="zh-CN" altLang="en-US" sz="2800" b="1" i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4" name="下弧形箭头 53"/>
          <p:cNvSpPr/>
          <p:nvPr/>
        </p:nvSpPr>
        <p:spPr>
          <a:xfrm rot="16140000">
            <a:off x="6351043" y="4408236"/>
            <a:ext cx="1315830" cy="442491"/>
          </a:xfrm>
          <a:prstGeom prst="curvedUpArrow">
            <a:avLst/>
          </a:prstGeom>
          <a:blipFill rotWithShape="1">
            <a:blip r:embed="rId1"/>
            <a:tile tx="0" ty="0" sx="100000" sy="100000" flip="none" algn="tl"/>
          </a:blip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400" b="0" i="0" u="none" strike="noStrike" cap="none" spc="0" normalizeH="0" baseline="0">
              <a:ln>
                <a:noFill/>
              </a:ln>
              <a:solidFill>
                <a:srgbClr val="F3F1DF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960742" y="97225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典例精析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 animBg="1"/>
      <p:bldP spid="25" grpId="0" animBg="1"/>
      <p:bldP spid="26" grpId="0"/>
      <p:bldP spid="27" grpId="0"/>
      <p:bldP spid="28" grpId="0"/>
      <p:bldP spid="29" grpId="0" animBg="1"/>
      <p:bldP spid="30" grpId="0" animBg="1"/>
      <p:bldP spid="43" grpId="0"/>
      <p:bldP spid="44" grpId="0" animBg="1"/>
      <p:bldP spid="45" grpId="0" animBg="1"/>
      <p:bldP spid="47" grpId="0"/>
      <p:bldP spid="48" grpId="0"/>
      <p:bldP spid="50" grpId="0"/>
      <p:bldP spid="51" grpId="0" animBg="1"/>
      <p:bldP spid="52" grpId="0"/>
      <p:bldP spid="53" grpId="0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37"/>
          <p:cNvGrpSpPr/>
          <p:nvPr/>
        </p:nvGrpSpPr>
        <p:grpSpPr>
          <a:xfrm>
            <a:off x="1130478" y="1111250"/>
            <a:ext cx="1281113" cy="584200"/>
            <a:chOff x="1122363" y="2446009"/>
            <a:chExt cx="3676090" cy="1678316"/>
          </a:xfrm>
        </p:grpSpPr>
        <p:sp>
          <p:nvSpPr>
            <p:cNvPr id="46" name="任意多边形 45"/>
            <p:cNvSpPr/>
            <p:nvPr>
              <p:custDataLst>
                <p:tags r:id="rId1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49" name="任意多边形 48"/>
            <p:cNvSpPr/>
            <p:nvPr>
              <p:custDataLst>
                <p:tags r:id="rId2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55" name="任意多边形 54"/>
            <p:cNvSpPr/>
            <p:nvPr>
              <p:custDataLst>
                <p:tags r:id="rId3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56" name="组合 41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59" name="任意多边形 58"/>
              <p:cNvSpPr/>
              <p:nvPr>
                <p:custDataLst>
                  <p:tags r:id="rId4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任意多边形 59"/>
              <p:cNvSpPr/>
              <p:nvPr>
                <p:custDataLst>
                  <p:tags r:id="rId5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7" name="任意多边形 56"/>
            <p:cNvSpPr/>
            <p:nvPr>
              <p:custDataLst>
                <p:tags r:id="rId6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解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58" name="任意多边形 57"/>
            <p:cNvSpPr/>
            <p:nvPr>
              <p:custDataLst>
                <p:tags r:id="rId7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答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61" name="文本框 4"/>
          <p:cNvSpPr txBox="1"/>
          <p:nvPr/>
        </p:nvSpPr>
        <p:spPr>
          <a:xfrm>
            <a:off x="1932780" y="2035716"/>
            <a:ext cx="8614779" cy="748923"/>
          </a:xfrm>
          <a:prstGeom prst="rect">
            <a:avLst/>
          </a:prstGeom>
          <a:noFill/>
          <a:ln w="19050" cap="flat">
            <a:noFill/>
            <a:prstDash val="dashDot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anchor="ctr">
            <a:spAutoFit/>
          </a:bodyPr>
          <a:lstStyle/>
          <a:p>
            <a:pPr indent="457200" defTabSz="825500" eaLnBrk="1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i="0" kern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解：设笼中有鸡</a:t>
            </a:r>
            <a:r>
              <a:rPr lang="zh-CN" altLang="en-US" sz="2800" b="1" i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 i="0" kern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只，兔</a:t>
            </a:r>
            <a:r>
              <a:rPr lang="zh-CN" altLang="en-US" sz="2800" b="1" i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2800" b="1" i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i="0" kern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只，根据题意，得</a:t>
            </a:r>
            <a:r>
              <a:rPr lang="en-US" altLang="zh-CN" sz="2800" b="1" i="0" kern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 </a:t>
            </a:r>
            <a:endParaRPr lang="en-US" altLang="zh-CN" sz="2800" b="1" i="0" kern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62" name="左大括号 157731"/>
          <p:cNvSpPr/>
          <p:nvPr/>
        </p:nvSpPr>
        <p:spPr bwMode="auto">
          <a:xfrm>
            <a:off x="3584047" y="3433857"/>
            <a:ext cx="248516" cy="873702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prstClr val="black"/>
              </a:solidFill>
              <a:latin typeface="黑体" panose="02010600030101010101" pitchFamily="49" charset="-122"/>
            </a:endParaRPr>
          </a:p>
        </p:txBody>
      </p:sp>
      <p:sp>
        <p:nvSpPr>
          <p:cNvPr id="63" name="内容占位符 2"/>
          <p:cNvSpPr txBox="1">
            <a:spLocks noChangeArrowheads="1"/>
          </p:cNvSpPr>
          <p:nvPr/>
        </p:nvSpPr>
        <p:spPr bwMode="auto">
          <a:xfrm>
            <a:off x="3868139" y="3181681"/>
            <a:ext cx="2773362" cy="53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 x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=35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64" name="内容占位符 2"/>
          <p:cNvSpPr txBox="1">
            <a:spLocks noChangeArrowheads="1"/>
          </p:cNvSpPr>
          <p:nvPr/>
        </p:nvSpPr>
        <p:spPr bwMode="auto">
          <a:xfrm>
            <a:off x="3868139" y="4024984"/>
            <a:ext cx="2773362" cy="53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+ 4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=94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5722551" y="3170147"/>
            <a:ext cx="621506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/>
                <a:ea typeface="黑体" panose="02010600030101010101" pitchFamily="49" charset="-122"/>
              </a:rPr>
              <a:t>①</a:t>
            </a:r>
            <a:endParaRPr lang="zh-CN" altLang="en-US" sz="2800" b="1">
              <a:solidFill>
                <a:srgbClr val="FF0000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66" name="Text Box 17"/>
          <p:cNvSpPr txBox="1">
            <a:spLocks noChangeArrowheads="1"/>
          </p:cNvSpPr>
          <p:nvPr/>
        </p:nvSpPr>
        <p:spPr bwMode="auto">
          <a:xfrm>
            <a:off x="5814286" y="4045949"/>
            <a:ext cx="5819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/>
                <a:ea typeface="黑体" panose="02010600030101010101" pitchFamily="49" charset="-122"/>
              </a:rPr>
              <a:t>②</a:t>
            </a:r>
            <a:endParaRPr lang="zh-CN" altLang="en-US" sz="2800" b="1">
              <a:solidFill>
                <a:srgbClr val="FF0000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960742" y="97225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典例精析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 animBg="1"/>
      <p:bldP spid="63" grpId="0"/>
      <p:bldP spid="64" grpId="0"/>
      <p:bldP spid="65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37"/>
          <p:cNvGrpSpPr/>
          <p:nvPr/>
        </p:nvGrpSpPr>
        <p:grpSpPr>
          <a:xfrm>
            <a:off x="767555" y="654844"/>
            <a:ext cx="1281113" cy="584200"/>
            <a:chOff x="1122363" y="2446009"/>
            <a:chExt cx="3676090" cy="1678316"/>
          </a:xfrm>
        </p:grpSpPr>
        <p:sp>
          <p:nvSpPr>
            <p:cNvPr id="7" name="任意多边形 6"/>
            <p:cNvSpPr/>
            <p:nvPr>
              <p:custDataLst>
                <p:tags r:id="rId1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任意多边形 7"/>
            <p:cNvSpPr/>
            <p:nvPr>
              <p:custDataLst>
                <p:tags r:id="rId2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任意多边形 8"/>
            <p:cNvSpPr/>
            <p:nvPr>
              <p:custDataLst>
                <p:tags r:id="rId3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10" name="组合 41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13" name="任意多边形 12"/>
              <p:cNvSpPr/>
              <p:nvPr>
                <p:custDataLst>
                  <p:tags r:id="rId4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任意多边形 13"/>
              <p:cNvSpPr/>
              <p:nvPr>
                <p:custDataLst>
                  <p:tags r:id="rId5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" name="任意多边形 10"/>
            <p:cNvSpPr/>
            <p:nvPr>
              <p:custDataLst>
                <p:tags r:id="rId6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解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12" name="任意多边形 11"/>
            <p:cNvSpPr/>
            <p:nvPr>
              <p:custDataLst>
                <p:tags r:id="rId7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答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21" name="左大括号 157731"/>
          <p:cNvSpPr/>
          <p:nvPr/>
        </p:nvSpPr>
        <p:spPr bwMode="auto">
          <a:xfrm>
            <a:off x="4354056" y="1070769"/>
            <a:ext cx="248516" cy="873702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prstClr val="black"/>
              </a:solidFill>
              <a:latin typeface="黑体" panose="02010600030101010101" pitchFamily="49" charset="-122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6520097" y="874490"/>
            <a:ext cx="621506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/>
                <a:ea typeface="黑体" panose="02010600030101010101" pitchFamily="49" charset="-122"/>
              </a:rPr>
              <a:t>①</a:t>
            </a:r>
            <a:endParaRPr lang="zh-CN" altLang="en-US" sz="2800" b="1">
              <a:solidFill>
                <a:srgbClr val="FF0000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6578358" y="1650601"/>
            <a:ext cx="5819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/>
                <a:ea typeface="黑体" panose="02010600030101010101" pitchFamily="49" charset="-122"/>
              </a:rPr>
              <a:t>②</a:t>
            </a:r>
            <a:endParaRPr lang="zh-CN" altLang="en-US" sz="2800" b="1">
              <a:solidFill>
                <a:srgbClr val="FF0000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5666709" y="2420811"/>
            <a:ext cx="0" cy="280349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258384" y="2552281"/>
            <a:ext cx="2154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 kern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由➀，得</a:t>
            </a:r>
            <a:r>
              <a:rPr lang="zh-CN" altLang="en-US" sz="2800" b="1" kern="0">
                <a:solidFill>
                  <a:srgbClr val="000000"/>
                </a:solidFill>
                <a:latin typeface="黑体" panose="02010600030101010101" pitchFamily="49" charset="-122"/>
              </a:rPr>
              <a:t>        </a:t>
            </a:r>
            <a:endParaRPr lang="en-US" altLang="zh-CN" sz="2800" b="1" kern="0">
              <a:solidFill>
                <a:srgbClr val="000000"/>
              </a:solidFill>
              <a:latin typeface="黑体" panose="02010600030101010101" pitchFamily="49" charset="-122"/>
            </a:endParaRP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1064704" y="3281713"/>
            <a:ext cx="43910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 kern="0">
                <a:solidFill>
                  <a:srgbClr val="000000"/>
                </a:solidFill>
                <a:latin typeface="黑体" panose="02010600030101010101" pitchFamily="49" charset="-122"/>
              </a:rPr>
              <a:t> </a:t>
            </a:r>
            <a:r>
              <a:rPr lang="zh-CN" altLang="en-US" sz="2800" b="1" kern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把➂代入➁，</a:t>
            </a:r>
            <a:r>
              <a:rPr lang="zh-CN" altLang="en-US" sz="2800" b="1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得</a:t>
            </a:r>
            <a:endParaRPr lang="zh-CN" altLang="en-US" sz="2800" b="1">
              <a:solidFill>
                <a:srgbClr val="00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4478314" y="2563294"/>
            <a:ext cx="621506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solidFill>
                  <a:srgbClr val="000000"/>
                </a:solidFill>
                <a:latin typeface="Arial" panose="020B0604020202020204"/>
                <a:ea typeface="黑体" panose="02010600030101010101" pitchFamily="49" charset="-122"/>
              </a:rPr>
              <a:t>③</a:t>
            </a:r>
            <a:endParaRPr lang="zh-CN" altLang="en-US" sz="2800" b="1">
              <a:solidFill>
                <a:srgbClr val="000000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35" name="内容占位符 2"/>
          <p:cNvSpPr txBox="1">
            <a:spLocks noChangeArrowheads="1"/>
          </p:cNvSpPr>
          <p:nvPr/>
        </p:nvSpPr>
        <p:spPr bwMode="auto">
          <a:xfrm>
            <a:off x="2335500" y="4657992"/>
            <a:ext cx="2713821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解得：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x=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23</a:t>
            </a:r>
            <a:endParaRPr lang="zh-CN" altLang="en-US" sz="2800" b="1">
              <a:solidFill>
                <a:schemeClr val="bg1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6566148" y="2562362"/>
            <a:ext cx="42961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把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x=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20</a:t>
            </a:r>
            <a:r>
              <a:rPr lang="zh-CN" altLang="en-US" sz="2800" b="1">
                <a:solidFill>
                  <a:prstClr val="black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代入①，得：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=12.</a:t>
            </a:r>
            <a:endParaRPr lang="en-US" altLang="zh-CN" sz="2800" b="1">
              <a:solidFill>
                <a:schemeClr val="bg1"/>
              </a:solidFill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6675652" y="3494721"/>
            <a:ext cx="380477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solidFill>
                  <a:prstClr val="black"/>
                </a:solidFill>
                <a:latin typeface="Arial" panose="020B0604020202020204"/>
                <a:ea typeface="黑体" panose="02010600030101010101" pitchFamily="49" charset="-122"/>
              </a:rPr>
              <a:t>所以，方程组的解是：</a:t>
            </a:r>
            <a:endParaRPr lang="zh-CN" altLang="en-US" sz="2800" b="1">
              <a:solidFill>
                <a:prstClr val="black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39" name="左大括号 157731"/>
          <p:cNvSpPr/>
          <p:nvPr/>
        </p:nvSpPr>
        <p:spPr bwMode="auto">
          <a:xfrm>
            <a:off x="6985248" y="4224336"/>
            <a:ext cx="248516" cy="873702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schemeClr val="bg1"/>
              </a:solidFill>
              <a:latin typeface="黑体" panose="02010600030101010101" pitchFamily="49" charset="-122"/>
            </a:endParaRPr>
          </a:p>
        </p:txBody>
      </p:sp>
      <p:sp>
        <p:nvSpPr>
          <p:cNvPr id="40" name="内容占位符 2"/>
          <p:cNvSpPr txBox="1">
            <a:spLocks noChangeArrowheads="1"/>
          </p:cNvSpPr>
          <p:nvPr/>
        </p:nvSpPr>
        <p:spPr bwMode="auto">
          <a:xfrm>
            <a:off x="7194523" y="3958366"/>
            <a:ext cx="1065698" cy="53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x=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23</a:t>
            </a:r>
            <a:endParaRPr lang="zh-CN" altLang="en-US" sz="2800" b="1">
              <a:solidFill>
                <a:schemeClr val="bg1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233764" y="4689385"/>
            <a:ext cx="997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=12.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内容占位符 2"/>
          <p:cNvSpPr txBox="1">
            <a:spLocks noChangeArrowheads="1"/>
          </p:cNvSpPr>
          <p:nvPr/>
        </p:nvSpPr>
        <p:spPr bwMode="auto">
          <a:xfrm>
            <a:off x="1106431" y="5373025"/>
            <a:ext cx="95051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答：</a:t>
            </a:r>
            <a:r>
              <a:rPr lang="zh-CN" altLang="en-US" sz="2800" b="1" kern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笼中有鸡</a:t>
            </a:r>
            <a:r>
              <a:rPr lang="zh-CN" altLang="en-US" sz="2800" b="1" i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23</a:t>
            </a:r>
            <a:r>
              <a:rPr lang="en-US" altLang="zh-CN" sz="2800" b="1" i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kern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只，兔</a:t>
            </a:r>
            <a:r>
              <a:rPr lang="zh-CN" altLang="en-US" sz="2800" b="1" i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800" b="1" kern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kern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只</a:t>
            </a:r>
            <a:r>
              <a:rPr lang="en-US" altLang="zh-CN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endParaRPr lang="zh-CN" altLang="en-US" sz="2800" b="1">
              <a:solidFill>
                <a:prstClr val="black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7" name="内容占位符 2"/>
          <p:cNvSpPr txBox="1">
            <a:spLocks noChangeArrowheads="1"/>
          </p:cNvSpPr>
          <p:nvPr/>
        </p:nvSpPr>
        <p:spPr bwMode="auto">
          <a:xfrm>
            <a:off x="4601011" y="845280"/>
            <a:ext cx="1839982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  x + 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=35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42" name="内容占位符 2"/>
          <p:cNvSpPr txBox="1">
            <a:spLocks noChangeArrowheads="1"/>
          </p:cNvSpPr>
          <p:nvPr/>
        </p:nvSpPr>
        <p:spPr bwMode="auto">
          <a:xfrm>
            <a:off x="4633703" y="1650601"/>
            <a:ext cx="2041949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+ 4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=94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43" name="内容占位符 2"/>
          <p:cNvSpPr txBox="1">
            <a:spLocks noChangeArrowheads="1"/>
          </p:cNvSpPr>
          <p:nvPr/>
        </p:nvSpPr>
        <p:spPr bwMode="auto">
          <a:xfrm>
            <a:off x="2967375" y="2542629"/>
            <a:ext cx="1386681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=35</a:t>
            </a:r>
            <a:r>
              <a:rPr lang="en-US" altLang="zh-CN" sz="2800" b="1">
                <a:solidFill>
                  <a:schemeClr val="bg1"/>
                </a:solidFill>
                <a:latin typeface="Cambria Math" panose="02040503050406030204"/>
                <a:ea typeface="Cambria Math" panose="02040503050406030204"/>
              </a:rPr>
              <a:t>─ 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endParaRPr lang="zh-CN" altLang="en-US" sz="2800" b="1" i="1">
              <a:solidFill>
                <a:schemeClr val="bg1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44" name="内容占位符 2"/>
          <p:cNvSpPr txBox="1">
            <a:spLocks noChangeArrowheads="1"/>
          </p:cNvSpPr>
          <p:nvPr/>
        </p:nvSpPr>
        <p:spPr bwMode="auto">
          <a:xfrm>
            <a:off x="1947321" y="3973613"/>
            <a:ext cx="3508408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+ 4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35</a:t>
            </a:r>
            <a:r>
              <a:rPr lang="en-US" altLang="zh-CN" sz="2800" b="1">
                <a:solidFill>
                  <a:schemeClr val="bg1"/>
                </a:solidFill>
                <a:latin typeface="Cambria Math" panose="02040503050406030204"/>
                <a:ea typeface="Cambria Math" panose="02040503050406030204"/>
              </a:rPr>
              <a:t>─ 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）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 =94</a:t>
            </a:r>
            <a:endParaRPr lang="zh-CN" altLang="en-US" sz="2800" b="1">
              <a:solidFill>
                <a:schemeClr val="bg1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960742" y="97225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典例精析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2" grpId="0"/>
      <p:bldP spid="35" grpId="0"/>
      <p:bldP spid="36" grpId="0"/>
      <p:bldP spid="38" grpId="0"/>
      <p:bldP spid="39" grpId="0" animBg="1"/>
      <p:bldP spid="40" grpId="0"/>
      <p:bldP spid="2" grpId="0"/>
      <p:bldP spid="41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967471" y="111938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即学即练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016994" y="1913147"/>
            <a:ext cx="9192130" cy="194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某校七年级学生在会议室开会，每排坐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人，则有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人无座位；每排坐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14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人，则最后一排只有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人独坐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这间会议室共有座位多少排？该校七年级有多少学生？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pSp>
        <p:nvGrpSpPr>
          <p:cNvPr id="17" name="组合 37"/>
          <p:cNvGrpSpPr/>
          <p:nvPr/>
        </p:nvGrpSpPr>
        <p:grpSpPr>
          <a:xfrm>
            <a:off x="960617" y="989012"/>
            <a:ext cx="1281113" cy="584200"/>
            <a:chOff x="1122363" y="2446009"/>
            <a:chExt cx="3676090" cy="1678316"/>
          </a:xfrm>
        </p:grpSpPr>
        <p:sp>
          <p:nvSpPr>
            <p:cNvPr id="18" name="任意多边形 17"/>
            <p:cNvSpPr/>
            <p:nvPr>
              <p:custDataLst>
                <p:tags r:id="rId1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任意多边形 18"/>
            <p:cNvSpPr/>
            <p:nvPr>
              <p:custDataLst>
                <p:tags r:id="rId2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任意多边形 19"/>
            <p:cNvSpPr/>
            <p:nvPr>
              <p:custDataLst>
                <p:tags r:id="rId3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21" name="组合 41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24" name="任意多边形 23"/>
              <p:cNvSpPr/>
              <p:nvPr>
                <p:custDataLst>
                  <p:tags r:id="rId4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任意多边形 24"/>
              <p:cNvSpPr/>
              <p:nvPr>
                <p:custDataLst>
                  <p:tags r:id="rId5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" name="任意多边形 21"/>
            <p:cNvSpPr/>
            <p:nvPr>
              <p:custDataLst>
                <p:tags r:id="rId6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问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23" name="任意多边形 22"/>
            <p:cNvSpPr/>
            <p:nvPr>
              <p:custDataLst>
                <p:tags r:id="rId7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题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967471" y="111938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黑体" panose="02010600030101010101" pitchFamily="49" charset="-122"/>
              </a:rPr>
              <a:t>即学即练</a:t>
            </a:r>
            <a:endParaRPr lang="zh-CN" altLang="en-US" sz="3600" b="1" spc="600">
              <a:solidFill>
                <a:srgbClr val="00B050"/>
              </a:solidFill>
              <a:latin typeface="黑体" panose="02010600030101010101" pitchFamily="49" charset="-122"/>
            </a:endParaRPr>
          </a:p>
        </p:txBody>
      </p:sp>
      <p:grpSp>
        <p:nvGrpSpPr>
          <p:cNvPr id="13" name="组合 37"/>
          <p:cNvGrpSpPr/>
          <p:nvPr/>
        </p:nvGrpSpPr>
        <p:grpSpPr>
          <a:xfrm>
            <a:off x="1130478" y="1111250"/>
            <a:ext cx="1281113" cy="584200"/>
            <a:chOff x="1122363" y="2446009"/>
            <a:chExt cx="3676090" cy="1678316"/>
          </a:xfrm>
        </p:grpSpPr>
        <p:sp>
          <p:nvSpPr>
            <p:cNvPr id="14" name="任意多边形 13"/>
            <p:cNvSpPr/>
            <p:nvPr>
              <p:custDataLst>
                <p:tags r:id="rId1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任意多边形 25"/>
            <p:cNvSpPr/>
            <p:nvPr>
              <p:custDataLst>
                <p:tags r:id="rId2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任意多边形 26"/>
            <p:cNvSpPr/>
            <p:nvPr>
              <p:custDataLst>
                <p:tags r:id="rId3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28" name="组合 41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31" name="任意多边形 30"/>
              <p:cNvSpPr/>
              <p:nvPr>
                <p:custDataLst>
                  <p:tags r:id="rId4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任意多边形 31"/>
              <p:cNvSpPr/>
              <p:nvPr>
                <p:custDataLst>
                  <p:tags r:id="rId5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任意多边形 28"/>
            <p:cNvSpPr/>
            <p:nvPr>
              <p:custDataLst>
                <p:tags r:id="rId6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解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30" name="任意多边形 29"/>
            <p:cNvSpPr/>
            <p:nvPr>
              <p:custDataLst>
                <p:tags r:id="rId7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答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1538465" y="2107206"/>
            <a:ext cx="9293658" cy="13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解：设这间会议室共有座位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排，该校七年级有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</a:rPr>
              <a:t>y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名</a:t>
            </a:r>
            <a:endParaRPr lang="en-US" altLang="zh-CN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        学生，根据题意，得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34" name="左大括号 157731"/>
          <p:cNvSpPr/>
          <p:nvPr/>
        </p:nvSpPr>
        <p:spPr bwMode="auto">
          <a:xfrm>
            <a:off x="3962170" y="4014936"/>
            <a:ext cx="248516" cy="873702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prstClr val="black"/>
              </a:solidFill>
              <a:latin typeface="黑体" panose="02010600030101010101" pitchFamily="49" charset="-122"/>
            </a:endParaRPr>
          </a:p>
        </p:txBody>
      </p:sp>
      <p:sp>
        <p:nvSpPr>
          <p:cNvPr id="35" name="内容占位符 2"/>
          <p:cNvSpPr txBox="1">
            <a:spLocks noChangeArrowheads="1"/>
          </p:cNvSpPr>
          <p:nvPr/>
        </p:nvSpPr>
        <p:spPr bwMode="auto">
          <a:xfrm>
            <a:off x="4191505" y="3731781"/>
            <a:ext cx="2159281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+ 11 =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endParaRPr lang="zh-CN" altLang="en-US" sz="2800" b="1" i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36" name="内容占位符 2"/>
          <p:cNvSpPr txBox="1">
            <a:spLocks noChangeArrowheads="1"/>
          </p:cNvSpPr>
          <p:nvPr/>
        </p:nvSpPr>
        <p:spPr bwMode="auto">
          <a:xfrm>
            <a:off x="4210686" y="4605483"/>
            <a:ext cx="2773771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14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– 13 =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endParaRPr lang="zh-CN" altLang="en-US" sz="2800" b="1" i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967471" y="111938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黑体" panose="02010600030101010101" pitchFamily="49" charset="-122"/>
              </a:rPr>
              <a:t>即学即练</a:t>
            </a:r>
            <a:endParaRPr lang="zh-CN" altLang="en-US" sz="3600" b="1" spc="600">
              <a:solidFill>
                <a:srgbClr val="00B050"/>
              </a:solidFill>
              <a:latin typeface="黑体" panose="02010600030101010101" pitchFamily="49" charset="-122"/>
            </a:endParaRPr>
          </a:p>
        </p:txBody>
      </p:sp>
      <p:grpSp>
        <p:nvGrpSpPr>
          <p:cNvPr id="13" name="组合 37"/>
          <p:cNvGrpSpPr/>
          <p:nvPr/>
        </p:nvGrpSpPr>
        <p:grpSpPr>
          <a:xfrm>
            <a:off x="1130478" y="1111250"/>
            <a:ext cx="1281113" cy="584200"/>
            <a:chOff x="1122363" y="2446009"/>
            <a:chExt cx="3676090" cy="1678316"/>
          </a:xfrm>
        </p:grpSpPr>
        <p:sp>
          <p:nvSpPr>
            <p:cNvPr id="14" name="任意多边形 13"/>
            <p:cNvSpPr/>
            <p:nvPr>
              <p:custDataLst>
                <p:tags r:id="rId1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任意多边形 25"/>
            <p:cNvSpPr/>
            <p:nvPr>
              <p:custDataLst>
                <p:tags r:id="rId2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任意多边形 26"/>
            <p:cNvSpPr/>
            <p:nvPr>
              <p:custDataLst>
                <p:tags r:id="rId3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28" name="组合 41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31" name="任意多边形 30"/>
              <p:cNvSpPr/>
              <p:nvPr>
                <p:custDataLst>
                  <p:tags r:id="rId4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任意多边形 31"/>
              <p:cNvSpPr/>
              <p:nvPr>
                <p:custDataLst>
                  <p:tags r:id="rId5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任意多边形 28"/>
            <p:cNvSpPr/>
            <p:nvPr>
              <p:custDataLst>
                <p:tags r:id="rId6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解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30" name="任意多边形 29"/>
            <p:cNvSpPr/>
            <p:nvPr>
              <p:custDataLst>
                <p:tags r:id="rId7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答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34" name="左大括号 157731"/>
          <p:cNvSpPr/>
          <p:nvPr/>
        </p:nvSpPr>
        <p:spPr bwMode="auto">
          <a:xfrm>
            <a:off x="3837912" y="1008567"/>
            <a:ext cx="248516" cy="873702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prstClr val="black"/>
              </a:solidFill>
              <a:latin typeface="黑体" panose="02010600030101010101" pitchFamily="49" charset="-122"/>
            </a:endParaRPr>
          </a:p>
        </p:txBody>
      </p:sp>
      <p:sp>
        <p:nvSpPr>
          <p:cNvPr id="35" name="内容占位符 2"/>
          <p:cNvSpPr txBox="1">
            <a:spLocks noChangeArrowheads="1"/>
          </p:cNvSpPr>
          <p:nvPr/>
        </p:nvSpPr>
        <p:spPr bwMode="auto">
          <a:xfrm>
            <a:off x="4086428" y="767536"/>
            <a:ext cx="3188579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+ 11 =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  </a:t>
            </a:r>
            <a:r>
              <a:rPr lang="en-US" altLang="zh-CN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①</a:t>
            </a:r>
            <a:endParaRPr lang="zh-CN" altLang="en-US" sz="2800" b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6" name="内容占位符 2"/>
          <p:cNvSpPr txBox="1">
            <a:spLocks noChangeArrowheads="1"/>
          </p:cNvSpPr>
          <p:nvPr/>
        </p:nvSpPr>
        <p:spPr bwMode="auto">
          <a:xfrm>
            <a:off x="4086428" y="1608137"/>
            <a:ext cx="2773771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14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– 13 =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  </a:t>
            </a:r>
            <a:r>
              <a:rPr lang="en-US" altLang="zh-CN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  <a:cs typeface="Times New Roman" panose="02020603050405020304" pitchFamily="18" charset="0"/>
              </a:rPr>
              <a:t>②</a:t>
            </a:r>
            <a:endParaRPr lang="zh-CN" altLang="en-US" sz="2800" b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059959" y="2552281"/>
            <a:ext cx="2154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 kern="0">
                <a:latin typeface="黑体" panose="02010600030101010101" pitchFamily="49" charset="-122"/>
                <a:ea typeface="黑体" panose="02010600030101010101" pitchFamily="49" charset="-122"/>
              </a:rPr>
              <a:t>②</a:t>
            </a:r>
            <a:r>
              <a:rPr lang="zh-CN" altLang="en-US" sz="2800" b="1" kern="0">
                <a:latin typeface="Cambria Math" panose="02040503050406030204"/>
                <a:ea typeface="黑体" panose="02010600030101010101" pitchFamily="49" charset="-122"/>
              </a:rPr>
              <a:t>─</a:t>
            </a:r>
            <a:r>
              <a:rPr lang="zh-CN" altLang="en-US" sz="2800" b="1" kern="0">
                <a:latin typeface="黑体" panose="02010600030101010101" pitchFamily="49" charset="-122"/>
                <a:ea typeface="黑体" panose="02010600030101010101" pitchFamily="49" charset="-122"/>
              </a:rPr>
              <a:t>➀，得</a:t>
            </a:r>
            <a:r>
              <a:rPr lang="zh-CN" altLang="en-US" sz="2800" b="1" kern="0">
                <a:latin typeface="黑体" panose="02010600030101010101" pitchFamily="49" charset="-122"/>
              </a:rPr>
              <a:t>        </a:t>
            </a:r>
            <a:endParaRPr lang="en-US" altLang="zh-CN" sz="2800" b="1" kern="0">
              <a:latin typeface="黑体" panose="02010600030101010101" pitchFamily="49" charset="-122"/>
            </a:endParaRPr>
          </a:p>
        </p:txBody>
      </p:sp>
      <p:sp>
        <p:nvSpPr>
          <p:cNvPr id="18" name="内容占位符 2"/>
          <p:cNvSpPr txBox="1">
            <a:spLocks noChangeArrowheads="1"/>
          </p:cNvSpPr>
          <p:nvPr/>
        </p:nvSpPr>
        <p:spPr bwMode="auto">
          <a:xfrm>
            <a:off x="4167535" y="2552281"/>
            <a:ext cx="2355138" cy="52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─ 24 = 0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</a:rPr>
              <a:t>  </a:t>
            </a:r>
            <a:endParaRPr lang="zh-CN" altLang="en-US" sz="2800" b="1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9" name="内容占位符 2"/>
          <p:cNvSpPr txBox="1">
            <a:spLocks noChangeArrowheads="1"/>
          </p:cNvSpPr>
          <p:nvPr/>
        </p:nvSpPr>
        <p:spPr bwMode="auto">
          <a:xfrm>
            <a:off x="6350786" y="2552280"/>
            <a:ext cx="2530935" cy="52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解得：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= 12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</a:rPr>
              <a:t>  </a:t>
            </a:r>
            <a:endParaRPr lang="zh-CN" altLang="en-US" sz="2800" b="1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154922" y="3446616"/>
            <a:ext cx="6074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把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</a:rPr>
              <a:t>x =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12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代入①，得：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y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= 155.</a:t>
            </a:r>
            <a:endParaRPr lang="en-US" altLang="zh-CN" sz="2800" b="1"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左大括号 157731"/>
          <p:cNvSpPr/>
          <p:nvPr/>
        </p:nvSpPr>
        <p:spPr bwMode="auto">
          <a:xfrm>
            <a:off x="6472651" y="4224336"/>
            <a:ext cx="248516" cy="873702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schemeClr val="bg1"/>
              </a:solidFill>
              <a:latin typeface="黑体" panose="0201060003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721167" y="3986370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 12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26016" y="4661187"/>
            <a:ext cx="1356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= 155.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870874" y="4378224"/>
            <a:ext cx="380477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latin typeface="Arial" panose="020B0604020202020204"/>
                <a:ea typeface="黑体" panose="02010600030101010101" pitchFamily="49" charset="-122"/>
              </a:rPr>
              <a:t>所以，方程组的解是：</a:t>
            </a:r>
            <a:endParaRPr lang="zh-CN" altLang="en-US" sz="2800" b="1"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980126" y="5370321"/>
            <a:ext cx="8985050" cy="55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答：这间会议室共有座位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12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排，该校七年级有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155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名学生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 animBg="1"/>
      <p:bldP spid="2" grpId="0"/>
      <p:bldP spid="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967471" y="111938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归纳总结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55737" y="1040924"/>
            <a:ext cx="9192130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一、用二元一次方程组解实际问题的步骤：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55737" y="1854531"/>
            <a:ext cx="9192130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）审题：弄清题意和题目中的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________________.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55736" y="2656621"/>
            <a:ext cx="10277353" cy="13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）设元：用字母表示题目中的未知数，可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________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设未</a:t>
            </a:r>
            <a:endParaRPr lang="en-US" altLang="zh-CN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 indent="719455" algn="just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     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 知数，也可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__________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设未知数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55735" y="3959798"/>
            <a:ext cx="10277353" cy="13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）列方程组：挖掘题目中所有条件，找出两个与未知数</a:t>
            </a:r>
            <a:endParaRPr lang="en-US" altLang="zh-CN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 indent="719455" algn="just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      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相关的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___________,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并依此列出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___________________.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5054" y="1963956"/>
            <a:ext cx="167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数量关系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4270" y="2784989"/>
            <a:ext cx="1013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直接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25" y="3433156"/>
            <a:ext cx="1013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间接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3728" y="4739755"/>
            <a:ext cx="167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等量关系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34102" y="4736688"/>
            <a:ext cx="293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二元一次方程组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2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967471" y="111938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归纳总结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55737" y="1040924"/>
            <a:ext cx="9192130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一、用二元一次方程组解实际问题的步骤：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55734" y="3215331"/>
            <a:ext cx="10277353" cy="13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5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）检验作答：检验所求的解是否符合题目的意义，然后</a:t>
            </a:r>
            <a:endParaRPr lang="en-US" altLang="zh-CN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 indent="719455" algn="just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      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作答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55735" y="1849643"/>
            <a:ext cx="10277353" cy="13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4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）解方程组：利用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______________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或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______________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解</a:t>
            </a:r>
            <a:endParaRPr lang="en-US" altLang="zh-CN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 indent="719455" algn="just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      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所列方程组，求出未知数的值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1126" y="1978011"/>
            <a:ext cx="2104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代入消元法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95843" y="1976497"/>
            <a:ext cx="2063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加减消元法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967471" y="111938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归纳总结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55737" y="1040924"/>
            <a:ext cx="9192130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二、等量关系：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70138" y="2266291"/>
            <a:ext cx="67135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）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各部分数量之和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=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全部数量</a:t>
            </a:r>
            <a:endParaRPr lang="zh-CN" altLang="en-US" sz="2800" b="1">
              <a:latin typeface="+mj-lt"/>
              <a:ea typeface="黑体" panose="0201060003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70138" y="3358032"/>
            <a:ext cx="4870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）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总量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=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倍数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×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倍量</a:t>
            </a:r>
            <a:endParaRPr lang="zh-CN" altLang="en-US" sz="2800" b="1">
              <a:latin typeface="+mj-lt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957008" y="84221"/>
            <a:ext cx="2526631" cy="710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spc="600">
                <a:solidFill>
                  <a:srgbClr val="00B05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学习目标</a:t>
            </a:r>
            <a:endParaRPr lang="zh-CN" altLang="en-US" sz="3600" b="1" spc="600">
              <a:solidFill>
                <a:srgbClr val="00B05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1318" y="1655408"/>
            <a:ext cx="8998010" cy="128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US" altLang="zh-CN" sz="2800" b="1" noProof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en-US" altLang="zh-CN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r>
              <a:rPr lang="zh-CN" altLang="en-US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会运用二元一次方程组</a:t>
            </a:r>
            <a:r>
              <a:rPr lang="zh-CN" altLang="en-US" sz="2800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解决一些实际生活中的应用</a:t>
            </a:r>
            <a:r>
              <a:rPr lang="zh-CN" altLang="en-US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问 </a:t>
            </a:r>
            <a:endParaRPr lang="en-US" altLang="zh-CN" sz="2800" b="1" noProof="1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US" altLang="zh-CN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zh-CN" altLang="en-US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 题，体会数学建模思想</a:t>
            </a:r>
            <a:r>
              <a:rPr lang="en-US" altLang="zh-CN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endParaRPr lang="en-US" altLang="zh-CN" sz="2800" b="1" noProof="1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91657" y="3312046"/>
            <a:ext cx="8598339" cy="128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US" altLang="zh-CN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2.</a:t>
            </a:r>
            <a:r>
              <a:rPr lang="zh-CN" altLang="en-US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能根据题目中的</a:t>
            </a:r>
            <a:r>
              <a:rPr lang="zh-CN" altLang="en-US" sz="2800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已知量</a:t>
            </a:r>
            <a:r>
              <a:rPr lang="zh-CN" altLang="en-US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与</a:t>
            </a:r>
            <a:r>
              <a:rPr lang="zh-CN" altLang="en-US" sz="2800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未知量</a:t>
            </a:r>
            <a:r>
              <a:rPr lang="zh-CN" altLang="en-US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的关系，正确</a:t>
            </a:r>
            <a:r>
              <a:rPr lang="zh-CN" altLang="en-US" sz="2800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设出</a:t>
            </a:r>
            <a:endParaRPr lang="en-US" altLang="zh-CN" sz="2800" b="1" noProof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US" altLang="zh-CN" sz="2800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zh-CN" altLang="en-US" sz="2800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未知数</a:t>
            </a:r>
            <a:r>
              <a:rPr lang="zh-CN" altLang="en-US" sz="2800" b="1" noProof="1">
                <a:latin typeface="黑体" panose="02010600030101010101" pitchFamily="49" charset="-122"/>
                <a:ea typeface="黑体" panose="02010600030101010101" pitchFamily="49" charset="-122"/>
              </a:rPr>
              <a:t>，</a:t>
            </a:r>
            <a:r>
              <a:rPr lang="zh-CN" altLang="en-US" sz="2800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列出方程组并求解</a:t>
            </a:r>
            <a:r>
              <a:rPr lang="en-US" altLang="zh-CN" sz="2800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endParaRPr lang="en-US" altLang="zh-CN" sz="2800" b="1" noProof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984101" y="85316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随堂检测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6" name="内容占位符 2"/>
          <p:cNvSpPr txBox="1">
            <a:spLocks noChangeArrowheads="1"/>
          </p:cNvSpPr>
          <p:nvPr/>
        </p:nvSpPr>
        <p:spPr bwMode="auto">
          <a:xfrm>
            <a:off x="1210808" y="1276612"/>
            <a:ext cx="9822281" cy="194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1.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现用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190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张铁皮做盒子，每张铁皮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8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个盒身或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22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个盒底，而一个盒身与两个盒底配成一个盒子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设用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张铁皮做盒身，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张铁皮做盒底，则可列方程组为（       ）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257149" y="3261752"/>
            <a:ext cx="3438525" cy="1187450"/>
            <a:chOff x="684287" y="2711311"/>
            <a:chExt cx="3438995" cy="1187985"/>
          </a:xfrm>
        </p:grpSpPr>
        <p:sp>
          <p:nvSpPr>
            <p:cNvPr id="32" name="左大括号 31"/>
            <p:cNvSpPr/>
            <p:nvPr/>
          </p:nvSpPr>
          <p:spPr>
            <a:xfrm>
              <a:off x="1071690" y="3021012"/>
              <a:ext cx="236569" cy="620993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/>
            </a:p>
          </p:txBody>
        </p:sp>
        <p:sp>
          <p:nvSpPr>
            <p:cNvPr id="33" name="矩形 32"/>
            <p:cNvSpPr>
              <a:spLocks noChangeArrowheads="1"/>
            </p:cNvSpPr>
            <p:nvPr/>
          </p:nvSpPr>
          <p:spPr bwMode="auto">
            <a:xfrm>
              <a:off x="684287" y="3021702"/>
              <a:ext cx="420427" cy="522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B</a:t>
              </a:r>
              <a:endParaRPr lang="zh-CN" altLang="en-US"/>
            </a:p>
          </p:txBody>
        </p:sp>
        <p:sp>
          <p:nvSpPr>
            <p:cNvPr id="34" name="内容占位符 2"/>
            <p:cNvSpPr txBox="1">
              <a:spLocks noChangeArrowheads="1"/>
            </p:cNvSpPr>
            <p:nvPr/>
          </p:nvSpPr>
          <p:spPr bwMode="auto">
            <a:xfrm>
              <a:off x="1349576" y="2711311"/>
              <a:ext cx="2159230" cy="565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 i="1" err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 err="1">
                  <a:latin typeface="Times New Roman" panose="02020603050405020304" pitchFamily="18" charset="0"/>
                  <a:ea typeface="黑体" panose="02010600030101010101" pitchFamily="49" charset="-122"/>
                </a:rPr>
                <a:t>+</a:t>
              </a:r>
              <a:r>
                <a:rPr lang="en-US" altLang="zh-CN" sz="2800" b="1" i="1" err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=190</a:t>
              </a:r>
              <a:endPara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35" name="内容占位符 2"/>
            <p:cNvSpPr txBox="1">
              <a:spLocks noChangeArrowheads="1"/>
            </p:cNvSpPr>
            <p:nvPr/>
          </p:nvSpPr>
          <p:spPr bwMode="auto">
            <a:xfrm>
              <a:off x="1349576" y="3333795"/>
              <a:ext cx="2773706" cy="565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2×22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=8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endParaRPr lang="zh-CN" altLang="en-US" sz="28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</p:grpSp>
      <p:grpSp>
        <p:nvGrpSpPr>
          <p:cNvPr id="36" name="组合 25"/>
          <p:cNvGrpSpPr/>
          <p:nvPr/>
        </p:nvGrpSpPr>
        <p:grpSpPr>
          <a:xfrm>
            <a:off x="1765286" y="4898841"/>
            <a:ext cx="3438525" cy="1187450"/>
            <a:chOff x="684287" y="2711311"/>
            <a:chExt cx="3438995" cy="1187787"/>
          </a:xfrm>
        </p:grpSpPr>
        <p:sp>
          <p:nvSpPr>
            <p:cNvPr id="37" name="左大括号 36"/>
            <p:cNvSpPr/>
            <p:nvPr/>
          </p:nvSpPr>
          <p:spPr>
            <a:xfrm>
              <a:off x="1071690" y="3020961"/>
              <a:ext cx="236570" cy="62247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/>
            </a:p>
          </p:txBody>
        </p:sp>
        <p:sp>
          <p:nvSpPr>
            <p:cNvPr id="38" name="矩形 27"/>
            <p:cNvSpPr>
              <a:spLocks noChangeArrowheads="1"/>
            </p:cNvSpPr>
            <p:nvPr/>
          </p:nvSpPr>
          <p:spPr bwMode="auto">
            <a:xfrm>
              <a:off x="684287" y="3021702"/>
              <a:ext cx="439480" cy="522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C</a:t>
              </a:r>
              <a:endParaRPr lang="zh-CN" altLang="en-US"/>
            </a:p>
          </p:txBody>
        </p:sp>
        <p:sp>
          <p:nvSpPr>
            <p:cNvPr id="39" name="内容占位符 2"/>
            <p:cNvSpPr txBox="1">
              <a:spLocks noChangeArrowheads="1"/>
            </p:cNvSpPr>
            <p:nvPr/>
          </p:nvSpPr>
          <p:spPr bwMode="auto">
            <a:xfrm>
              <a:off x="1349576" y="2711311"/>
              <a:ext cx="2159230" cy="565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2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+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=190</a:t>
              </a:r>
              <a:endPara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40" name="内容占位符 2"/>
            <p:cNvSpPr txBox="1">
              <a:spLocks noChangeArrowheads="1"/>
            </p:cNvSpPr>
            <p:nvPr/>
          </p:nvSpPr>
          <p:spPr bwMode="auto">
            <a:xfrm>
              <a:off x="1349576" y="3333795"/>
              <a:ext cx="2773706" cy="565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8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=22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endParaRPr lang="zh-CN" altLang="en-US" sz="28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</p:grpSp>
      <p:grpSp>
        <p:nvGrpSpPr>
          <p:cNvPr id="41" name="组合 35"/>
          <p:cNvGrpSpPr/>
          <p:nvPr/>
        </p:nvGrpSpPr>
        <p:grpSpPr>
          <a:xfrm>
            <a:off x="6144260" y="4898841"/>
            <a:ext cx="3438525" cy="1187450"/>
            <a:chOff x="684287" y="2711311"/>
            <a:chExt cx="3438995" cy="1187205"/>
          </a:xfrm>
        </p:grpSpPr>
        <p:sp>
          <p:nvSpPr>
            <p:cNvPr id="42" name="左大括号 41"/>
            <p:cNvSpPr/>
            <p:nvPr/>
          </p:nvSpPr>
          <p:spPr>
            <a:xfrm>
              <a:off x="1071690" y="3022397"/>
              <a:ext cx="236569" cy="620584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/>
            </a:p>
          </p:txBody>
        </p:sp>
        <p:sp>
          <p:nvSpPr>
            <p:cNvPr id="43" name="矩形 37"/>
            <p:cNvSpPr>
              <a:spLocks noChangeArrowheads="1"/>
            </p:cNvSpPr>
            <p:nvPr/>
          </p:nvSpPr>
          <p:spPr bwMode="auto">
            <a:xfrm>
              <a:off x="684287" y="3021702"/>
              <a:ext cx="439480" cy="521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D</a:t>
              </a:r>
              <a:endParaRPr lang="zh-CN" altLang="en-US"/>
            </a:p>
          </p:txBody>
        </p:sp>
        <p:sp>
          <p:nvSpPr>
            <p:cNvPr id="44" name="内容占位符 2"/>
            <p:cNvSpPr txBox="1">
              <a:spLocks noChangeArrowheads="1"/>
            </p:cNvSpPr>
            <p:nvPr/>
          </p:nvSpPr>
          <p:spPr bwMode="auto">
            <a:xfrm>
              <a:off x="1349576" y="2711311"/>
              <a:ext cx="2159230" cy="56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2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+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=190</a:t>
              </a:r>
              <a:endPara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45" name="内容占位符 2"/>
            <p:cNvSpPr txBox="1">
              <a:spLocks noChangeArrowheads="1"/>
            </p:cNvSpPr>
            <p:nvPr/>
          </p:nvSpPr>
          <p:spPr bwMode="auto">
            <a:xfrm>
              <a:off x="1349576" y="3333795"/>
              <a:ext cx="2773706" cy="56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2×8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=22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endParaRPr lang="zh-CN" altLang="en-US" sz="28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</p:grpSp>
      <p:grpSp>
        <p:nvGrpSpPr>
          <p:cNvPr id="46" name="组合 9"/>
          <p:cNvGrpSpPr/>
          <p:nvPr/>
        </p:nvGrpSpPr>
        <p:grpSpPr>
          <a:xfrm>
            <a:off x="1790688" y="3374686"/>
            <a:ext cx="3438525" cy="1187450"/>
            <a:chOff x="684287" y="2711311"/>
            <a:chExt cx="3438995" cy="1187985"/>
          </a:xfrm>
        </p:grpSpPr>
        <p:sp>
          <p:nvSpPr>
            <p:cNvPr id="47" name="左大括号 46"/>
            <p:cNvSpPr/>
            <p:nvPr/>
          </p:nvSpPr>
          <p:spPr>
            <a:xfrm>
              <a:off x="1071690" y="3021012"/>
              <a:ext cx="277886" cy="620993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/>
            </a:p>
          </p:txBody>
        </p:sp>
        <p:sp>
          <p:nvSpPr>
            <p:cNvPr id="48" name="矩形 16"/>
            <p:cNvSpPr>
              <a:spLocks noChangeArrowheads="1"/>
            </p:cNvSpPr>
            <p:nvPr/>
          </p:nvSpPr>
          <p:spPr bwMode="auto">
            <a:xfrm>
              <a:off x="684287" y="3021702"/>
              <a:ext cx="439480" cy="522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A</a:t>
              </a:r>
              <a:endParaRPr lang="zh-CN" altLang="en-US"/>
            </a:p>
          </p:txBody>
        </p:sp>
        <p:sp>
          <p:nvSpPr>
            <p:cNvPr id="50" name="内容占位符 2"/>
            <p:cNvSpPr txBox="1">
              <a:spLocks noChangeArrowheads="1"/>
            </p:cNvSpPr>
            <p:nvPr/>
          </p:nvSpPr>
          <p:spPr bwMode="auto">
            <a:xfrm>
              <a:off x="1349576" y="2711311"/>
              <a:ext cx="2159230" cy="565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 i="1" err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 err="1">
                  <a:latin typeface="Times New Roman" panose="02020603050405020304" pitchFamily="18" charset="0"/>
                  <a:ea typeface="黑体" panose="02010600030101010101" pitchFamily="49" charset="-122"/>
                </a:rPr>
                <a:t>+</a:t>
              </a:r>
              <a:r>
                <a:rPr lang="en-US" altLang="zh-CN" sz="2800" b="1" i="1" err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=190</a:t>
              </a:r>
              <a:endPara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51" name="内容占位符 2"/>
            <p:cNvSpPr txBox="1">
              <a:spLocks noChangeArrowheads="1"/>
            </p:cNvSpPr>
            <p:nvPr/>
          </p:nvSpPr>
          <p:spPr bwMode="auto">
            <a:xfrm>
              <a:off x="1349576" y="3333795"/>
              <a:ext cx="2773706" cy="565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2×8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=22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endParaRPr lang="zh-CN" altLang="en-US" sz="2800" b="1" i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</p:grp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6762767" y="2681690"/>
            <a:ext cx="439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4101" y="85316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随堂检测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7" name="内容占位符 2"/>
          <p:cNvSpPr txBox="1">
            <a:spLocks noChangeArrowheads="1"/>
          </p:cNvSpPr>
          <p:nvPr/>
        </p:nvSpPr>
        <p:spPr bwMode="auto">
          <a:xfrm>
            <a:off x="666750" y="1089025"/>
            <a:ext cx="40798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2.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解下列方程组：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pSp>
        <p:nvGrpSpPr>
          <p:cNvPr id="8" name="组合 9"/>
          <p:cNvGrpSpPr/>
          <p:nvPr/>
        </p:nvGrpSpPr>
        <p:grpSpPr>
          <a:xfrm>
            <a:off x="1875730" y="1916039"/>
            <a:ext cx="4687888" cy="1187450"/>
            <a:chOff x="216115" y="2711311"/>
            <a:chExt cx="4687947" cy="1187518"/>
          </a:xfrm>
        </p:grpSpPr>
        <p:sp>
          <p:nvSpPr>
            <p:cNvPr id="9" name="左大括号 8"/>
            <p:cNvSpPr/>
            <p:nvPr/>
          </p:nvSpPr>
          <p:spPr>
            <a:xfrm>
              <a:off x="1071789" y="3022479"/>
              <a:ext cx="236540" cy="620748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/>
            </a:p>
          </p:txBody>
        </p:sp>
        <p:sp>
          <p:nvSpPr>
            <p:cNvPr id="10" name="矩形 16"/>
            <p:cNvSpPr>
              <a:spLocks noChangeArrowheads="1"/>
            </p:cNvSpPr>
            <p:nvPr/>
          </p:nvSpPr>
          <p:spPr bwMode="auto">
            <a:xfrm>
              <a:off x="216115" y="3021702"/>
              <a:ext cx="1075704" cy="521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1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）</a:t>
              </a:r>
              <a:endParaRPr lang="zh-CN" altLang="en-US"/>
            </a:p>
          </p:txBody>
        </p:sp>
        <p:sp>
          <p:nvSpPr>
            <p:cNvPr id="11" name="内容占位符 2"/>
            <p:cNvSpPr txBox="1">
              <a:spLocks noChangeArrowheads="1"/>
            </p:cNvSpPr>
            <p:nvPr/>
          </p:nvSpPr>
          <p:spPr bwMode="auto">
            <a:xfrm>
              <a:off x="1349576" y="2711311"/>
              <a:ext cx="3554486" cy="565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3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x-y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=5		①</a:t>
              </a:r>
              <a:endPara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12" name="内容占位符 2"/>
            <p:cNvSpPr txBox="1">
              <a:spLocks noChangeArrowheads="1"/>
            </p:cNvSpPr>
            <p:nvPr/>
          </p:nvSpPr>
          <p:spPr bwMode="auto">
            <a:xfrm>
              <a:off x="1349576" y="3333795"/>
              <a:ext cx="3554486" cy="565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5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-1=3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+5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		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②</a:t>
              </a:r>
              <a:endPara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</p:grpSp>
      <p:grpSp>
        <p:nvGrpSpPr>
          <p:cNvPr id="13" name="组合 9"/>
          <p:cNvGrpSpPr/>
          <p:nvPr/>
        </p:nvGrpSpPr>
        <p:grpSpPr>
          <a:xfrm>
            <a:off x="1875730" y="3776671"/>
            <a:ext cx="4687888" cy="1384300"/>
            <a:chOff x="1149583" y="977671"/>
            <a:chExt cx="4687947" cy="1384449"/>
          </a:xfrm>
        </p:grpSpPr>
        <p:grpSp>
          <p:nvGrpSpPr>
            <p:cNvPr id="14" name="组合 1"/>
            <p:cNvGrpSpPr/>
            <p:nvPr/>
          </p:nvGrpSpPr>
          <p:grpSpPr>
            <a:xfrm>
              <a:off x="1149583" y="1061882"/>
              <a:ext cx="4687947" cy="1187695"/>
              <a:chOff x="216115" y="2711311"/>
              <a:chExt cx="4687947" cy="1187695"/>
            </a:xfrm>
          </p:grpSpPr>
          <p:sp>
            <p:nvSpPr>
              <p:cNvPr id="17" name="左大括号 16"/>
              <p:cNvSpPr/>
              <p:nvPr/>
            </p:nvSpPr>
            <p:spPr>
              <a:xfrm>
                <a:off x="1071789" y="3022430"/>
                <a:ext cx="236540" cy="620780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8" name="矩形 3"/>
              <p:cNvSpPr>
                <a:spLocks noChangeArrowheads="1"/>
              </p:cNvSpPr>
              <p:nvPr/>
            </p:nvSpPr>
            <p:spPr bwMode="auto">
              <a:xfrm>
                <a:off x="216115" y="3021702"/>
                <a:ext cx="1075704" cy="522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2</a:t>
                </a:r>
                <a:r>
                  <a:rPr lang="zh-CN" altLang="en-US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）</a:t>
                </a:r>
                <a:endParaRPr lang="zh-CN" altLang="en-US"/>
              </a:p>
            </p:txBody>
          </p:sp>
          <p:sp>
            <p:nvSpPr>
              <p:cNvPr id="19" name="内容占位符 2"/>
              <p:cNvSpPr txBox="1">
                <a:spLocks noChangeArrowheads="1"/>
              </p:cNvSpPr>
              <p:nvPr/>
            </p:nvSpPr>
            <p:spPr bwMode="auto">
              <a:xfrm>
                <a:off x="1349576" y="2711311"/>
                <a:ext cx="3554486" cy="565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10000"/>
                  </a:lnSpc>
                </a:pPr>
                <a:r>
                  <a:rPr lang="en-US" altLang="zh-CN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 			①</a:t>
                </a:r>
                <a:endParaRPr lang="zh-CN" altLang="en-US" sz="2800" b="1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20" name="内容占位符 2"/>
              <p:cNvSpPr txBox="1">
                <a:spLocks noChangeArrowheads="1"/>
              </p:cNvSpPr>
              <p:nvPr/>
            </p:nvSpPr>
            <p:spPr bwMode="auto">
              <a:xfrm>
                <a:off x="1349576" y="3333795"/>
                <a:ext cx="3554486" cy="565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lvl="1" eaLnBrk="1" hangingPunct="1">
                  <a:lnSpc>
                    <a:spcPct val="110000"/>
                  </a:lnSpc>
                </a:pPr>
                <a:r>
                  <a:rPr lang="en-US" altLang="zh-CN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 	</a:t>
                </a:r>
                <a:r>
                  <a:rPr lang="en-US" altLang="zh-CN" sz="2800" b="1" i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		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②</a:t>
                </a:r>
                <a:endParaRPr lang="zh-CN" altLang="en-US" sz="2800" b="1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</p:grpSp>
        <p:graphicFrame>
          <p:nvGraphicFramePr>
            <p:cNvPr id="15" name="对象 7"/>
            <p:cNvGraphicFramePr>
              <a:graphicFrameLocks noChangeAspect="1"/>
            </p:cNvGraphicFramePr>
            <p:nvPr/>
          </p:nvGraphicFramePr>
          <p:xfrm>
            <a:off x="2276994" y="977671"/>
            <a:ext cx="1671019" cy="759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" r:id="rId1" imgW="888365" imgH="406400" progId="Equation.DSMT4">
                    <p:embed/>
                  </p:oleObj>
                </mc:Choice>
                <mc:Fallback>
                  <p:oleObj name="" r:id="rId1" imgW="888365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276994" y="977671"/>
                          <a:ext cx="1671019" cy="7599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对象 8"/>
            <p:cNvGraphicFramePr>
              <a:graphicFrameLocks noChangeAspect="1"/>
            </p:cNvGraphicFramePr>
            <p:nvPr/>
          </p:nvGraphicFramePr>
          <p:xfrm>
            <a:off x="2255707" y="1602176"/>
            <a:ext cx="1480230" cy="759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" r:id="rId3" imgW="786765" imgH="406400" progId="Equation.DSMT4">
                    <p:embed/>
                  </p:oleObj>
                </mc:Choice>
                <mc:Fallback>
                  <p:oleObj name="" r:id="rId3" imgW="786765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255707" y="1602176"/>
                          <a:ext cx="1480230" cy="7599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4101" y="85316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随堂检测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7" name="内容占位符 2"/>
          <p:cNvSpPr txBox="1">
            <a:spLocks noChangeArrowheads="1"/>
          </p:cNvSpPr>
          <p:nvPr/>
        </p:nvSpPr>
        <p:spPr bwMode="auto">
          <a:xfrm>
            <a:off x="666750" y="1089025"/>
            <a:ext cx="40798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2.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解下列方程组：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pSp>
        <p:nvGrpSpPr>
          <p:cNvPr id="8" name="组合 9"/>
          <p:cNvGrpSpPr/>
          <p:nvPr/>
        </p:nvGrpSpPr>
        <p:grpSpPr>
          <a:xfrm>
            <a:off x="1875730" y="1916039"/>
            <a:ext cx="4687888" cy="1187450"/>
            <a:chOff x="216115" y="2711311"/>
            <a:chExt cx="4687947" cy="1187518"/>
          </a:xfrm>
        </p:grpSpPr>
        <p:sp>
          <p:nvSpPr>
            <p:cNvPr id="9" name="左大括号 8"/>
            <p:cNvSpPr/>
            <p:nvPr/>
          </p:nvSpPr>
          <p:spPr>
            <a:xfrm>
              <a:off x="1071789" y="3022479"/>
              <a:ext cx="236540" cy="620748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/>
            </a:p>
          </p:txBody>
        </p:sp>
        <p:sp>
          <p:nvSpPr>
            <p:cNvPr id="10" name="矩形 16"/>
            <p:cNvSpPr>
              <a:spLocks noChangeArrowheads="1"/>
            </p:cNvSpPr>
            <p:nvPr/>
          </p:nvSpPr>
          <p:spPr bwMode="auto">
            <a:xfrm>
              <a:off x="216115" y="3021702"/>
              <a:ext cx="1075704" cy="521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1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）</a:t>
              </a:r>
              <a:endParaRPr lang="zh-CN" altLang="en-US"/>
            </a:p>
          </p:txBody>
        </p:sp>
        <p:sp>
          <p:nvSpPr>
            <p:cNvPr id="11" name="内容占位符 2"/>
            <p:cNvSpPr txBox="1">
              <a:spLocks noChangeArrowheads="1"/>
            </p:cNvSpPr>
            <p:nvPr/>
          </p:nvSpPr>
          <p:spPr bwMode="auto">
            <a:xfrm>
              <a:off x="1349576" y="2711311"/>
              <a:ext cx="3554486" cy="565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3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x-y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=5		①</a:t>
              </a:r>
              <a:endPara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12" name="内容占位符 2"/>
            <p:cNvSpPr txBox="1">
              <a:spLocks noChangeArrowheads="1"/>
            </p:cNvSpPr>
            <p:nvPr/>
          </p:nvSpPr>
          <p:spPr bwMode="auto">
            <a:xfrm>
              <a:off x="1349576" y="3333795"/>
              <a:ext cx="3554486" cy="565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5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-1=3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+5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0030101010101" pitchFamily="49" charset="-122"/>
                </a:rPr>
                <a:t>		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0030101010101" pitchFamily="49" charset="-122"/>
                </a:rPr>
                <a:t>②</a:t>
              </a:r>
              <a:endPara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75730" y="3305175"/>
            <a:ext cx="8507412" cy="2828925"/>
            <a:chOff x="221361" y="2012169"/>
            <a:chExt cx="8507144" cy="2829794"/>
          </a:xfrm>
        </p:grpSpPr>
        <p:sp>
          <p:nvSpPr>
            <p:cNvPr id="22" name="内容占位符 2"/>
            <p:cNvSpPr txBox="1">
              <a:spLocks noChangeArrowheads="1"/>
            </p:cNvSpPr>
            <p:nvPr/>
          </p:nvSpPr>
          <p:spPr bwMode="auto">
            <a:xfrm>
              <a:off x="221361" y="2118941"/>
              <a:ext cx="4079748" cy="56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解：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①+②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，得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4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=11.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23" name="内容占位符 2"/>
            <p:cNvSpPr txBox="1">
              <a:spLocks noChangeArrowheads="1"/>
            </p:cNvSpPr>
            <p:nvPr/>
          </p:nvSpPr>
          <p:spPr bwMode="auto">
            <a:xfrm>
              <a:off x="3902677" y="2109318"/>
              <a:ext cx="1530515" cy="56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解得：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graphicFrame>
          <p:nvGraphicFramePr>
            <p:cNvPr id="24" name="对象 42"/>
            <p:cNvGraphicFramePr>
              <a:graphicFrameLocks noChangeAspect="1"/>
            </p:cNvGraphicFramePr>
            <p:nvPr/>
          </p:nvGraphicFramePr>
          <p:xfrm>
            <a:off x="5003773" y="2012169"/>
            <a:ext cx="858838" cy="760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" r:id="rId1" imgW="457200" imgH="406400" progId="Equation.DSMT4">
                    <p:embed/>
                  </p:oleObj>
                </mc:Choice>
                <mc:Fallback>
                  <p:oleObj name="" r:id="rId1" imgW="457200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003773" y="2012169"/>
                          <a:ext cx="858838" cy="760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内容占位符 2"/>
            <p:cNvSpPr txBox="1">
              <a:spLocks noChangeArrowheads="1"/>
            </p:cNvSpPr>
            <p:nvPr/>
          </p:nvSpPr>
          <p:spPr bwMode="auto">
            <a:xfrm>
              <a:off x="911952" y="2924088"/>
              <a:ext cx="3656276" cy="56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把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	      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带入①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	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graphicFrame>
          <p:nvGraphicFramePr>
            <p:cNvPr id="26" name="对象 44"/>
            <p:cNvGraphicFramePr>
              <a:graphicFrameLocks noChangeAspect="1"/>
            </p:cNvGraphicFramePr>
            <p:nvPr/>
          </p:nvGraphicFramePr>
          <p:xfrm>
            <a:off x="1435144" y="2826939"/>
            <a:ext cx="858838" cy="760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" r:id="rId3" imgW="457200" imgH="406400" progId="Equation.DSMT4">
                    <p:embed/>
                  </p:oleObj>
                </mc:Choice>
                <mc:Fallback>
                  <p:oleObj name="" r:id="rId3" imgW="457200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435144" y="2826939"/>
                          <a:ext cx="858838" cy="760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内容占位符 2"/>
            <p:cNvSpPr txBox="1">
              <a:spLocks noChangeArrowheads="1"/>
            </p:cNvSpPr>
            <p:nvPr/>
          </p:nvSpPr>
          <p:spPr bwMode="auto">
            <a:xfrm>
              <a:off x="3902677" y="2879019"/>
              <a:ext cx="1530515" cy="56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得：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graphicFrame>
          <p:nvGraphicFramePr>
            <p:cNvPr id="28" name="对象 46"/>
            <p:cNvGraphicFramePr>
              <a:graphicFrameLocks noChangeAspect="1"/>
            </p:cNvGraphicFramePr>
            <p:nvPr/>
          </p:nvGraphicFramePr>
          <p:xfrm>
            <a:off x="4568228" y="2781967"/>
            <a:ext cx="1408113" cy="760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" r:id="rId4" imgW="748665" imgH="406400" progId="Equation.DSMT4">
                    <p:embed/>
                  </p:oleObj>
                </mc:Choice>
                <mc:Fallback>
                  <p:oleObj name="" r:id="rId4" imgW="748665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568228" y="2781967"/>
                          <a:ext cx="1408113" cy="760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内容占位符 2"/>
            <p:cNvSpPr txBox="1">
              <a:spLocks noChangeArrowheads="1"/>
            </p:cNvSpPr>
            <p:nvPr/>
          </p:nvSpPr>
          <p:spPr bwMode="auto">
            <a:xfrm>
              <a:off x="6176824" y="2878834"/>
              <a:ext cx="2551681" cy="56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解得：         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.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graphicFrame>
          <p:nvGraphicFramePr>
            <p:cNvPr id="30" name="对象 48"/>
            <p:cNvGraphicFramePr>
              <a:graphicFrameLocks noChangeAspect="1"/>
            </p:cNvGraphicFramePr>
            <p:nvPr/>
          </p:nvGraphicFramePr>
          <p:xfrm>
            <a:off x="7266113" y="2781967"/>
            <a:ext cx="882650" cy="760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" r:id="rId6" imgW="469900" imgH="406400" progId="Equation.DSMT4">
                    <p:embed/>
                  </p:oleObj>
                </mc:Choice>
                <mc:Fallback>
                  <p:oleObj name="" r:id="rId6" imgW="469900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266113" y="2781967"/>
                          <a:ext cx="882650" cy="760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内容占位符 2"/>
            <p:cNvSpPr txBox="1">
              <a:spLocks noChangeArrowheads="1"/>
            </p:cNvSpPr>
            <p:nvPr/>
          </p:nvSpPr>
          <p:spPr bwMode="auto">
            <a:xfrm>
              <a:off x="911952" y="3693789"/>
              <a:ext cx="4625654" cy="56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∴这个方程组的解为：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32" name="左大括号 31"/>
            <p:cNvSpPr/>
            <p:nvPr/>
          </p:nvSpPr>
          <p:spPr>
            <a:xfrm>
              <a:off x="4679114" y="3862175"/>
              <a:ext cx="223636" cy="759097"/>
            </a:xfrm>
            <a:prstGeom prst="lef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graphicFrame>
          <p:nvGraphicFramePr>
            <p:cNvPr id="33" name="对象 56"/>
            <p:cNvGraphicFramePr>
              <a:graphicFrameLocks noChangeAspect="1"/>
            </p:cNvGraphicFramePr>
            <p:nvPr/>
          </p:nvGraphicFramePr>
          <p:xfrm>
            <a:off x="4980610" y="3406790"/>
            <a:ext cx="881987" cy="7590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" r:id="rId8" imgW="469900" imgH="405765" progId="Equation.DSMT4">
                    <p:embed/>
                  </p:oleObj>
                </mc:Choice>
                <mc:Fallback>
                  <p:oleObj name="" r:id="rId8" imgW="4699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980610" y="3406790"/>
                          <a:ext cx="881987" cy="7590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对象 57"/>
            <p:cNvGraphicFramePr>
              <a:graphicFrameLocks noChangeAspect="1"/>
            </p:cNvGraphicFramePr>
            <p:nvPr/>
          </p:nvGraphicFramePr>
          <p:xfrm>
            <a:off x="5004581" y="4082866"/>
            <a:ext cx="858493" cy="7590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" r:id="rId10" imgW="457200" imgH="405765" progId="Equation.DSMT4">
                    <p:embed/>
                  </p:oleObj>
                </mc:Choice>
                <mc:Fallback>
                  <p:oleObj name="" r:id="rId10" imgW="4572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004581" y="4082866"/>
                          <a:ext cx="858493" cy="7590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4101" y="85316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随堂检测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7" name="内容占位符 2"/>
          <p:cNvSpPr txBox="1">
            <a:spLocks noChangeArrowheads="1"/>
          </p:cNvSpPr>
          <p:nvPr/>
        </p:nvSpPr>
        <p:spPr bwMode="auto">
          <a:xfrm>
            <a:off x="666750" y="1089025"/>
            <a:ext cx="40798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2.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解下列方程组：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pSp>
        <p:nvGrpSpPr>
          <p:cNvPr id="13" name="组合 9"/>
          <p:cNvGrpSpPr/>
          <p:nvPr/>
        </p:nvGrpSpPr>
        <p:grpSpPr>
          <a:xfrm>
            <a:off x="2344493" y="1620227"/>
            <a:ext cx="4687888" cy="1384300"/>
            <a:chOff x="1149583" y="977671"/>
            <a:chExt cx="4687947" cy="1384449"/>
          </a:xfrm>
        </p:grpSpPr>
        <p:grpSp>
          <p:nvGrpSpPr>
            <p:cNvPr id="14" name="组合 1"/>
            <p:cNvGrpSpPr/>
            <p:nvPr/>
          </p:nvGrpSpPr>
          <p:grpSpPr>
            <a:xfrm>
              <a:off x="1149583" y="1061882"/>
              <a:ext cx="4687947" cy="1187695"/>
              <a:chOff x="216115" y="2711311"/>
              <a:chExt cx="4687947" cy="1187695"/>
            </a:xfrm>
          </p:grpSpPr>
          <p:sp>
            <p:nvSpPr>
              <p:cNvPr id="17" name="左大括号 16"/>
              <p:cNvSpPr/>
              <p:nvPr/>
            </p:nvSpPr>
            <p:spPr>
              <a:xfrm>
                <a:off x="1071789" y="3022430"/>
                <a:ext cx="236540" cy="620780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8" name="矩形 3"/>
              <p:cNvSpPr>
                <a:spLocks noChangeArrowheads="1"/>
              </p:cNvSpPr>
              <p:nvPr/>
            </p:nvSpPr>
            <p:spPr bwMode="auto">
              <a:xfrm>
                <a:off x="216115" y="3021702"/>
                <a:ext cx="1075704" cy="522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2</a:t>
                </a:r>
                <a:r>
                  <a:rPr lang="zh-CN" altLang="en-US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）</a:t>
                </a:r>
                <a:endParaRPr lang="zh-CN" altLang="en-US"/>
              </a:p>
            </p:txBody>
          </p:sp>
          <p:sp>
            <p:nvSpPr>
              <p:cNvPr id="19" name="内容占位符 2"/>
              <p:cNvSpPr txBox="1">
                <a:spLocks noChangeArrowheads="1"/>
              </p:cNvSpPr>
              <p:nvPr/>
            </p:nvSpPr>
            <p:spPr bwMode="auto">
              <a:xfrm>
                <a:off x="1349576" y="2711311"/>
                <a:ext cx="3554486" cy="565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10000"/>
                  </a:lnSpc>
                </a:pPr>
                <a:r>
                  <a:rPr lang="en-US" altLang="zh-CN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 			①</a:t>
                </a:r>
                <a:endParaRPr lang="zh-CN" altLang="en-US" sz="2800" b="1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20" name="内容占位符 2"/>
              <p:cNvSpPr txBox="1">
                <a:spLocks noChangeArrowheads="1"/>
              </p:cNvSpPr>
              <p:nvPr/>
            </p:nvSpPr>
            <p:spPr bwMode="auto">
              <a:xfrm>
                <a:off x="1349576" y="3333795"/>
                <a:ext cx="3554486" cy="565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lvl="1" eaLnBrk="1" hangingPunct="1">
                  <a:lnSpc>
                    <a:spcPct val="110000"/>
                  </a:lnSpc>
                </a:pPr>
                <a:r>
                  <a:rPr lang="en-US" altLang="zh-CN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 	</a:t>
                </a:r>
                <a:r>
                  <a:rPr lang="en-US" altLang="zh-CN" sz="2800" b="1" i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		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0030101010101" pitchFamily="49" charset="-122"/>
                  </a:rPr>
                  <a:t>②</a:t>
                </a:r>
                <a:endParaRPr lang="zh-CN" altLang="en-US" sz="2800" b="1"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</p:grpSp>
        <p:graphicFrame>
          <p:nvGraphicFramePr>
            <p:cNvPr id="15" name="对象 7"/>
            <p:cNvGraphicFramePr>
              <a:graphicFrameLocks noChangeAspect="1"/>
            </p:cNvGraphicFramePr>
            <p:nvPr/>
          </p:nvGraphicFramePr>
          <p:xfrm>
            <a:off x="2276994" y="977671"/>
            <a:ext cx="1671019" cy="759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" r:id="rId1" imgW="888365" imgH="406400" progId="Equation.DSMT4">
                    <p:embed/>
                  </p:oleObj>
                </mc:Choice>
                <mc:Fallback>
                  <p:oleObj name="" r:id="rId1" imgW="888365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276994" y="977671"/>
                          <a:ext cx="1671019" cy="7599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对象 8"/>
            <p:cNvGraphicFramePr>
              <a:graphicFrameLocks noChangeAspect="1"/>
            </p:cNvGraphicFramePr>
            <p:nvPr/>
          </p:nvGraphicFramePr>
          <p:xfrm>
            <a:off x="2255707" y="1602176"/>
            <a:ext cx="1480230" cy="759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" r:id="rId3" imgW="786765" imgH="406400" progId="Equation.DSMT4">
                    <p:embed/>
                  </p:oleObj>
                </mc:Choice>
                <mc:Fallback>
                  <p:oleObj name="" r:id="rId3" imgW="786765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255707" y="1602176"/>
                          <a:ext cx="1480230" cy="7599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组合 20"/>
          <p:cNvGrpSpPr/>
          <p:nvPr/>
        </p:nvGrpSpPr>
        <p:grpSpPr>
          <a:xfrm>
            <a:off x="2648653" y="3099128"/>
            <a:ext cx="6318250" cy="3336925"/>
            <a:chOff x="603492" y="1700187"/>
            <a:chExt cx="6318527" cy="3336494"/>
          </a:xfrm>
        </p:grpSpPr>
        <p:sp>
          <p:nvSpPr>
            <p:cNvPr id="22" name="内容占位符 2"/>
            <p:cNvSpPr txBox="1">
              <a:spLocks noChangeArrowheads="1"/>
            </p:cNvSpPr>
            <p:nvPr/>
          </p:nvSpPr>
          <p:spPr bwMode="auto">
            <a:xfrm>
              <a:off x="603493" y="2030794"/>
              <a:ext cx="4079748" cy="565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解：整理，得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: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grpSp>
          <p:nvGrpSpPr>
            <p:cNvPr id="23" name="组合 15"/>
            <p:cNvGrpSpPr/>
            <p:nvPr/>
          </p:nvGrpSpPr>
          <p:grpSpPr>
            <a:xfrm>
              <a:off x="3089626" y="1700187"/>
              <a:ext cx="3832393" cy="1187590"/>
              <a:chOff x="1071669" y="2711311"/>
              <a:chExt cx="3832393" cy="1187590"/>
            </a:xfrm>
          </p:grpSpPr>
          <p:sp>
            <p:nvSpPr>
              <p:cNvPr id="31" name="左大括号 30"/>
              <p:cNvSpPr/>
              <p:nvPr/>
            </p:nvSpPr>
            <p:spPr>
              <a:xfrm>
                <a:off x="1071669" y="3022421"/>
                <a:ext cx="234960" cy="620632"/>
              </a:xfrm>
              <a:prstGeom prst="leftBrac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内容占位符 2"/>
              <p:cNvSpPr txBox="1">
                <a:spLocks noChangeArrowheads="1"/>
              </p:cNvSpPr>
              <p:nvPr/>
            </p:nvSpPr>
            <p:spPr bwMode="auto">
              <a:xfrm>
                <a:off x="1349576" y="2711311"/>
                <a:ext cx="3554486" cy="565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10000"/>
                  </a:lnSpc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8</a:t>
                </a: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x+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9</a:t>
                </a: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y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=17		①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33" name="内容占位符 2"/>
              <p:cNvSpPr txBox="1">
                <a:spLocks noChangeArrowheads="1"/>
              </p:cNvSpPr>
              <p:nvPr/>
            </p:nvSpPr>
            <p:spPr bwMode="auto">
              <a:xfrm>
                <a:off x="1349576" y="3333795"/>
                <a:ext cx="3554486" cy="565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10000"/>
                  </a:lnSpc>
                </a:pP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x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-3</a:t>
                </a: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y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=-2</a:t>
                </a: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		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②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</p:grpSp>
        <p:sp>
          <p:nvSpPr>
            <p:cNvPr id="24" name="内容占位符 2"/>
            <p:cNvSpPr txBox="1">
              <a:spLocks noChangeArrowheads="1"/>
            </p:cNvSpPr>
            <p:nvPr/>
          </p:nvSpPr>
          <p:spPr bwMode="auto">
            <a:xfrm>
              <a:off x="603493" y="2861371"/>
              <a:ext cx="5409379" cy="565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①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+②×3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，得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11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=11.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解得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=1.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25" name="内容占位符 2"/>
            <p:cNvSpPr txBox="1">
              <a:spLocks noChangeArrowheads="1"/>
            </p:cNvSpPr>
            <p:nvPr/>
          </p:nvSpPr>
          <p:spPr bwMode="auto">
            <a:xfrm>
              <a:off x="603492" y="3407508"/>
              <a:ext cx="5409379" cy="565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s-E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把</a:t>
              </a:r>
              <a:r>
                <a:rPr lang="es-E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x</a:t>
              </a:r>
              <a:r>
                <a:rPr lang="es-E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=1</a:t>
              </a:r>
              <a:r>
                <a:rPr lang="zh-CN" altLang="es-E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代入②，得</a:t>
              </a:r>
              <a:r>
                <a:rPr lang="es-E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1-3</a:t>
              </a:r>
              <a:r>
                <a:rPr lang="es-E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s-E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=-2.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解得</a:t>
              </a:r>
              <a:r>
                <a:rPr lang="es-E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y</a:t>
              </a:r>
              <a:r>
                <a:rPr lang="es-E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=1.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26" name="内容占位符 2"/>
            <p:cNvSpPr txBox="1">
              <a:spLocks noChangeArrowheads="1"/>
            </p:cNvSpPr>
            <p:nvPr/>
          </p:nvSpPr>
          <p:spPr bwMode="auto">
            <a:xfrm>
              <a:off x="603493" y="4186873"/>
              <a:ext cx="5409379" cy="565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∴这个方程组的解为：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grpSp>
          <p:nvGrpSpPr>
            <p:cNvPr id="27" name="组合 23"/>
            <p:cNvGrpSpPr/>
            <p:nvPr/>
          </p:nvGrpSpPr>
          <p:grpSpPr>
            <a:xfrm>
              <a:off x="4339044" y="3849091"/>
              <a:ext cx="1469203" cy="1187590"/>
              <a:chOff x="1071566" y="2711311"/>
              <a:chExt cx="1469203" cy="1187590"/>
            </a:xfrm>
          </p:grpSpPr>
          <p:sp>
            <p:nvSpPr>
              <p:cNvPr id="28" name="左大括号 27"/>
              <p:cNvSpPr/>
              <p:nvPr/>
            </p:nvSpPr>
            <p:spPr>
              <a:xfrm>
                <a:off x="1071566" y="3021126"/>
                <a:ext cx="234960" cy="622220"/>
              </a:xfrm>
              <a:prstGeom prst="leftBrac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内容占位符 2"/>
              <p:cNvSpPr txBox="1">
                <a:spLocks noChangeArrowheads="1"/>
              </p:cNvSpPr>
              <p:nvPr/>
            </p:nvSpPr>
            <p:spPr bwMode="auto">
              <a:xfrm>
                <a:off x="1349576" y="2711311"/>
                <a:ext cx="1191193" cy="565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10000"/>
                  </a:lnSpc>
                </a:pP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x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=1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  <p:sp>
            <p:nvSpPr>
              <p:cNvPr id="30" name="内容占位符 2"/>
              <p:cNvSpPr txBox="1">
                <a:spLocks noChangeArrowheads="1"/>
              </p:cNvSpPr>
              <p:nvPr/>
            </p:nvSpPr>
            <p:spPr bwMode="auto">
              <a:xfrm>
                <a:off x="1349576" y="3333795"/>
                <a:ext cx="1191193" cy="565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10000"/>
                  </a:lnSpc>
                </a:pP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y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0030101010101" pitchFamily="49" charset="-122"/>
                  </a:rPr>
                  <a:t>=1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4101" y="85316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随堂检测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34" name="内容占位符 2"/>
          <p:cNvSpPr txBox="1">
            <a:spLocks noChangeArrowheads="1"/>
          </p:cNvSpPr>
          <p:nvPr/>
        </p:nvSpPr>
        <p:spPr bwMode="auto">
          <a:xfrm>
            <a:off x="1502211" y="1145303"/>
            <a:ext cx="919928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3.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一支部队第一天行军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4h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，第二天行军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5h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，两天共行军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98km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，且第一天比第二天少走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2km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，第一天和第二天行军的平均速度各是多少？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2195547" y="3428505"/>
            <a:ext cx="8002587" cy="2222485"/>
            <a:chOff x="426415" y="2260976"/>
            <a:chExt cx="8002712" cy="2222042"/>
          </a:xfrm>
        </p:grpSpPr>
        <p:sp>
          <p:nvSpPr>
            <p:cNvPr id="36" name="矩形 5"/>
            <p:cNvSpPr>
              <a:spLocks noChangeArrowheads="1"/>
            </p:cNvSpPr>
            <p:nvPr/>
          </p:nvSpPr>
          <p:spPr bwMode="auto">
            <a:xfrm>
              <a:off x="426415" y="2260976"/>
              <a:ext cx="8002712" cy="1076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解：设第一天行军的平均速度为 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x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km/h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，第二天行军的平均速度为 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y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0030101010101" pitchFamily="49" charset="-122"/>
                </a:rPr>
                <a:t>km/h.</a:t>
              </a:r>
              <a:endPara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1154830" y="3534035"/>
              <a:ext cx="2489323" cy="521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由题意，得</a:t>
              </a:r>
              <a:endParaRPr lang="zh-CN" altLang="en-US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  <p:graphicFrame>
          <p:nvGraphicFramePr>
            <p:cNvPr id="38" name="对象 10"/>
            <p:cNvGraphicFramePr>
              <a:graphicFrameLocks noChangeAspect="1"/>
            </p:cNvGraphicFramePr>
            <p:nvPr/>
          </p:nvGraphicFramePr>
          <p:xfrm>
            <a:off x="3099732" y="3337722"/>
            <a:ext cx="2881955" cy="1145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Equation" r:id="rId1" imgW="1218565" imgH="482600" progId="Equation.DSMT4">
                    <p:embed/>
                  </p:oleObj>
                </mc:Choice>
                <mc:Fallback>
                  <p:oleObj name="Equation" r:id="rId1" imgW="1218565" imgH="482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099732" y="3337722"/>
                          <a:ext cx="2881955" cy="1145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4101" y="85316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随堂检测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2910916" y="904526"/>
            <a:ext cx="5664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①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+②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，得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8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=96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，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解得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=12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，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把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=12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代入①，得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48+5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=98.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解得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=10.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805111" y="3885415"/>
            <a:ext cx="3546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∴这个方程组的解为</a:t>
            </a:r>
            <a:endParaRPr lang="zh-CN" altLang="en-US" sz="2800" b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6176439" y="3665545"/>
          <a:ext cx="118268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" r:id="rId1" imgW="571500" imgH="469900" progId="Equation.DSMT4">
                  <p:embed/>
                </p:oleObj>
              </mc:Choice>
              <mc:Fallback>
                <p:oleObj name="" r:id="rId1" imgW="571500" imgH="469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176439" y="3665545"/>
                        <a:ext cx="1182687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379103" y="4907306"/>
            <a:ext cx="7629055" cy="107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答：第一天行军的平均速度为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12km/h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，第二天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     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行军的平均速度为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10km/h.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4101" y="85316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随堂检测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8" name="内容占位符 2"/>
          <p:cNvSpPr txBox="1">
            <a:spLocks noChangeArrowheads="1"/>
          </p:cNvSpPr>
          <p:nvPr/>
        </p:nvSpPr>
        <p:spPr bwMode="auto">
          <a:xfrm>
            <a:off x="1646672" y="1374982"/>
            <a:ext cx="9145257" cy="171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4.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有大小两种货车，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辆大车与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辆小车一次可以运货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15.5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吨，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5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辆大车与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6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辆小车一次可以运货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35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吨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求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辆大车与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</a:rPr>
              <a:t>5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</a:rPr>
              <a:t>辆小车一次可以运货多少吨？</a:t>
            </a:r>
            <a:endParaRPr lang="zh-CN" altLang="en-US" sz="2800" b="1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9" name="内容占位符 2"/>
          <p:cNvSpPr txBox="1">
            <a:spLocks noChangeArrowheads="1"/>
          </p:cNvSpPr>
          <p:nvPr/>
        </p:nvSpPr>
        <p:spPr bwMode="auto">
          <a:xfrm>
            <a:off x="1847641" y="3385108"/>
            <a:ext cx="8743321" cy="107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解：设大车一次可以运货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吨，小车一次可以运货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吨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     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由题意，得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337871" y="4590160"/>
          <a:ext cx="3098232" cy="1117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" r:id="rId1" imgW="1320165" imgH="482600" progId="Equation.DSMT4">
                  <p:embed/>
                </p:oleObj>
              </mc:Choice>
              <mc:Fallback>
                <p:oleObj name="" r:id="rId1" imgW="1320165" imgH="482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337871" y="4590160"/>
                        <a:ext cx="3098232" cy="1117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4101" y="85316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随堂检测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4" name="左大括号 157731"/>
          <p:cNvSpPr/>
          <p:nvPr/>
        </p:nvSpPr>
        <p:spPr bwMode="auto">
          <a:xfrm>
            <a:off x="5821021" y="3498540"/>
            <a:ext cx="248516" cy="873702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schemeClr val="bg1"/>
              </a:solidFill>
              <a:latin typeface="黑体" panose="0201060003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50350" y="3129208"/>
            <a:ext cx="930063" cy="6568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=4</a:t>
            </a:r>
            <a:r>
              <a:rPr lang="zh-CN" altLang="en-US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endParaRPr lang="en-US" altLang="zh-CN" sz="2800" b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13086" y="5289874"/>
            <a:ext cx="70326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答：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辆大车与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5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辆小车一次可以运货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24.5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吨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74395" y="4028105"/>
            <a:ext cx="1087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=2.5.</a:t>
            </a:r>
            <a:endParaRPr lang="zh-CN" altLang="en-US" sz="2800"/>
          </a:p>
        </p:txBody>
      </p:sp>
      <p:sp>
        <p:nvSpPr>
          <p:cNvPr id="8" name="矩形 7"/>
          <p:cNvSpPr/>
          <p:nvPr/>
        </p:nvSpPr>
        <p:spPr>
          <a:xfrm>
            <a:off x="2418884" y="4551325"/>
            <a:ext cx="4400564" cy="5598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∴3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+5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=3×4+5×2.5=24.5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9" name="内容占位符 2"/>
          <p:cNvSpPr txBox="1">
            <a:spLocks noChangeArrowheads="1"/>
          </p:cNvSpPr>
          <p:nvPr/>
        </p:nvSpPr>
        <p:spPr bwMode="auto">
          <a:xfrm>
            <a:off x="2319291" y="984862"/>
            <a:ext cx="3902030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①×2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，得 </a:t>
            </a:r>
            <a:r>
              <a:rPr lang="es-E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4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4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 +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6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 31 </a:t>
            </a:r>
            <a:endParaRPr lang="zh-CN" altLang="en-US" sz="2800" b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0" name="内容占位符 2"/>
          <p:cNvSpPr txBox="1">
            <a:spLocks noChangeArrowheads="1"/>
          </p:cNvSpPr>
          <p:nvPr/>
        </p:nvSpPr>
        <p:spPr bwMode="auto">
          <a:xfrm>
            <a:off x="2319291" y="1624942"/>
            <a:ext cx="2784737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②</a:t>
            </a:r>
            <a:r>
              <a:rPr lang="en-US" altLang="zh-CN" sz="2800" b="1">
                <a:solidFill>
                  <a:srgbClr val="FF0000"/>
                </a:solidFill>
                <a:latin typeface="Cambria Math" panose="02040503050406030204"/>
                <a:ea typeface="Cambria Math" panose="02040503050406030204"/>
              </a:rPr>
              <a:t>─</a:t>
            </a:r>
            <a:r>
              <a:rPr lang="en-US" altLang="zh-CN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③</a:t>
            </a:r>
            <a:r>
              <a:rPr lang="zh-CN" altLang="en-US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，得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=4</a:t>
            </a:r>
            <a:r>
              <a:rPr lang="zh-CN" altLang="en-US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endParaRPr lang="zh-CN" altLang="en-US" sz="2800" b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1" name="内容占位符 2"/>
          <p:cNvSpPr txBox="1">
            <a:spLocks noChangeArrowheads="1"/>
          </p:cNvSpPr>
          <p:nvPr/>
        </p:nvSpPr>
        <p:spPr bwMode="auto">
          <a:xfrm>
            <a:off x="2319291" y="2265022"/>
            <a:ext cx="5009705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把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=4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代入①，得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4×2+3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s-E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=15.5</a:t>
            </a:r>
            <a:endParaRPr lang="zh-CN" altLang="en-US" sz="2800" b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2" name="内容占位符 2"/>
          <p:cNvSpPr txBox="1">
            <a:spLocks noChangeArrowheads="1"/>
          </p:cNvSpPr>
          <p:nvPr/>
        </p:nvSpPr>
        <p:spPr bwMode="auto">
          <a:xfrm>
            <a:off x="2319291" y="2905102"/>
            <a:ext cx="1808508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解得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=2.5.</a:t>
            </a:r>
            <a:endParaRPr lang="zh-CN" altLang="en-US" sz="2800" b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3" name="内容占位符 2"/>
          <p:cNvSpPr txBox="1">
            <a:spLocks noChangeArrowheads="1"/>
          </p:cNvSpPr>
          <p:nvPr/>
        </p:nvSpPr>
        <p:spPr bwMode="auto">
          <a:xfrm>
            <a:off x="2319291" y="3545182"/>
            <a:ext cx="3430747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∴这个方程组的解为</a:t>
            </a:r>
            <a:endParaRPr lang="zh-CN" altLang="en-US" sz="2800" b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12183" y="1332056"/>
            <a:ext cx="634047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>
                <a:solidFill>
                  <a:schemeClr val="bg1"/>
                </a:solidFill>
                <a:latin typeface="Times New Roman" panose="02020603050405020304"/>
                <a:ea typeface="黑体" panose="02010600030101010101" pitchFamily="49" charset="-122"/>
                <a:cs typeface="+mj-cs"/>
              </a:rPr>
              <a:t>实际问题与二元一次方程组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75795" y="2414156"/>
            <a:ext cx="5122862" cy="522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>
                <a:latin typeface="+mj-lt"/>
                <a:ea typeface="黑体" panose="02010600030101010101" pitchFamily="49" charset="-122"/>
              </a:rPr>
              <a:t>各部分数量之和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=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全部数量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.</a:t>
            </a:r>
            <a:endParaRPr lang="zh-CN" altLang="en-US" sz="2800" b="1">
              <a:latin typeface="+mj-lt"/>
              <a:ea typeface="黑体" panose="0201060003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54160" y="3335481"/>
            <a:ext cx="5122862" cy="522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>
                <a:latin typeface="+mj-lt"/>
                <a:ea typeface="黑体" panose="02010600030101010101" pitchFamily="49" charset="-122"/>
              </a:rPr>
              <a:t>较大量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=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较小量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+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多余量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.</a:t>
            </a:r>
            <a:endParaRPr lang="zh-CN" altLang="en-US" sz="2800" b="1">
              <a:latin typeface="+mj-lt"/>
              <a:ea typeface="黑体" panose="0201060003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75795" y="4355671"/>
            <a:ext cx="5122862" cy="522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>
                <a:latin typeface="+mj-lt"/>
                <a:ea typeface="黑体" panose="02010600030101010101" pitchFamily="49" charset="-122"/>
              </a:rPr>
              <a:t>总量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=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倍数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×</a:t>
            </a:r>
            <a:r>
              <a:rPr lang="zh-CN" altLang="en-US" sz="2800" b="1">
                <a:latin typeface="+mj-lt"/>
                <a:ea typeface="黑体" panose="02010600030101010101" pitchFamily="49" charset="-122"/>
              </a:rPr>
              <a:t>倍量</a:t>
            </a:r>
            <a:r>
              <a:rPr lang="en-US" altLang="zh-CN" sz="2800" b="1">
                <a:latin typeface="+mj-lt"/>
                <a:ea typeface="黑体" panose="02010600030101010101" pitchFamily="49" charset="-122"/>
              </a:rPr>
              <a:t>.</a:t>
            </a:r>
            <a:endParaRPr lang="zh-CN" altLang="en-US" sz="2800" b="1">
              <a:latin typeface="+mj-lt"/>
              <a:ea typeface="黑体" panose="0201060003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812183" y="2395106"/>
            <a:ext cx="563562" cy="568325"/>
            <a:chOff x="2127250" y="2260600"/>
            <a:chExt cx="563563" cy="568325"/>
          </a:xfrm>
        </p:grpSpPr>
        <p:sp>
          <p:nvSpPr>
            <p:cNvPr id="7" name="任意多边形 58"/>
            <p:cNvSpPr/>
            <p:nvPr>
              <p:custDataLst>
                <p:tags r:id="rId1"/>
              </p:custDataLst>
            </p:nvPr>
          </p:nvSpPr>
          <p:spPr>
            <a:xfrm>
              <a:off x="2127250" y="2279650"/>
              <a:ext cx="549276" cy="549275"/>
            </a:xfrm>
            <a:custGeom>
              <a:avLst/>
              <a:gdLst>
                <a:gd name="connsiteX0" fmla="*/ 0 w 696310"/>
                <a:gd name="connsiteY0" fmla="*/ 0 h 696310"/>
                <a:gd name="connsiteX1" fmla="*/ 459827 w 696310"/>
                <a:gd name="connsiteY1" fmla="*/ 0 h 696310"/>
                <a:gd name="connsiteX2" fmla="*/ 459827 w 696310"/>
                <a:gd name="connsiteY2" fmla="*/ 236483 h 696310"/>
                <a:gd name="connsiteX3" fmla="*/ 696310 w 696310"/>
                <a:gd name="connsiteY3" fmla="*/ 236483 h 696310"/>
                <a:gd name="connsiteX4" fmla="*/ 696310 w 696310"/>
                <a:gd name="connsiteY4" fmla="*/ 696310 h 696310"/>
                <a:gd name="connsiteX5" fmla="*/ 0 w 696310"/>
                <a:gd name="connsiteY5" fmla="*/ 696310 h 69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close/>
                </a:path>
              </a:pathLst>
            </a:custGeom>
            <a:solidFill>
              <a:srgbClr val="E779A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180000" rIns="0" bIns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en-US" altLang="zh-CN" sz="2800" b="1" kern="0">
                  <a:solidFill>
                    <a:srgbClr val="FFFFFF"/>
                  </a:solidFill>
                  <a:latin typeface="+mj-lt"/>
                  <a:ea typeface="+mj-ea"/>
                </a:rPr>
                <a:t>01</a:t>
              </a:r>
              <a:endParaRPr lang="zh-CN" altLang="en-US" sz="2800" b="1" kern="0">
                <a:solidFill>
                  <a:srgbClr val="FFFFFF"/>
                </a:solidFill>
                <a:latin typeface="+mj-lt"/>
                <a:ea typeface="+mj-ea"/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2"/>
              </p:custDataLst>
            </p:nvPr>
          </p:nvSpPr>
          <p:spPr>
            <a:xfrm>
              <a:off x="2527301" y="2260600"/>
              <a:ext cx="163512" cy="168275"/>
            </a:xfrm>
            <a:prstGeom prst="rect">
              <a:avLst/>
            </a:prstGeom>
            <a:solidFill>
              <a:srgbClr val="E779A3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216000" rIns="180000" bIns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 b="1" kern="0">
                <a:solidFill>
                  <a:srgbClr val="FFFFFF"/>
                </a:solidFill>
                <a:latin typeface="+mj-lt"/>
                <a:ea typeface="+mj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812183" y="3338081"/>
            <a:ext cx="563562" cy="568325"/>
            <a:chOff x="2127250" y="3678238"/>
            <a:chExt cx="563563" cy="568325"/>
          </a:xfrm>
        </p:grpSpPr>
        <p:sp>
          <p:nvSpPr>
            <p:cNvPr id="10" name="任意多边形 61"/>
            <p:cNvSpPr/>
            <p:nvPr>
              <p:custDataLst>
                <p:tags r:id="rId3"/>
              </p:custDataLst>
            </p:nvPr>
          </p:nvSpPr>
          <p:spPr>
            <a:xfrm>
              <a:off x="2127250" y="3697288"/>
              <a:ext cx="549276" cy="549275"/>
            </a:xfrm>
            <a:custGeom>
              <a:avLst/>
              <a:gdLst>
                <a:gd name="connsiteX0" fmla="*/ 0 w 696310"/>
                <a:gd name="connsiteY0" fmla="*/ 0 h 696310"/>
                <a:gd name="connsiteX1" fmla="*/ 459827 w 696310"/>
                <a:gd name="connsiteY1" fmla="*/ 0 h 696310"/>
                <a:gd name="connsiteX2" fmla="*/ 459827 w 696310"/>
                <a:gd name="connsiteY2" fmla="*/ 236483 h 696310"/>
                <a:gd name="connsiteX3" fmla="*/ 696310 w 696310"/>
                <a:gd name="connsiteY3" fmla="*/ 236483 h 696310"/>
                <a:gd name="connsiteX4" fmla="*/ 696310 w 696310"/>
                <a:gd name="connsiteY4" fmla="*/ 696310 h 696310"/>
                <a:gd name="connsiteX5" fmla="*/ 0 w 696310"/>
                <a:gd name="connsiteY5" fmla="*/ 696310 h 69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close/>
                </a:path>
              </a:pathLst>
            </a:custGeom>
            <a:solidFill>
              <a:srgbClr val="FFC91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180000" rIns="0" bIns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en-US" altLang="zh-CN" sz="2800" b="1" kern="0">
                  <a:solidFill>
                    <a:srgbClr val="FFFFFF"/>
                  </a:solidFill>
                  <a:latin typeface="+mj-lt"/>
                  <a:ea typeface="+mj-ea"/>
                </a:rPr>
                <a:t>02</a:t>
              </a:r>
              <a:endParaRPr lang="zh-CN" altLang="en-US" sz="2800" b="1" kern="0">
                <a:solidFill>
                  <a:srgbClr val="FFFFFF"/>
                </a:solidFill>
                <a:latin typeface="+mj-lt"/>
                <a:ea typeface="+mj-ea"/>
              </a:endParaRPr>
            </a:p>
          </p:txBody>
        </p:sp>
        <p:sp>
          <p:nvSpPr>
            <p:cNvPr id="11" name="矩形 10"/>
            <p:cNvSpPr/>
            <p:nvPr>
              <p:custDataLst>
                <p:tags r:id="rId4"/>
              </p:custDataLst>
            </p:nvPr>
          </p:nvSpPr>
          <p:spPr>
            <a:xfrm>
              <a:off x="2527301" y="3678238"/>
              <a:ext cx="163512" cy="169862"/>
            </a:xfrm>
            <a:prstGeom prst="rect">
              <a:avLst/>
            </a:prstGeom>
            <a:solidFill>
              <a:srgbClr val="FFC91D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216000" rIns="180000" bIns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 b="1" kern="0">
                <a:solidFill>
                  <a:srgbClr val="FFFFFF"/>
                </a:solidFill>
                <a:latin typeface="+mj-lt"/>
                <a:ea typeface="+mj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812183" y="4279468"/>
            <a:ext cx="563562" cy="568325"/>
            <a:chOff x="2127250" y="5097463"/>
            <a:chExt cx="563563" cy="568325"/>
          </a:xfrm>
        </p:grpSpPr>
        <p:sp>
          <p:nvSpPr>
            <p:cNvPr id="13" name="任意多边形 64"/>
            <p:cNvSpPr/>
            <p:nvPr>
              <p:custDataLst>
                <p:tags r:id="rId5"/>
              </p:custDataLst>
            </p:nvPr>
          </p:nvSpPr>
          <p:spPr>
            <a:xfrm>
              <a:off x="2127250" y="5114926"/>
              <a:ext cx="549276" cy="550862"/>
            </a:xfrm>
            <a:custGeom>
              <a:avLst/>
              <a:gdLst>
                <a:gd name="connsiteX0" fmla="*/ 0 w 696310"/>
                <a:gd name="connsiteY0" fmla="*/ 0 h 696310"/>
                <a:gd name="connsiteX1" fmla="*/ 459827 w 696310"/>
                <a:gd name="connsiteY1" fmla="*/ 0 h 696310"/>
                <a:gd name="connsiteX2" fmla="*/ 459827 w 696310"/>
                <a:gd name="connsiteY2" fmla="*/ 236483 h 696310"/>
                <a:gd name="connsiteX3" fmla="*/ 696310 w 696310"/>
                <a:gd name="connsiteY3" fmla="*/ 236483 h 696310"/>
                <a:gd name="connsiteX4" fmla="*/ 696310 w 696310"/>
                <a:gd name="connsiteY4" fmla="*/ 696310 h 696310"/>
                <a:gd name="connsiteX5" fmla="*/ 0 w 696310"/>
                <a:gd name="connsiteY5" fmla="*/ 696310 h 69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close/>
                </a:path>
              </a:pathLst>
            </a:custGeom>
            <a:solidFill>
              <a:srgbClr val="B7DC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180000" rIns="0" bIns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en-US" altLang="zh-CN" sz="2800" b="1" kern="0">
                  <a:solidFill>
                    <a:srgbClr val="FFFFFF"/>
                  </a:solidFill>
                  <a:latin typeface="+mj-lt"/>
                  <a:ea typeface="+mj-ea"/>
                </a:rPr>
                <a:t>03</a:t>
              </a:r>
              <a:endParaRPr lang="zh-CN" altLang="en-US" sz="2800" b="1" kern="0">
                <a:solidFill>
                  <a:srgbClr val="FFFFFF"/>
                </a:solidFill>
                <a:latin typeface="+mj-lt"/>
                <a:ea typeface="+mj-ea"/>
              </a:endParaRPr>
            </a:p>
          </p:txBody>
        </p:sp>
        <p:sp>
          <p:nvSpPr>
            <p:cNvPr id="14" name="矩形 13"/>
            <p:cNvSpPr/>
            <p:nvPr>
              <p:custDataLst>
                <p:tags r:id="rId6"/>
              </p:custDataLst>
            </p:nvPr>
          </p:nvSpPr>
          <p:spPr>
            <a:xfrm>
              <a:off x="2527301" y="5097463"/>
              <a:ext cx="163512" cy="168275"/>
            </a:xfrm>
            <a:prstGeom prst="rect">
              <a:avLst/>
            </a:prstGeom>
            <a:solidFill>
              <a:srgbClr val="B7DC50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216000" rIns="180000" bIns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 b="1" kern="0">
                <a:solidFill>
                  <a:srgbClr val="FFFFFF"/>
                </a:solidFill>
                <a:latin typeface="+mj-lt"/>
                <a:ea typeface="+mj-ea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4984101" y="85316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+mn-ea"/>
              </a:rPr>
              <a:t>课堂小结</a:t>
            </a:r>
            <a:endParaRPr lang="zh-CN" altLang="en-US" sz="3600" b="1" spc="600">
              <a:solidFill>
                <a:srgbClr val="00B05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528952" y="1683018"/>
            <a:ext cx="9551205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zh-CN" altLang="en-US" b="1">
                <a:latin typeface="黑体" panose="02010600030101010101" pitchFamily="49" charset="-122"/>
                <a:ea typeface="黑体" panose="02010600030101010101" pitchFamily="49" charset="-122"/>
              </a:rPr>
              <a:t>重点：</a:t>
            </a:r>
            <a:r>
              <a:rPr lang="zh-CN" altLang="en-US" b="1" noProof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会根据</a:t>
            </a:r>
            <a:r>
              <a:rPr lang="zh-CN" altLang="en-US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数量关系</a:t>
            </a:r>
            <a:r>
              <a:rPr lang="zh-CN" altLang="en-US" b="1" noProof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列出二元一次方程组并解决实际问题</a:t>
            </a:r>
            <a:r>
              <a:rPr lang="en-US" altLang="zh-CN" b="1" noProof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endParaRPr lang="zh-CN" altLang="en-US" b="1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528952" y="2748525"/>
            <a:ext cx="9551206" cy="13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rgbClr val="FF0066"/>
              </a:buClr>
              <a:buNone/>
              <a:defRPr/>
            </a:pPr>
            <a:r>
              <a:rPr lang="zh-CN" altLang="en-US" b="1">
                <a:latin typeface="黑体" panose="02010600030101010101" pitchFamily="49" charset="-122"/>
                <a:ea typeface="黑体" panose="02010600030101010101" pitchFamily="49" charset="-122"/>
              </a:rPr>
              <a:t>难点：</a:t>
            </a:r>
            <a:r>
              <a:rPr lang="zh-CN" altLang="en-US" b="1" noProof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能根据题目中的</a:t>
            </a:r>
            <a:r>
              <a:rPr lang="zh-CN" altLang="en-US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已知量</a:t>
            </a:r>
            <a:r>
              <a:rPr lang="zh-CN" altLang="en-US" b="1" noProof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与</a:t>
            </a:r>
            <a:r>
              <a:rPr lang="zh-CN" altLang="en-US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未知量</a:t>
            </a:r>
            <a:r>
              <a:rPr lang="zh-CN" altLang="en-US" b="1" noProof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的关系，正确</a:t>
            </a:r>
            <a:r>
              <a:rPr lang="zh-CN" altLang="en-US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设出未</a:t>
            </a:r>
            <a:endParaRPr lang="en-US" altLang="zh-CN" b="1" noProof="1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rgbClr val="FF0066"/>
              </a:buClr>
              <a:buNone/>
              <a:defRPr/>
            </a:pPr>
            <a:r>
              <a:rPr lang="en-US" altLang="zh-CN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zh-CN" altLang="en-US" b="1" noProof="1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  知数</a:t>
            </a:r>
            <a:r>
              <a:rPr lang="zh-CN" altLang="en-US" b="1" noProof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，列出方程组并求解</a:t>
            </a:r>
            <a:r>
              <a:rPr lang="en-US" altLang="zh-CN" b="1" noProof="1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endParaRPr lang="en-US" altLang="zh-CN" b="1" noProof="1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21705" y="0"/>
            <a:ext cx="2346155" cy="710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spc="600">
                <a:solidFill>
                  <a:srgbClr val="00B05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重难点</a:t>
            </a:r>
            <a:endParaRPr lang="zh-CN" altLang="en-US" sz="3600" b="1" spc="600">
              <a:solidFill>
                <a:srgbClr val="00B05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960742" y="97225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探究新知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  <p:grpSp>
        <p:nvGrpSpPr>
          <p:cNvPr id="14" name="组合 23"/>
          <p:cNvGrpSpPr/>
          <p:nvPr/>
        </p:nvGrpSpPr>
        <p:grpSpPr>
          <a:xfrm>
            <a:off x="929157" y="1014413"/>
            <a:ext cx="1831975" cy="610873"/>
            <a:chOff x="510858" y="2765845"/>
            <a:chExt cx="1862137" cy="621565"/>
          </a:xfrm>
        </p:grpSpPr>
        <p:sp>
          <p:nvSpPr>
            <p:cNvPr id="17" name="六边形 8"/>
            <p:cNvSpPr/>
            <p:nvPr/>
          </p:nvSpPr>
          <p:spPr bwMode="auto">
            <a:xfrm>
              <a:off x="510858" y="2792985"/>
              <a:ext cx="1862137" cy="594425"/>
            </a:xfrm>
            <a:custGeom>
              <a:avLst/>
              <a:gdLst>
                <a:gd name="connsiteX0" fmla="*/ 0 w 1835162"/>
                <a:gd name="connsiteY0" fmla="*/ 296324 h 592647"/>
                <a:gd name="connsiteX1" fmla="*/ 243412 w 1835162"/>
                <a:gd name="connsiteY1" fmla="*/ 0 h 592647"/>
                <a:gd name="connsiteX2" fmla="*/ 1591750 w 1835162"/>
                <a:gd name="connsiteY2" fmla="*/ 0 h 592647"/>
                <a:gd name="connsiteX3" fmla="*/ 1835162 w 1835162"/>
                <a:gd name="connsiteY3" fmla="*/ 296324 h 592647"/>
                <a:gd name="connsiteX4" fmla="*/ 1591750 w 1835162"/>
                <a:gd name="connsiteY4" fmla="*/ 592647 h 592647"/>
                <a:gd name="connsiteX5" fmla="*/ 243412 w 1835162"/>
                <a:gd name="connsiteY5" fmla="*/ 592647 h 592647"/>
                <a:gd name="connsiteX6" fmla="*/ 0 w 1835162"/>
                <a:gd name="connsiteY6" fmla="*/ 296324 h 592647"/>
                <a:gd name="connsiteX0-1" fmla="*/ 0 w 1835162"/>
                <a:gd name="connsiteY0-2" fmla="*/ 296324 h 592647"/>
                <a:gd name="connsiteX1-3" fmla="*/ 243412 w 1835162"/>
                <a:gd name="connsiteY1-4" fmla="*/ 0 h 592647"/>
                <a:gd name="connsiteX2-5" fmla="*/ 1591750 w 1835162"/>
                <a:gd name="connsiteY2-6" fmla="*/ 0 h 592647"/>
                <a:gd name="connsiteX3-7" fmla="*/ 1835162 w 1835162"/>
                <a:gd name="connsiteY3-8" fmla="*/ 296324 h 592647"/>
                <a:gd name="connsiteX4-9" fmla="*/ 1591750 w 1835162"/>
                <a:gd name="connsiteY4-10" fmla="*/ 592647 h 592647"/>
                <a:gd name="connsiteX5-11" fmla="*/ 895865 w 1835162"/>
                <a:gd name="connsiteY5-12" fmla="*/ 573313 h 592647"/>
                <a:gd name="connsiteX6-13" fmla="*/ 243412 w 1835162"/>
                <a:gd name="connsiteY6-14" fmla="*/ 592647 h 592647"/>
                <a:gd name="connsiteX7" fmla="*/ 0 w 1835162"/>
                <a:gd name="connsiteY7" fmla="*/ 296324 h 592647"/>
                <a:gd name="connsiteX0-15" fmla="*/ 0 w 1835162"/>
                <a:gd name="connsiteY0-16" fmla="*/ 296324 h 592647"/>
                <a:gd name="connsiteX1-17" fmla="*/ 243412 w 1835162"/>
                <a:gd name="connsiteY1-18" fmla="*/ 0 h 592647"/>
                <a:gd name="connsiteX2-19" fmla="*/ 1591750 w 1835162"/>
                <a:gd name="connsiteY2-20" fmla="*/ 0 h 592647"/>
                <a:gd name="connsiteX3-21" fmla="*/ 1835162 w 1835162"/>
                <a:gd name="connsiteY3-22" fmla="*/ 296324 h 592647"/>
                <a:gd name="connsiteX4-23" fmla="*/ 1591750 w 1835162"/>
                <a:gd name="connsiteY4-24" fmla="*/ 592647 h 592647"/>
                <a:gd name="connsiteX5-25" fmla="*/ 891103 w 1835162"/>
                <a:gd name="connsiteY5-26" fmla="*/ 568550 h 592647"/>
                <a:gd name="connsiteX6-27" fmla="*/ 243412 w 1835162"/>
                <a:gd name="connsiteY6-28" fmla="*/ 592647 h 592647"/>
                <a:gd name="connsiteX7-29" fmla="*/ 0 w 1835162"/>
                <a:gd name="connsiteY7-30" fmla="*/ 296324 h 592647"/>
                <a:gd name="connsiteX0-31" fmla="*/ 0 w 1835162"/>
                <a:gd name="connsiteY0-32" fmla="*/ 296324 h 592647"/>
                <a:gd name="connsiteX1-33" fmla="*/ 243412 w 1835162"/>
                <a:gd name="connsiteY1-34" fmla="*/ 0 h 592647"/>
                <a:gd name="connsiteX2-35" fmla="*/ 1591750 w 1835162"/>
                <a:gd name="connsiteY2-36" fmla="*/ 0 h 592647"/>
                <a:gd name="connsiteX3-37" fmla="*/ 1835162 w 1835162"/>
                <a:gd name="connsiteY3-38" fmla="*/ 296324 h 592647"/>
                <a:gd name="connsiteX4-39" fmla="*/ 1591750 w 1835162"/>
                <a:gd name="connsiteY4-40" fmla="*/ 592647 h 592647"/>
                <a:gd name="connsiteX5-41" fmla="*/ 914916 w 1835162"/>
                <a:gd name="connsiteY5-42" fmla="*/ 568550 h 592647"/>
                <a:gd name="connsiteX6-43" fmla="*/ 243412 w 1835162"/>
                <a:gd name="connsiteY6-44" fmla="*/ 592647 h 592647"/>
                <a:gd name="connsiteX7-45" fmla="*/ 0 w 1835162"/>
                <a:gd name="connsiteY7-46" fmla="*/ 296324 h 592647"/>
                <a:gd name="connsiteX0-47" fmla="*/ 0 w 1835162"/>
                <a:gd name="connsiteY0-48" fmla="*/ 296324 h 592647"/>
                <a:gd name="connsiteX1-49" fmla="*/ 243412 w 1835162"/>
                <a:gd name="connsiteY1-50" fmla="*/ 0 h 592647"/>
                <a:gd name="connsiteX2-51" fmla="*/ 1591750 w 1835162"/>
                <a:gd name="connsiteY2-52" fmla="*/ 0 h 592647"/>
                <a:gd name="connsiteX3-53" fmla="*/ 1835162 w 1835162"/>
                <a:gd name="connsiteY3-54" fmla="*/ 296324 h 592647"/>
                <a:gd name="connsiteX4-55" fmla="*/ 1591750 w 1835162"/>
                <a:gd name="connsiteY4-56" fmla="*/ 592647 h 592647"/>
                <a:gd name="connsiteX5-57" fmla="*/ 900628 w 1835162"/>
                <a:gd name="connsiteY5-58" fmla="*/ 566169 h 592647"/>
                <a:gd name="connsiteX6-59" fmla="*/ 243412 w 1835162"/>
                <a:gd name="connsiteY6-60" fmla="*/ 592647 h 592647"/>
                <a:gd name="connsiteX7-61" fmla="*/ 0 w 1835162"/>
                <a:gd name="connsiteY7-62" fmla="*/ 296324 h 592647"/>
                <a:gd name="connsiteX0-63" fmla="*/ 0 w 1835162"/>
                <a:gd name="connsiteY0-64" fmla="*/ 296324 h 592647"/>
                <a:gd name="connsiteX1-65" fmla="*/ 243412 w 1835162"/>
                <a:gd name="connsiteY1-66" fmla="*/ 0 h 592647"/>
                <a:gd name="connsiteX2-67" fmla="*/ 1591750 w 1835162"/>
                <a:gd name="connsiteY2-68" fmla="*/ 0 h 592647"/>
                <a:gd name="connsiteX3-69" fmla="*/ 1835162 w 1835162"/>
                <a:gd name="connsiteY3-70" fmla="*/ 296324 h 592647"/>
                <a:gd name="connsiteX4-71" fmla="*/ 1591750 w 1835162"/>
                <a:gd name="connsiteY4-72" fmla="*/ 592647 h 592647"/>
                <a:gd name="connsiteX5-73" fmla="*/ 881578 w 1835162"/>
                <a:gd name="connsiteY5-74" fmla="*/ 561406 h 592647"/>
                <a:gd name="connsiteX6-75" fmla="*/ 243412 w 1835162"/>
                <a:gd name="connsiteY6-76" fmla="*/ 592647 h 592647"/>
                <a:gd name="connsiteX7-77" fmla="*/ 0 w 1835162"/>
                <a:gd name="connsiteY7-78" fmla="*/ 296324 h 592647"/>
                <a:gd name="connsiteX0-79" fmla="*/ 0 w 1835162"/>
                <a:gd name="connsiteY0-80" fmla="*/ 296324 h 592647"/>
                <a:gd name="connsiteX1-81" fmla="*/ 243412 w 1835162"/>
                <a:gd name="connsiteY1-82" fmla="*/ 0 h 592647"/>
                <a:gd name="connsiteX2-83" fmla="*/ 1591750 w 1835162"/>
                <a:gd name="connsiteY2-84" fmla="*/ 0 h 592647"/>
                <a:gd name="connsiteX3-85" fmla="*/ 1835162 w 1835162"/>
                <a:gd name="connsiteY3-86" fmla="*/ 296324 h 592647"/>
                <a:gd name="connsiteX4-87" fmla="*/ 1591750 w 1835162"/>
                <a:gd name="connsiteY4-88" fmla="*/ 592647 h 592647"/>
                <a:gd name="connsiteX5-89" fmla="*/ 860454 w 1835162"/>
                <a:gd name="connsiteY5-90" fmla="*/ 554262 h 592647"/>
                <a:gd name="connsiteX6-91" fmla="*/ 243412 w 1835162"/>
                <a:gd name="connsiteY6-92" fmla="*/ 592647 h 592647"/>
                <a:gd name="connsiteX7-93" fmla="*/ 0 w 1835162"/>
                <a:gd name="connsiteY7-94" fmla="*/ 296324 h 59264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29" y="connsiteY7-30"/>
                </a:cxn>
              </a:cxnLst>
              <a:rect l="l" t="t" r="r" b="b"/>
              <a:pathLst>
                <a:path w="1835161" h="592647">
                  <a:moveTo>
                    <a:pt x="0" y="296324"/>
                  </a:moveTo>
                  <a:lnTo>
                    <a:pt x="243412" y="0"/>
                  </a:lnTo>
                  <a:lnTo>
                    <a:pt x="1591750" y="0"/>
                  </a:lnTo>
                  <a:lnTo>
                    <a:pt x="1835162" y="296324"/>
                  </a:lnTo>
                  <a:lnTo>
                    <a:pt x="1591750" y="592647"/>
                  </a:lnTo>
                  <a:cubicBezTo>
                    <a:pt x="1358994" y="592552"/>
                    <a:pt x="1093210" y="554357"/>
                    <a:pt x="860454" y="554262"/>
                  </a:cubicBezTo>
                  <a:lnTo>
                    <a:pt x="243412" y="592647"/>
                  </a:lnTo>
                  <a:lnTo>
                    <a:pt x="0" y="296324"/>
                  </a:lnTo>
                  <a:close/>
                </a:path>
              </a:pathLst>
            </a:custGeom>
            <a:solidFill>
              <a:srgbClr val="D4D3D3"/>
            </a:solidFill>
            <a:ln>
              <a:solidFill>
                <a:srgbClr val="D4D3D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 sz="2000"/>
            </a:p>
          </p:txBody>
        </p:sp>
        <p:sp>
          <p:nvSpPr>
            <p:cNvPr id="16" name="矩形 10"/>
            <p:cNvSpPr>
              <a:spLocks noChangeArrowheads="1"/>
            </p:cNvSpPr>
            <p:nvPr/>
          </p:nvSpPr>
          <p:spPr bwMode="auto">
            <a:xfrm>
              <a:off x="593289" y="2765845"/>
              <a:ext cx="1738771" cy="53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黑体" panose="02010600030101010101" pitchFamily="49" charset="-122"/>
                </a:rPr>
                <a:t>知识点</a:t>
              </a:r>
              <a:endPara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0030101010101" pitchFamily="49" charset="-122"/>
              </a:endParaRPr>
            </a:p>
          </p:txBody>
        </p:sp>
      </p:grpSp>
      <p:sp>
        <p:nvSpPr>
          <p:cNvPr id="19" name="矩形 4"/>
          <p:cNvSpPr>
            <a:spLocks noChangeArrowheads="1"/>
          </p:cNvSpPr>
          <p:nvPr/>
        </p:nvSpPr>
        <p:spPr bwMode="auto">
          <a:xfrm>
            <a:off x="2862158" y="1071576"/>
            <a:ext cx="37211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49" charset="-122"/>
              </a:rPr>
              <a:t>和差倍分问题</a:t>
            </a:r>
            <a:endParaRPr lang="zh-CN" alt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0" name="内容占位符 2"/>
          <p:cNvSpPr txBox="1">
            <a:spLocks noChangeArrowheads="1"/>
          </p:cNvSpPr>
          <p:nvPr/>
        </p:nvSpPr>
        <p:spPr bwMode="auto">
          <a:xfrm>
            <a:off x="1760466" y="1767006"/>
            <a:ext cx="8880301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养牛场原有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30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只大牛和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15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只小牛，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天约需用饲料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675kg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；一周后又购进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12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头大牛和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5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头小牛，这时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天约需用饲料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940kg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．饲养员李大叔估计平均每只大牛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天约需饲料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18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～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20kg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，每只小牛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天约需饲料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7 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～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8kg.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你能否通过计算检验他的估计？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8" name="内容占位符 2"/>
          <p:cNvSpPr txBox="1"/>
          <p:nvPr/>
        </p:nvSpPr>
        <p:spPr bwMode="auto">
          <a:xfrm>
            <a:off x="1845144" y="5165325"/>
            <a:ext cx="7745412" cy="13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905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购进前大牛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_____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头，小牛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_____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头；</a:t>
            </a:r>
            <a:endParaRPr lang="en-US" altLang="zh-CN" sz="2800" b="1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 indent="720090">
              <a:lnSpc>
                <a:spcPct val="150000"/>
              </a:lnSpc>
              <a:spcBef>
                <a:spcPct val="0"/>
              </a:spcBef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购进后大牛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_____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头，小牛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_____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头；</a:t>
            </a:r>
            <a:endParaRPr lang="en-US" altLang="zh-CN" sz="2800" b="1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582919" y="526320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30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911988" y="5293693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582919" y="5945282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42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911987" y="5945282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20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2"/>
          <p:cNvSpPr txBox="1"/>
          <p:nvPr/>
        </p:nvSpPr>
        <p:spPr bwMode="auto">
          <a:xfrm>
            <a:off x="1811494" y="2319317"/>
            <a:ext cx="7745412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905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要检验饲养员李大叔的估计正确与否，就要求出</a:t>
            </a:r>
            <a:r>
              <a:rPr lang="en-US" altLang="zh-CN" sz="2800" b="1" u="sng" dirty="0">
                <a:latin typeface="Times New Roman" panose="02020603050405020304" pitchFamily="18" charset="0"/>
                <a:ea typeface="黑体" panose="02010600030101010101" pitchFamily="49" charset="-122"/>
              </a:rPr>
              <a:t>                                               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和</a:t>
            </a:r>
            <a:r>
              <a:rPr lang="zh-CN" altLang="en-US" sz="2800" b="1" u="sng" dirty="0">
                <a:latin typeface="Times New Roman" panose="02020603050405020304" pitchFamily="18" charset="0"/>
                <a:ea typeface="黑体" panose="02010600030101010101" pitchFamily="49" charset="-122"/>
              </a:rPr>
              <a:t>                         </a:t>
            </a:r>
            <a:r>
              <a:rPr lang="en-US" altLang="zh-CN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endParaRPr lang="en-US" altLang="zh-CN" sz="2800" b="1" u="sng" dirty="0">
              <a:solidFill>
                <a:schemeClr val="bg1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 inden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u="sng" dirty="0">
                <a:latin typeface="Times New Roman" panose="02020603050405020304" pitchFamily="18" charset="0"/>
                <a:ea typeface="黑体" panose="02010600030101010101" pitchFamily="49" charset="-122"/>
              </a:rPr>
              <a:t>                             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.</a:t>
            </a:r>
            <a:endParaRPr lang="zh-CN" altLang="en-US" sz="2800" b="1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332069" y="1132315"/>
            <a:ext cx="1281113" cy="584200"/>
            <a:chOff x="1122363" y="2446009"/>
            <a:chExt cx="3676090" cy="1678316"/>
          </a:xfrm>
        </p:grpSpPr>
        <p:sp>
          <p:nvSpPr>
            <p:cNvPr id="12" name="任意多边形 11"/>
            <p:cNvSpPr/>
            <p:nvPr>
              <p:custDataLst>
                <p:tags r:id="rId1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/>
            </a:p>
          </p:txBody>
        </p:sp>
        <p:sp>
          <p:nvSpPr>
            <p:cNvPr id="13" name="任意多边形 12"/>
            <p:cNvSpPr/>
            <p:nvPr>
              <p:custDataLst>
                <p:tags r:id="rId2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/>
            </a:p>
          </p:txBody>
        </p:sp>
        <p:sp>
          <p:nvSpPr>
            <p:cNvPr id="14" name="任意多边形 13"/>
            <p:cNvSpPr/>
            <p:nvPr>
              <p:custDataLst>
                <p:tags r:id="rId3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/>
            </a:p>
          </p:txBody>
        </p:sp>
        <p:grpSp>
          <p:nvGrpSpPr>
            <p:cNvPr id="15" name="组合 39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25" name="任意多边形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endParaRPr lang="zh-CN" altLang="en-US" sz="2800"/>
              </a:p>
            </p:txBody>
          </p:sp>
          <p:sp>
            <p:nvSpPr>
              <p:cNvPr id="26" name="任意多边形 25"/>
              <p:cNvSpPr/>
              <p:nvPr>
                <p:custDataLst>
                  <p:tags r:id="rId5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endParaRPr lang="zh-CN" altLang="en-US" sz="2800"/>
              </a:p>
            </p:txBody>
          </p:sp>
        </p:grpSp>
        <p:sp>
          <p:nvSpPr>
            <p:cNvPr id="23" name="任意多边形 22"/>
            <p:cNvSpPr/>
            <p:nvPr>
              <p:custDataLst>
                <p:tags r:id="rId6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分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24" name="任意多边形 23"/>
            <p:cNvSpPr/>
            <p:nvPr>
              <p:custDataLst>
                <p:tags r:id="rId7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析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4960742" y="97225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探究新知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903206" y="3079955"/>
            <a:ext cx="37576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每头大牛每天所需饲料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7655309" y="3065720"/>
            <a:ext cx="1612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每头小牛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2163570" y="3714336"/>
            <a:ext cx="2327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每天所需饲料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37"/>
          <p:cNvGrpSpPr/>
          <p:nvPr/>
        </p:nvGrpSpPr>
        <p:grpSpPr>
          <a:xfrm>
            <a:off x="767555" y="654844"/>
            <a:ext cx="1281113" cy="584200"/>
            <a:chOff x="1122363" y="2446009"/>
            <a:chExt cx="3676090" cy="1678316"/>
          </a:xfrm>
        </p:grpSpPr>
        <p:sp>
          <p:nvSpPr>
            <p:cNvPr id="7" name="任意多边形 6"/>
            <p:cNvSpPr/>
            <p:nvPr>
              <p:custDataLst>
                <p:tags r:id="rId1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/>
            </a:p>
          </p:txBody>
        </p:sp>
        <p:sp>
          <p:nvSpPr>
            <p:cNvPr id="8" name="任意多边形 7"/>
            <p:cNvSpPr/>
            <p:nvPr>
              <p:custDataLst>
                <p:tags r:id="rId2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/>
            </a:p>
          </p:txBody>
        </p:sp>
        <p:sp>
          <p:nvSpPr>
            <p:cNvPr id="9" name="任意多边形 8"/>
            <p:cNvSpPr/>
            <p:nvPr>
              <p:custDataLst>
                <p:tags r:id="rId3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zh-CN" altLang="en-US" sz="2800"/>
            </a:p>
          </p:txBody>
        </p:sp>
        <p:grpSp>
          <p:nvGrpSpPr>
            <p:cNvPr id="10" name="组合 41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13" name="任意多边形 12"/>
              <p:cNvSpPr/>
              <p:nvPr>
                <p:custDataLst>
                  <p:tags r:id="rId4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endParaRPr lang="zh-CN" altLang="en-US" sz="2800"/>
              </a:p>
            </p:txBody>
          </p:sp>
          <p:sp>
            <p:nvSpPr>
              <p:cNvPr id="14" name="任意多边形 13"/>
              <p:cNvSpPr/>
              <p:nvPr>
                <p:custDataLst>
                  <p:tags r:id="rId5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endParaRPr lang="zh-CN" altLang="en-US" sz="2800"/>
              </a:p>
            </p:txBody>
          </p:sp>
        </p:grpSp>
        <p:sp>
          <p:nvSpPr>
            <p:cNvPr id="11" name="任意多边形 10"/>
            <p:cNvSpPr/>
            <p:nvPr>
              <p:custDataLst>
                <p:tags r:id="rId6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800" dirty="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解</a:t>
              </a:r>
              <a:endParaRPr lang="zh-CN" altLang="en-US" sz="2800" dirty="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12" name="任意多边形 11"/>
            <p:cNvSpPr/>
            <p:nvPr>
              <p:custDataLst>
                <p:tags r:id="rId7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答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15" name="内容占位符 2"/>
          <p:cNvSpPr txBox="1">
            <a:spLocks noChangeArrowheads="1"/>
          </p:cNvSpPr>
          <p:nvPr/>
        </p:nvSpPr>
        <p:spPr bwMode="auto">
          <a:xfrm>
            <a:off x="1598207" y="1385592"/>
            <a:ext cx="950515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如果设每头大牛和每头小牛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天各约用饲料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x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kg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和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y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kg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，根据你的观察，找出等量关系：</a:t>
            </a:r>
            <a:endParaRPr lang="zh-CN" altLang="en-US" sz="2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326840" y="2921534"/>
            <a:ext cx="71469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30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只大牛和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15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只小牛，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天约需用饲料：</a:t>
            </a:r>
            <a:endParaRPr lang="zh-CN" altLang="en-US"/>
          </a:p>
        </p:txBody>
      </p:sp>
      <p:sp>
        <p:nvSpPr>
          <p:cNvPr id="17" name="内容占位符 2"/>
          <p:cNvSpPr txBox="1">
            <a:spLocks noChangeArrowheads="1"/>
          </p:cNvSpPr>
          <p:nvPr/>
        </p:nvSpPr>
        <p:spPr bwMode="auto">
          <a:xfrm>
            <a:off x="4802538" y="3712383"/>
            <a:ext cx="2773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30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+15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=675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407227" y="4448355"/>
            <a:ext cx="71469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42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只大牛和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20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只小牛，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天约需用饲料：</a:t>
            </a:r>
            <a:endParaRPr lang="zh-CN" altLang="en-US"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内容占位符 2"/>
          <p:cNvSpPr txBox="1">
            <a:spLocks noChangeArrowheads="1"/>
          </p:cNvSpPr>
          <p:nvPr/>
        </p:nvSpPr>
        <p:spPr bwMode="auto">
          <a:xfrm>
            <a:off x="4802538" y="5240460"/>
            <a:ext cx="2773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42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+20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=940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960742" y="97225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探究新知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37"/>
          <p:cNvGrpSpPr/>
          <p:nvPr/>
        </p:nvGrpSpPr>
        <p:grpSpPr>
          <a:xfrm>
            <a:off x="767555" y="654844"/>
            <a:ext cx="1281113" cy="584200"/>
            <a:chOff x="1122363" y="2446009"/>
            <a:chExt cx="3676090" cy="1678316"/>
          </a:xfrm>
        </p:grpSpPr>
        <p:sp>
          <p:nvSpPr>
            <p:cNvPr id="7" name="任意多边形 6"/>
            <p:cNvSpPr/>
            <p:nvPr>
              <p:custDataLst>
                <p:tags r:id="rId1"/>
              </p:custDataLst>
            </p:nvPr>
          </p:nvSpPr>
          <p:spPr>
            <a:xfrm>
              <a:off x="4465918" y="2696843"/>
              <a:ext cx="209542" cy="1363633"/>
            </a:xfrm>
            <a:custGeom>
              <a:avLst/>
              <a:gdLst>
                <a:gd name="connsiteX0" fmla="*/ 95250 w 171450"/>
                <a:gd name="connsiteY0" fmla="*/ 0 h 1102519"/>
                <a:gd name="connsiteX1" fmla="*/ 171450 w 171450"/>
                <a:gd name="connsiteY1" fmla="*/ 245269 h 1102519"/>
                <a:gd name="connsiteX2" fmla="*/ 0 w 171450"/>
                <a:gd name="connsiteY2" fmla="*/ 1102519 h 1102519"/>
                <a:gd name="connsiteX3" fmla="*/ 95250 w 171450"/>
                <a:gd name="connsiteY3" fmla="*/ 0 h 1102519"/>
                <a:gd name="connsiteX0-1" fmla="*/ 92075 w 171450"/>
                <a:gd name="connsiteY0-2" fmla="*/ 0 h 1105694"/>
                <a:gd name="connsiteX1-3" fmla="*/ 171450 w 171450"/>
                <a:gd name="connsiteY1-4" fmla="*/ 248444 h 1105694"/>
                <a:gd name="connsiteX2-5" fmla="*/ 0 w 171450"/>
                <a:gd name="connsiteY2-6" fmla="*/ 1105694 h 1105694"/>
                <a:gd name="connsiteX3-7" fmla="*/ 92075 w 171450"/>
                <a:gd name="connsiteY3-8" fmla="*/ 0 h 1105694"/>
                <a:gd name="connsiteX0-9" fmla="*/ 101600 w 171450"/>
                <a:gd name="connsiteY0-10" fmla="*/ 0 h 1108869"/>
                <a:gd name="connsiteX1-11" fmla="*/ 171450 w 171450"/>
                <a:gd name="connsiteY1-12" fmla="*/ 251619 h 1108869"/>
                <a:gd name="connsiteX2-13" fmla="*/ 0 w 171450"/>
                <a:gd name="connsiteY2-14" fmla="*/ 1108869 h 1108869"/>
                <a:gd name="connsiteX3-15" fmla="*/ 101600 w 171450"/>
                <a:gd name="connsiteY3-16" fmla="*/ 0 h 11088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1450" h="1108869">
                  <a:moveTo>
                    <a:pt x="101600" y="0"/>
                  </a:moveTo>
                  <a:lnTo>
                    <a:pt x="171450" y="251619"/>
                  </a:lnTo>
                  <a:lnTo>
                    <a:pt x="0" y="110886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C91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任意多边形 7"/>
            <p:cNvSpPr/>
            <p:nvPr>
              <p:custDataLst>
                <p:tags r:id="rId2"/>
              </p:custDataLst>
            </p:nvPr>
          </p:nvSpPr>
          <p:spPr>
            <a:xfrm>
              <a:off x="4670906" y="3640897"/>
              <a:ext cx="127547" cy="232591"/>
            </a:xfrm>
            <a:custGeom>
              <a:avLst/>
              <a:gdLst>
                <a:gd name="connsiteX0" fmla="*/ 101600 w 101600"/>
                <a:gd name="connsiteY0" fmla="*/ 0 h 187325"/>
                <a:gd name="connsiteX1" fmla="*/ 101600 w 101600"/>
                <a:gd name="connsiteY1" fmla="*/ 187325 h 187325"/>
                <a:gd name="connsiteX2" fmla="*/ 0 w 101600"/>
                <a:gd name="connsiteY2" fmla="*/ 79375 h 187325"/>
                <a:gd name="connsiteX3" fmla="*/ 101600 w 101600"/>
                <a:gd name="connsiteY3" fmla="*/ 0 h 1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87325">
                  <a:moveTo>
                    <a:pt x="101600" y="0"/>
                  </a:moveTo>
                  <a:lnTo>
                    <a:pt x="101600" y="187325"/>
                  </a:lnTo>
                  <a:lnTo>
                    <a:pt x="0" y="7937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任意多边形 8"/>
            <p:cNvSpPr/>
            <p:nvPr>
              <p:custDataLst>
                <p:tags r:id="rId3"/>
              </p:custDataLst>
            </p:nvPr>
          </p:nvSpPr>
          <p:spPr>
            <a:xfrm>
              <a:off x="4506917" y="2446009"/>
              <a:ext cx="141211" cy="218911"/>
            </a:xfrm>
            <a:custGeom>
              <a:avLst/>
              <a:gdLst>
                <a:gd name="connsiteX0" fmla="*/ 60325 w 117475"/>
                <a:gd name="connsiteY0" fmla="*/ 0 h 177800"/>
                <a:gd name="connsiteX1" fmla="*/ 117475 w 117475"/>
                <a:gd name="connsiteY1" fmla="*/ 123825 h 177800"/>
                <a:gd name="connsiteX2" fmla="*/ 0 w 117475"/>
                <a:gd name="connsiteY2" fmla="*/ 177800 h 177800"/>
                <a:gd name="connsiteX3" fmla="*/ 60325 w 117475"/>
                <a:gd name="connsiteY3" fmla="*/ 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177800">
                  <a:moveTo>
                    <a:pt x="60325" y="0"/>
                  </a:moveTo>
                  <a:lnTo>
                    <a:pt x="117475" y="123825"/>
                  </a:lnTo>
                  <a:lnTo>
                    <a:pt x="0" y="177800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10" name="组合 41"/>
            <p:cNvGrpSpPr/>
            <p:nvPr/>
          </p:nvGrpSpPr>
          <p:grpSpPr>
            <a:xfrm>
              <a:off x="1122363" y="2540000"/>
              <a:ext cx="342900" cy="812800"/>
              <a:chOff x="1122363" y="2540000"/>
              <a:chExt cx="342900" cy="812800"/>
            </a:xfrm>
          </p:grpSpPr>
          <p:sp>
            <p:nvSpPr>
              <p:cNvPr id="13" name="任意多边形 12"/>
              <p:cNvSpPr/>
              <p:nvPr>
                <p:custDataLst>
                  <p:tags r:id="rId4"/>
                </p:custDataLst>
              </p:nvPr>
            </p:nvSpPr>
            <p:spPr>
              <a:xfrm>
                <a:off x="1122363" y="2541781"/>
                <a:ext cx="341646" cy="264517"/>
              </a:xfrm>
              <a:custGeom>
                <a:avLst/>
                <a:gdLst>
                  <a:gd name="connsiteX0" fmla="*/ 0 w 279400"/>
                  <a:gd name="connsiteY0" fmla="*/ 0 h 215900"/>
                  <a:gd name="connsiteX1" fmla="*/ 279400 w 279400"/>
                  <a:gd name="connsiteY1" fmla="*/ 98425 h 215900"/>
                  <a:gd name="connsiteX2" fmla="*/ 187325 w 279400"/>
                  <a:gd name="connsiteY2" fmla="*/ 215900 h 215900"/>
                  <a:gd name="connsiteX3" fmla="*/ 0 w 279400"/>
                  <a:gd name="connsiteY3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400" h="215900">
                    <a:moveTo>
                      <a:pt x="0" y="0"/>
                    </a:moveTo>
                    <a:lnTo>
                      <a:pt x="279400" y="98425"/>
                    </a:lnTo>
                    <a:lnTo>
                      <a:pt x="187325" y="215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任意多边形 13"/>
              <p:cNvSpPr/>
              <p:nvPr>
                <p:custDataLst>
                  <p:tags r:id="rId5"/>
                </p:custDataLst>
              </p:nvPr>
            </p:nvSpPr>
            <p:spPr>
              <a:xfrm>
                <a:off x="1154251" y="3002408"/>
                <a:ext cx="282426" cy="351168"/>
              </a:xfrm>
              <a:custGeom>
                <a:avLst/>
                <a:gdLst>
                  <a:gd name="connsiteX0" fmla="*/ 0 w 231775"/>
                  <a:gd name="connsiteY0" fmla="*/ 6350 h 285750"/>
                  <a:gd name="connsiteX1" fmla="*/ 19050 w 231775"/>
                  <a:gd name="connsiteY1" fmla="*/ 285750 h 285750"/>
                  <a:gd name="connsiteX2" fmla="*/ 231775 w 231775"/>
                  <a:gd name="connsiteY2" fmla="*/ 0 h 285750"/>
                  <a:gd name="connsiteX3" fmla="*/ 0 w 231775"/>
                  <a:gd name="connsiteY3" fmla="*/ 63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775" h="285750">
                    <a:moveTo>
                      <a:pt x="0" y="6350"/>
                    </a:moveTo>
                    <a:lnTo>
                      <a:pt x="19050" y="285750"/>
                    </a:lnTo>
                    <a:lnTo>
                      <a:pt x="231775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191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" name="任意多边形 10"/>
            <p:cNvSpPr/>
            <p:nvPr>
              <p:custDataLst>
                <p:tags r:id="rId6"/>
              </p:custDataLst>
            </p:nvPr>
          </p:nvSpPr>
          <p:spPr>
            <a:xfrm rot="20909276">
              <a:off x="1541446" y="2687722"/>
              <a:ext cx="1503233" cy="1436603"/>
            </a:xfrm>
            <a:custGeom>
              <a:avLst/>
              <a:gdLst>
                <a:gd name="connsiteX0" fmla="*/ 1505606 w 1505606"/>
                <a:gd name="connsiteY0" fmla="*/ 56639 h 1435877"/>
                <a:gd name="connsiteX1" fmla="*/ 1454320 w 1505606"/>
                <a:gd name="connsiteY1" fmla="*/ 1435877 h 1435877"/>
                <a:gd name="connsiteX2" fmla="*/ 0 w 1505606"/>
                <a:gd name="connsiteY2" fmla="*/ 1387192 h 1435877"/>
                <a:gd name="connsiteX3" fmla="*/ 70798 w 1505606"/>
                <a:gd name="connsiteY3" fmla="*/ 0 h 143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606" h="1435877">
                  <a:moveTo>
                    <a:pt x="1505606" y="56639"/>
                  </a:moveTo>
                  <a:lnTo>
                    <a:pt x="1454320" y="1435877"/>
                  </a:lnTo>
                  <a:lnTo>
                    <a:pt x="0" y="1387192"/>
                  </a:lnTo>
                  <a:lnTo>
                    <a:pt x="70798" y="0"/>
                  </a:lnTo>
                  <a:close/>
                </a:path>
              </a:pathLst>
            </a:custGeom>
            <a:solidFill>
              <a:srgbClr val="F19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解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12" name="任意多边形 11"/>
            <p:cNvSpPr/>
            <p:nvPr>
              <p:custDataLst>
                <p:tags r:id="rId7"/>
              </p:custDataLst>
            </p:nvPr>
          </p:nvSpPr>
          <p:spPr>
            <a:xfrm rot="346644">
              <a:off x="3040126" y="2623873"/>
              <a:ext cx="1498677" cy="1418361"/>
            </a:xfrm>
            <a:custGeom>
              <a:avLst/>
              <a:gdLst>
                <a:gd name="connsiteX0" fmla="*/ 0 w 1500122"/>
                <a:gd name="connsiteY0" fmla="*/ 59304 h 1417123"/>
                <a:gd name="connsiteX1" fmla="*/ 1486035 w 1500122"/>
                <a:gd name="connsiteY1" fmla="*/ 0 h 1417123"/>
                <a:gd name="connsiteX2" fmla="*/ 1500122 w 1500122"/>
                <a:gd name="connsiteY2" fmla="*/ 1358442 h 1417123"/>
                <a:gd name="connsiteX3" fmla="*/ 49268 w 1500122"/>
                <a:gd name="connsiteY3" fmla="*/ 1417123 h 141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0122" h="1417123">
                  <a:moveTo>
                    <a:pt x="0" y="59304"/>
                  </a:moveTo>
                  <a:lnTo>
                    <a:pt x="1486035" y="0"/>
                  </a:lnTo>
                  <a:lnTo>
                    <a:pt x="1500122" y="1358442"/>
                  </a:lnTo>
                  <a:lnTo>
                    <a:pt x="49268" y="1417123"/>
                  </a:lnTo>
                  <a:close/>
                </a:path>
              </a:pathLst>
            </a:custGeom>
            <a:solidFill>
              <a:srgbClr val="FF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0000"/>
            <a:lstStyle/>
            <a:p>
              <a:pPr algn="ctr">
                <a:defRPr/>
              </a:pPr>
              <a:r>
                <a:rPr lang="zh-CN" altLang="en-US" sz="2800">
                  <a:solidFill>
                    <a:srgbClr val="FFFF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答</a:t>
              </a:r>
              <a:endParaRPr lang="zh-CN" altLang="en-US" sz="2800">
                <a:solidFill>
                  <a:srgbClr val="FFFFFF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15" name="内容占位符 2"/>
          <p:cNvSpPr txBox="1">
            <a:spLocks noChangeArrowheads="1"/>
          </p:cNvSpPr>
          <p:nvPr/>
        </p:nvSpPr>
        <p:spPr bwMode="auto">
          <a:xfrm>
            <a:off x="1591478" y="2166038"/>
            <a:ext cx="9505158" cy="113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algn="just" eaLnBrk="1" hangingPunct="1">
              <a:lnSpc>
                <a:spcPct val="130000"/>
              </a:lnSpc>
            </a:pPr>
            <a:r>
              <a:rPr lang="zh-CN" altLang="en-US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解：设每头大牛和每头小牛</a:t>
            </a:r>
            <a:r>
              <a:rPr lang="en-US" altLang="zh-CN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zh-CN" altLang="en-US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天各约用饲料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x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kg</a:t>
            </a:r>
            <a:r>
              <a:rPr lang="zh-CN" altLang="en-US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和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kg</a:t>
            </a:r>
            <a:r>
              <a:rPr lang="zh-CN" altLang="en-US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，根据题意，得：</a:t>
            </a:r>
            <a:endParaRPr lang="zh-CN" altLang="en-US" sz="2800" b="1">
              <a:solidFill>
                <a:prstClr val="black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960742" y="97225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探究新知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  <p:sp>
        <p:nvSpPr>
          <p:cNvPr id="21" name="左大括号 157731"/>
          <p:cNvSpPr/>
          <p:nvPr/>
        </p:nvSpPr>
        <p:spPr bwMode="auto">
          <a:xfrm>
            <a:off x="4082751" y="3868222"/>
            <a:ext cx="248516" cy="873702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latin typeface="+mn-ea"/>
            </a:endParaRPr>
          </a:p>
        </p:txBody>
      </p:sp>
      <p:sp>
        <p:nvSpPr>
          <p:cNvPr id="22" name="内容占位符 2"/>
          <p:cNvSpPr txBox="1">
            <a:spLocks noChangeArrowheads="1"/>
          </p:cNvSpPr>
          <p:nvPr/>
        </p:nvSpPr>
        <p:spPr bwMode="auto">
          <a:xfrm>
            <a:off x="4336144" y="3585647"/>
            <a:ext cx="2773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30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+15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=675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3" name="内容占位符 2"/>
          <p:cNvSpPr txBox="1">
            <a:spLocks noChangeArrowheads="1"/>
          </p:cNvSpPr>
          <p:nvPr/>
        </p:nvSpPr>
        <p:spPr bwMode="auto">
          <a:xfrm>
            <a:off x="4336144" y="4450421"/>
            <a:ext cx="2773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42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+20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=940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6607088" y="3585647"/>
            <a:ext cx="621506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CN" altLang="en-US" sz="2800" b="1">
                <a:solidFill>
                  <a:srgbClr val="FF0000"/>
                </a:solidFill>
                <a:latin typeface="+mj-lt"/>
                <a:ea typeface="+mn-ea"/>
              </a:rPr>
              <a:t>①</a:t>
            </a:r>
            <a:endParaRPr lang="zh-CN" altLang="en-US" sz="2800" b="1">
              <a:solidFill>
                <a:srgbClr val="FF0000"/>
              </a:solidFill>
              <a:latin typeface="+mj-lt"/>
              <a:ea typeface="+mn-ea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6646664" y="4471386"/>
            <a:ext cx="5819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CN" sz="2800" b="1">
                <a:solidFill>
                  <a:srgbClr val="FF0000"/>
                </a:solidFill>
                <a:latin typeface="+mj-lt"/>
                <a:ea typeface="+mn-ea"/>
              </a:rPr>
              <a:t>②</a:t>
            </a:r>
            <a:endParaRPr lang="zh-CN" altLang="en-US" sz="2800" b="1">
              <a:solidFill>
                <a:srgbClr val="FF0000"/>
              </a:solidFill>
              <a:latin typeface="+mj-lt"/>
              <a:ea typeface="+mn-ea"/>
            </a:endParaRPr>
          </a:p>
        </p:txBody>
      </p:sp>
      <p:sp>
        <p:nvSpPr>
          <p:cNvPr id="31" name="内容占位符 2"/>
          <p:cNvSpPr txBox="1">
            <a:spLocks noChangeArrowheads="1"/>
          </p:cNvSpPr>
          <p:nvPr/>
        </p:nvSpPr>
        <p:spPr bwMode="auto">
          <a:xfrm>
            <a:off x="1591478" y="1406254"/>
            <a:ext cx="9505158" cy="57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algn="just" eaLnBrk="1" hangingPunct="1">
              <a:lnSpc>
                <a:spcPct val="130000"/>
              </a:lnSpc>
            </a:pPr>
            <a:r>
              <a:rPr lang="zh-CN" altLang="en-US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根据等量关系，可列出二元一次方程组并求解</a:t>
            </a:r>
            <a:r>
              <a:rPr lang="en-US" altLang="zh-CN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endParaRPr lang="zh-CN" altLang="en-US" sz="2800" b="1">
              <a:solidFill>
                <a:prstClr val="black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  <p:bldP spid="22" grpId="0"/>
      <p:bldP spid="23" grpId="0"/>
      <p:bldP spid="25" grpId="0"/>
      <p:bldP spid="26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960742" y="97225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探究新知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  <p:sp>
        <p:nvSpPr>
          <p:cNvPr id="21" name="左大括号 157731"/>
          <p:cNvSpPr/>
          <p:nvPr/>
        </p:nvSpPr>
        <p:spPr bwMode="auto">
          <a:xfrm>
            <a:off x="4620126" y="1037530"/>
            <a:ext cx="181460" cy="1145229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prstClr val="black"/>
              </a:solidFill>
              <a:latin typeface="黑体" panose="02010600030101010101" pitchFamily="49" charset="-122"/>
            </a:endParaRPr>
          </a:p>
        </p:txBody>
      </p:sp>
      <p:sp>
        <p:nvSpPr>
          <p:cNvPr id="22" name="内容占位符 2"/>
          <p:cNvSpPr txBox="1">
            <a:spLocks noChangeArrowheads="1"/>
          </p:cNvSpPr>
          <p:nvPr/>
        </p:nvSpPr>
        <p:spPr bwMode="auto">
          <a:xfrm>
            <a:off x="4845911" y="876399"/>
            <a:ext cx="2773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30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+15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=675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3" name="内容占位符 2"/>
          <p:cNvSpPr txBox="1">
            <a:spLocks noChangeArrowheads="1"/>
          </p:cNvSpPr>
          <p:nvPr/>
        </p:nvSpPr>
        <p:spPr bwMode="auto">
          <a:xfrm>
            <a:off x="4845911" y="1637344"/>
            <a:ext cx="27733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42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+20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=940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6997767" y="914551"/>
            <a:ext cx="621506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/>
                <a:ea typeface="黑体" panose="02010600030101010101" pitchFamily="49" charset="-122"/>
              </a:rPr>
              <a:t>①</a:t>
            </a:r>
            <a:endParaRPr lang="zh-CN" altLang="en-US" sz="2800" b="1">
              <a:solidFill>
                <a:srgbClr val="FF0000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7014748" y="1658315"/>
            <a:ext cx="5819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/>
                <a:ea typeface="黑体" panose="02010600030101010101" pitchFamily="49" charset="-122"/>
              </a:rPr>
              <a:t>②</a:t>
            </a:r>
            <a:endParaRPr lang="zh-CN" altLang="en-US" sz="2800" b="1">
              <a:solidFill>
                <a:srgbClr val="FF0000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6307946" y="2569535"/>
            <a:ext cx="0" cy="280349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087679" y="2539977"/>
            <a:ext cx="1833249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①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×4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，得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:</a:t>
            </a:r>
            <a:endParaRPr lang="zh-CN" altLang="en-US" sz="2800" b="1">
              <a:solidFill>
                <a:schemeClr val="bg1"/>
              </a:solidFill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1087679" y="3222842"/>
            <a:ext cx="43910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>
                <a:solidFill>
                  <a:schemeClr val="bg1"/>
                </a:solidFill>
                <a:latin typeface="Arial" panose="020B0604020202020204"/>
                <a:ea typeface="黑体" panose="02010600030101010101" pitchFamily="49" charset="-122"/>
              </a:rPr>
              <a:t>②×3</a:t>
            </a:r>
            <a:r>
              <a:rPr lang="zh-CN" altLang="en-US" sz="2800" b="1">
                <a:solidFill>
                  <a:schemeClr val="bg1"/>
                </a:solidFill>
                <a:latin typeface="Arial" panose="020B0604020202020204"/>
                <a:ea typeface="黑体" panose="02010600030101010101" pitchFamily="49" charset="-122"/>
              </a:rPr>
              <a:t>，得</a:t>
            </a:r>
            <a:r>
              <a:rPr lang="en-US" altLang="zh-CN" sz="2800" b="1">
                <a:solidFill>
                  <a:schemeClr val="bg1"/>
                </a:solidFill>
                <a:latin typeface="Arial" panose="020B0604020202020204"/>
                <a:ea typeface="黑体" panose="02010600030101010101" pitchFamily="49" charset="-122"/>
              </a:rPr>
              <a:t>:</a:t>
            </a:r>
            <a:endParaRPr lang="zh-CN" altLang="en-US" sz="2800" b="1">
              <a:solidFill>
                <a:schemeClr val="bg1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30" name="内容占位符 2"/>
          <p:cNvSpPr txBox="1">
            <a:spLocks noChangeArrowheads="1"/>
          </p:cNvSpPr>
          <p:nvPr/>
        </p:nvSpPr>
        <p:spPr bwMode="auto">
          <a:xfrm>
            <a:off x="2967375" y="2542628"/>
            <a:ext cx="2773362" cy="53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120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+60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=2700</a:t>
            </a:r>
            <a:endParaRPr lang="zh-CN" altLang="en-US" sz="2800" b="1">
              <a:solidFill>
                <a:schemeClr val="bg1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31" name="内容占位符 2"/>
          <p:cNvSpPr txBox="1">
            <a:spLocks noChangeArrowheads="1"/>
          </p:cNvSpPr>
          <p:nvPr/>
        </p:nvSpPr>
        <p:spPr bwMode="auto">
          <a:xfrm>
            <a:off x="2967375" y="3237943"/>
            <a:ext cx="2773362" cy="53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126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+60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y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=2820</a:t>
            </a:r>
            <a:endParaRPr lang="zh-CN" altLang="en-US" sz="2800" b="1">
              <a:solidFill>
                <a:schemeClr val="bg1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48257" y="2552281"/>
            <a:ext cx="621506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solidFill>
                  <a:schemeClr val="bg1"/>
                </a:solidFill>
                <a:latin typeface="Arial" panose="020B0604020202020204"/>
                <a:ea typeface="黑体" panose="02010600030101010101" pitchFamily="49" charset="-122"/>
              </a:rPr>
              <a:t>③</a:t>
            </a:r>
            <a:endParaRPr lang="zh-CN" altLang="en-US" sz="2800" b="1">
              <a:solidFill>
                <a:schemeClr val="bg1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5597565" y="3233577"/>
            <a:ext cx="621506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solidFill>
                  <a:schemeClr val="bg1"/>
                </a:solidFill>
                <a:latin typeface="Arial" panose="020B0604020202020204"/>
                <a:ea typeface="黑体" panose="02010600030101010101" pitchFamily="49" charset="-122"/>
              </a:rPr>
              <a:t>④</a:t>
            </a:r>
            <a:endParaRPr lang="zh-CN" altLang="en-US" sz="2800" b="1">
              <a:solidFill>
                <a:schemeClr val="bg1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1106431" y="3905550"/>
            <a:ext cx="2047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>
                <a:solidFill>
                  <a:schemeClr val="bg1"/>
                </a:solidFill>
                <a:latin typeface="Arial" panose="020B0604020202020204"/>
                <a:ea typeface="黑体" panose="02010600030101010101" pitchFamily="49" charset="-122"/>
              </a:rPr>
              <a:t>④</a:t>
            </a:r>
            <a:r>
              <a:rPr lang="en-US" altLang="zh-CN" sz="2800" b="1">
                <a:solidFill>
                  <a:schemeClr val="bg1"/>
                </a:solidFill>
                <a:latin typeface="Cambria Math" panose="02040503050406030204"/>
                <a:ea typeface="Cambria Math" panose="02040503050406030204"/>
              </a:rPr>
              <a:t>─</a:t>
            </a:r>
            <a:r>
              <a:rPr lang="zh-CN" altLang="en-US" sz="2800" b="1">
                <a:solidFill>
                  <a:schemeClr val="bg1"/>
                </a:solidFill>
                <a:latin typeface="Arial" panose="020B0604020202020204"/>
                <a:ea typeface="黑体" panose="02010600030101010101" pitchFamily="49" charset="-122"/>
              </a:rPr>
              <a:t>③，得</a:t>
            </a:r>
            <a:r>
              <a:rPr lang="en-US" altLang="zh-CN" sz="2800" b="1">
                <a:solidFill>
                  <a:schemeClr val="bg1"/>
                </a:solidFill>
                <a:latin typeface="Arial" panose="020B0604020202020204"/>
                <a:ea typeface="黑体" panose="02010600030101010101" pitchFamily="49" charset="-122"/>
              </a:rPr>
              <a:t>:</a:t>
            </a:r>
            <a:endParaRPr lang="zh-CN" altLang="en-US" sz="2800" b="1">
              <a:solidFill>
                <a:schemeClr val="bg1"/>
              </a:solidFill>
              <a:latin typeface="Arial" panose="020B0604020202020204"/>
              <a:ea typeface="黑体" panose="02010600030101010101" pitchFamily="49" charset="-122"/>
            </a:endParaRPr>
          </a:p>
        </p:txBody>
      </p:sp>
      <p:sp>
        <p:nvSpPr>
          <p:cNvPr id="35" name="内容占位符 2"/>
          <p:cNvSpPr txBox="1">
            <a:spLocks noChangeArrowheads="1"/>
          </p:cNvSpPr>
          <p:nvPr/>
        </p:nvSpPr>
        <p:spPr bwMode="auto">
          <a:xfrm>
            <a:off x="3130462" y="3861073"/>
            <a:ext cx="2008749" cy="53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Cambria Math" panose="02040503050406030204" pitchFamily="18" charset="0"/>
                <a:ea typeface="Cambria Math" panose="02040503050406030204" pitchFamily="18" charset="0"/>
              </a:rPr>
              <a:t>6x=120</a:t>
            </a:r>
            <a:endParaRPr lang="zh-CN" altLang="en-US" sz="2800" b="1">
              <a:latin typeface="Cambria Math" panose="02040503050406030204" pitchFamily="18" charset="0"/>
              <a:ea typeface="黑体" panose="02010600030101010101" pitchFamily="49" charset="-122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6566148" y="2562362"/>
            <a:ext cx="42961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把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x=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代入①，得：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=5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800" b="1">
              <a:latin typeface="Times New Roman" panose="02020603050405020304" pitchFamily="18" charset="0"/>
              <a:ea typeface="黑体" panose="02010600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6675652" y="3494721"/>
            <a:ext cx="380477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CN" altLang="en-US" sz="2800" b="1">
                <a:latin typeface="+mj-lt"/>
                <a:ea typeface="+mn-ea"/>
              </a:rPr>
              <a:t>所以，方程组的解是：</a:t>
            </a:r>
            <a:endParaRPr lang="zh-CN" altLang="en-US" sz="2800" b="1">
              <a:latin typeface="+mj-lt"/>
              <a:ea typeface="+mn-ea"/>
            </a:endParaRPr>
          </a:p>
        </p:txBody>
      </p:sp>
      <p:sp>
        <p:nvSpPr>
          <p:cNvPr id="39" name="左大括号 157731"/>
          <p:cNvSpPr/>
          <p:nvPr/>
        </p:nvSpPr>
        <p:spPr bwMode="auto">
          <a:xfrm>
            <a:off x="6985248" y="4224336"/>
            <a:ext cx="248516" cy="873702"/>
          </a:xfrm>
          <a:prstGeom prst="leftBrace">
            <a:avLst>
              <a:gd name="adj1" fmla="val 3454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prstClr val="black"/>
              </a:solidFill>
              <a:latin typeface="黑体" panose="02010600030101010101" pitchFamily="49" charset="-122"/>
            </a:endParaRPr>
          </a:p>
        </p:txBody>
      </p:sp>
      <p:sp>
        <p:nvSpPr>
          <p:cNvPr id="40" name="内容占位符 2"/>
          <p:cNvSpPr txBox="1">
            <a:spLocks noChangeArrowheads="1"/>
          </p:cNvSpPr>
          <p:nvPr/>
        </p:nvSpPr>
        <p:spPr bwMode="auto">
          <a:xfrm>
            <a:off x="7194523" y="3958366"/>
            <a:ext cx="1065698" cy="53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x=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20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233764" y="4689385"/>
            <a:ext cx="817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=5.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41" name="内容占位符 2"/>
          <p:cNvSpPr txBox="1">
            <a:spLocks noChangeArrowheads="1"/>
          </p:cNvSpPr>
          <p:nvPr/>
        </p:nvSpPr>
        <p:spPr bwMode="auto">
          <a:xfrm>
            <a:off x="1106431" y="5373025"/>
            <a:ext cx="95051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答：每头大牛和每头小牛</a:t>
            </a:r>
            <a:r>
              <a:rPr lang="en-US" altLang="zh-CN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zh-CN" altLang="en-US" sz="2800" b="1">
                <a:solidFill>
                  <a:prstClr val="black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天各约用饲料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20kg</a:t>
            </a:r>
            <a:r>
              <a:rPr lang="zh-CN" altLang="en-US" sz="2800" b="1">
                <a:latin typeface="黑体" panose="02010600030101010101" pitchFamily="49" charset="-122"/>
                <a:ea typeface="黑体" panose="02010600030101010101" pitchFamily="49" charset="-122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  <a:ea typeface="黑体" panose="02010600030101010101" pitchFamily="49" charset="-122"/>
                <a:cs typeface="Times New Roman" panose="02020603050405020304" pitchFamily="18" charset="0"/>
              </a:rPr>
              <a:t>5kg</a:t>
            </a:r>
            <a:r>
              <a:rPr lang="en-US" altLang="zh-CN" sz="2800" b="1"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endParaRPr lang="zh-CN" altLang="en-US" sz="2800" b="1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17558" y="4627849"/>
            <a:ext cx="130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解得</a:t>
            </a:r>
            <a:r>
              <a:rPr lang="en-US" altLang="zh-CN" sz="2800" b="1"/>
              <a:t>:</a:t>
            </a:r>
            <a:endParaRPr lang="zh-CN" altLang="en-US" sz="2800" b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3153941" y="4627849"/>
                <a:ext cx="13825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941" y="4627849"/>
                <a:ext cx="1382558" cy="52322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 animBg="1"/>
      <p:bldP spid="40" grpId="0"/>
      <p:bldP spid="2" grpId="0"/>
      <p:bldP spid="41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908808" y="202188"/>
            <a:ext cx="276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rgbClr val="00B050"/>
                </a:solidFill>
                <a:latin typeface="Cambria Math" panose="02040503050406030204" pitchFamily="18" charset="0"/>
              </a:rPr>
              <a:t>探究新知</a:t>
            </a:r>
            <a:endParaRPr lang="zh-CN" altLang="en-US" sz="3600" b="1" spc="600">
              <a:solidFill>
                <a:srgbClr val="00B050"/>
              </a:solidFill>
              <a:latin typeface="Cambria Math" panose="02040503050406030204" pitchFamily="18" charset="0"/>
            </a:endParaRPr>
          </a:p>
        </p:txBody>
      </p:sp>
      <p:sp>
        <p:nvSpPr>
          <p:cNvPr id="37" name="文本框 17"/>
          <p:cNvSpPr txBox="1">
            <a:spLocks noChangeArrowheads="1"/>
          </p:cNvSpPr>
          <p:nvPr/>
        </p:nvSpPr>
        <p:spPr bwMode="auto">
          <a:xfrm>
            <a:off x="2121563" y="2160902"/>
            <a:ext cx="8015288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20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Calibri" panose="020F0502020204030204" pitchFamily="34" charset="0"/>
                <a:ea typeface="黑体" panose="02010600030101010101" pitchFamily="49" charset="-122"/>
              </a:rPr>
              <a:t>这就是说，每头大牛</a:t>
            </a:r>
            <a:r>
              <a:rPr lang="en-US" altLang="zh-CN" sz="2800" b="1">
                <a:latin typeface="Calibri" panose="020F0502020204030204" pitchFamily="34" charset="0"/>
                <a:ea typeface="黑体" panose="02010600030101010101" pitchFamily="49" charset="-122"/>
              </a:rPr>
              <a:t>1</a:t>
            </a:r>
            <a:r>
              <a:rPr lang="zh-CN" altLang="en-US" sz="2800" b="1">
                <a:latin typeface="Calibri" panose="020F0502020204030204" pitchFamily="34" charset="0"/>
                <a:ea typeface="黑体" panose="02010600030101010101" pitchFamily="49" charset="-122"/>
              </a:rPr>
              <a:t>天约需饲料</a:t>
            </a:r>
            <a:r>
              <a:rPr lang="zh-CN" altLang="en-US" sz="2800" b="1" u="sng">
                <a:latin typeface="Calibri" panose="020F0502020204030204" pitchFamily="34" charset="0"/>
                <a:ea typeface="黑体" panose="02010600030101010101" pitchFamily="49" charset="-122"/>
              </a:rPr>
              <a:t>           </a:t>
            </a:r>
            <a:r>
              <a:rPr lang="en-US" altLang="zh-CN" sz="2800" b="1">
                <a:latin typeface="Calibri" panose="020F0502020204030204" pitchFamily="34" charset="0"/>
                <a:ea typeface="黑体" panose="02010600030101010101" pitchFamily="49" charset="-122"/>
              </a:rPr>
              <a:t>kg</a:t>
            </a:r>
            <a:r>
              <a:rPr lang="zh-CN" altLang="en-US" sz="2800" b="1">
                <a:latin typeface="Calibri" panose="020F0502020204030204" pitchFamily="34" charset="0"/>
                <a:ea typeface="黑体" panose="02010600030101010101" pitchFamily="49" charset="-122"/>
              </a:rPr>
              <a:t>，每头小牛</a:t>
            </a:r>
            <a:r>
              <a:rPr lang="en-US" altLang="zh-CN" sz="2800" b="1">
                <a:latin typeface="Calibri" panose="020F0502020204030204" pitchFamily="34" charset="0"/>
                <a:ea typeface="黑体" panose="02010600030101010101" pitchFamily="49" charset="-122"/>
              </a:rPr>
              <a:t>1</a:t>
            </a:r>
            <a:r>
              <a:rPr lang="zh-CN" altLang="en-US" sz="2800" b="1">
                <a:latin typeface="Calibri" panose="020F0502020204030204" pitchFamily="34" charset="0"/>
                <a:ea typeface="黑体" panose="02010600030101010101" pitchFamily="49" charset="-122"/>
              </a:rPr>
              <a:t>天约需饲料</a:t>
            </a:r>
            <a:r>
              <a:rPr lang="zh-CN" altLang="en-US" sz="2800" b="1" u="sng">
                <a:latin typeface="Calibri" panose="020F0502020204030204" pitchFamily="34" charset="0"/>
                <a:ea typeface="黑体" panose="02010600030101010101" pitchFamily="49" charset="-122"/>
              </a:rPr>
              <a:t>            </a:t>
            </a:r>
            <a:r>
              <a:rPr lang="en-US" altLang="zh-CN" sz="2800" b="1">
                <a:latin typeface="Calibri" panose="020F0502020204030204" pitchFamily="34" charset="0"/>
                <a:ea typeface="黑体" panose="02010600030101010101" pitchFamily="49" charset="-122"/>
              </a:rPr>
              <a:t>kg.</a:t>
            </a:r>
            <a:r>
              <a:rPr lang="zh-CN" altLang="en-US" sz="2800" b="1">
                <a:latin typeface="Calibri" panose="020F0502020204030204" pitchFamily="34" charset="0"/>
                <a:ea typeface="黑体" panose="02010600030101010101" pitchFamily="49" charset="-122"/>
              </a:rPr>
              <a:t>因此，饲养员李大叔对大牛的食量估计</a:t>
            </a:r>
            <a:r>
              <a:rPr lang="zh-CN" altLang="en-US" sz="2800" b="1" u="sng">
                <a:latin typeface="Calibri" panose="020F0502020204030204" pitchFamily="34" charset="0"/>
                <a:ea typeface="黑体" panose="02010600030101010101" pitchFamily="49" charset="-122"/>
              </a:rPr>
              <a:t>                 </a:t>
            </a:r>
            <a:r>
              <a:rPr lang="zh-CN" altLang="en-US" sz="2800" b="1">
                <a:latin typeface="Calibri" panose="020F0502020204030204" pitchFamily="34" charset="0"/>
                <a:ea typeface="黑体" panose="02010600030101010101" pitchFamily="49" charset="-122"/>
              </a:rPr>
              <a:t>，对小牛的食量估计</a:t>
            </a:r>
            <a:r>
              <a:rPr lang="zh-CN" altLang="en-US" sz="2800" b="1" u="sng">
                <a:latin typeface="Calibri" panose="020F0502020204030204" pitchFamily="34" charset="0"/>
                <a:ea typeface="黑体" panose="02010600030101010101" pitchFamily="49" charset="-122"/>
              </a:rPr>
              <a:t>                </a:t>
            </a:r>
            <a:r>
              <a:rPr lang="en-US" altLang="zh-CN" sz="2800" b="1">
                <a:latin typeface="Calibri" panose="020F0502020204030204" pitchFamily="34" charset="0"/>
                <a:ea typeface="黑体" panose="02010600030101010101" pitchFamily="49" charset="-122"/>
              </a:rPr>
              <a:t>.</a:t>
            </a:r>
            <a:endParaRPr lang="zh-CN" altLang="en-US" sz="2800" b="1">
              <a:latin typeface="Calibri" panose="020F0502020204030204" pitchFamily="34" charset="0"/>
              <a:ea typeface="黑体" panose="02010600030101010101" pitchFamily="49" charset="-122"/>
            </a:endParaRP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8411761" y="2302974"/>
            <a:ext cx="538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20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5931762" y="2909887"/>
            <a:ext cx="3603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5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772522" y="3521598"/>
            <a:ext cx="89852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>
                <a:solidFill>
                  <a:srgbClr val="FF0000"/>
                </a:solidFill>
                <a:latin typeface="+mj-lt"/>
                <a:ea typeface="黑体" panose="02010600030101010101" pitchFamily="49" charset="-122"/>
              </a:rPr>
              <a:t>正确</a:t>
            </a:r>
            <a:endParaRPr lang="zh-CN" altLang="en-US" sz="2800" b="1">
              <a:solidFill>
                <a:srgbClr val="FF0000"/>
              </a:solidFill>
              <a:latin typeface="+mj-lt"/>
              <a:ea typeface="黑体" panose="02010600030101010101" pitchFamily="49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764518" y="4171951"/>
            <a:ext cx="898525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>
                <a:solidFill>
                  <a:srgbClr val="FF0000"/>
                </a:solidFill>
                <a:latin typeface="+mj-lt"/>
                <a:ea typeface="黑体" panose="02010600030101010101" pitchFamily="49" charset="-122"/>
              </a:rPr>
              <a:t>错误</a:t>
            </a:r>
            <a:endParaRPr lang="zh-CN" altLang="en-US" sz="2800" b="1">
              <a:solidFill>
                <a:srgbClr val="FF0000"/>
              </a:solidFill>
              <a:latin typeface="+mj-lt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/>
      <p:bldP spid="43" grpId="0"/>
      <p:bldP spid="44" grpId="0"/>
      <p:bldP spid="45" grpId="0"/>
    </p:bldLst>
  </p:timing>
</p:sld>
</file>

<file path=ppt/tags/tag1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10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11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12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13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14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15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16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ags/tag17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18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19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2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ags/tag20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21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22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23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ags/tag24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25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26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27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28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29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3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30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ags/tag31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32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33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34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35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36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37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ags/tag38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39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4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40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41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42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43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44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ags/tag45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46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47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48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49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5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50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51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ags/tag52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53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54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55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56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57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58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ags/tag59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6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60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61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62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63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64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65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ags/tag66.xml><?xml version="1.0" encoding="utf-8"?>
<p:tagLst xmlns:p="http://schemas.openxmlformats.org/presentationml/2006/main">
  <p:tag name="MH" val="20161113135225"/>
  <p:tag name="MH_LIBRARY" val="GRAPHIC"/>
  <p:tag name="MH_ORDER" val="Freeform 13"/>
</p:tagLst>
</file>

<file path=ppt/tags/tag67.xml><?xml version="1.0" encoding="utf-8"?>
<p:tagLst xmlns:p="http://schemas.openxmlformats.org/presentationml/2006/main">
  <p:tag name="MH" val="20161113135225"/>
  <p:tag name="MH_LIBRARY" val="GRAPHIC"/>
  <p:tag name="MH_ORDER" val="Freeform 15"/>
</p:tagLst>
</file>

<file path=ppt/tags/tag68.xml><?xml version="1.0" encoding="utf-8"?>
<p:tagLst xmlns:p="http://schemas.openxmlformats.org/presentationml/2006/main">
  <p:tag name="MH" val="20161113135225"/>
  <p:tag name="MH_LIBRARY" val="GRAPHIC"/>
  <p:tag name="MH_ORDER" val="Freeform 16"/>
</p:tagLst>
</file>

<file path=ppt/tags/tag69.xml><?xml version="1.0" encoding="utf-8"?>
<p:tagLst xmlns:p="http://schemas.openxmlformats.org/presentationml/2006/main">
  <p:tag name="MH" val="20161113135225"/>
  <p:tag name="MH_LIBRARY" val="GRAPHIC"/>
  <p:tag name="MH_ORDER" val="Freeform 22"/>
</p:tagLst>
</file>

<file path=ppt/tags/tag7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70.xml><?xml version="1.0" encoding="utf-8"?>
<p:tagLst xmlns:p="http://schemas.openxmlformats.org/presentationml/2006/main">
  <p:tag name="MH" val="20161113135225"/>
  <p:tag name="MH_LIBRARY" val="GRAPHIC"/>
  <p:tag name="MH_ORDER" val="Freeform 31"/>
</p:tagLst>
</file>

<file path=ppt/tags/tag71.xml><?xml version="1.0" encoding="utf-8"?>
<p:tagLst xmlns:p="http://schemas.openxmlformats.org/presentationml/2006/main">
  <p:tag name="MH" val="20161113155004"/>
  <p:tag name="MH_LIBRARY" val="GRAPHIC"/>
  <p:tag name="MH_ORDER" val="Freeform 16"/>
</p:tagLst>
</file>

<file path=ppt/tags/tag72.xml><?xml version="1.0" encoding="utf-8"?>
<p:tagLst xmlns:p="http://schemas.openxmlformats.org/presentationml/2006/main">
  <p:tag name="MH" val="20161113155004"/>
  <p:tag name="MH_LIBRARY" val="GRAPHIC"/>
  <p:tag name="MH_ORDER" val="Rectangle 17"/>
</p:tagLst>
</file>

<file path=ppt/tags/tag73.xml><?xml version="1.0" encoding="utf-8"?>
<p:tagLst xmlns:p="http://schemas.openxmlformats.org/presentationml/2006/main">
  <p:tag name="MH" val="20161113155004"/>
  <p:tag name="MH_LIBRARY" val="GRAPHIC"/>
  <p:tag name="MH_ORDER" val="Freeform 19"/>
</p:tagLst>
</file>

<file path=ppt/tags/tag74.xml><?xml version="1.0" encoding="utf-8"?>
<p:tagLst xmlns:p="http://schemas.openxmlformats.org/presentationml/2006/main">
  <p:tag name="MH" val="20161113155004"/>
  <p:tag name="MH_LIBRARY" val="GRAPHIC"/>
  <p:tag name="MH_ORDER" val="Rectangle 20"/>
</p:tagLst>
</file>

<file path=ppt/tags/tag75.xml><?xml version="1.0" encoding="utf-8"?>
<p:tagLst xmlns:p="http://schemas.openxmlformats.org/presentationml/2006/main">
  <p:tag name="MH" val="20161113155004"/>
  <p:tag name="MH_LIBRARY" val="GRAPHIC"/>
  <p:tag name="MH_ORDER" val="Freeform 22"/>
</p:tagLst>
</file>

<file path=ppt/tags/tag76.xml><?xml version="1.0" encoding="utf-8"?>
<p:tagLst xmlns:p="http://schemas.openxmlformats.org/presentationml/2006/main">
  <p:tag name="MH" val="20161113155004"/>
  <p:tag name="MH_LIBRARY" val="GRAPHIC"/>
  <p:tag name="MH_ORDER" val="Rectangle 23"/>
</p:tagLst>
</file>

<file path=ppt/tags/tag8.xml><?xml version="1.0" encoding="utf-8"?>
<p:tagLst xmlns:p="http://schemas.openxmlformats.org/presentationml/2006/main">
  <p:tag name="MH" val="20161113135225"/>
  <p:tag name="MH_LIBRARY" val="GRAPHIC"/>
  <p:tag name="MH_ORDER" val="Freeform 10"/>
</p:tagLst>
</file>

<file path=ppt/tags/tag9.xml><?xml version="1.0" encoding="utf-8"?>
<p:tagLst xmlns:p="http://schemas.openxmlformats.org/presentationml/2006/main">
  <p:tag name="MH" val="20161113135225"/>
  <p:tag name="MH_LIBRARY" val="GRAPHIC"/>
  <p:tag name="MH_ORDER" val="Freeform 12"/>
</p:tagLst>
</file>

<file path=ppt/theme/theme1.xml><?xml version="1.0" encoding="utf-8"?>
<a:theme xmlns:a="http://schemas.openxmlformats.org/drawingml/2006/main" name="Office 主题​​">
  <a:themeElements>
    <a:clrScheme name="自定义 11">
      <a:dk1>
        <a:sysClr val="windowText" lastClr="000000"/>
      </a:dk1>
      <a:lt1>
        <a:srgbClr val="000000"/>
      </a:lt1>
      <a:dk2>
        <a:srgbClr val="335B74"/>
      </a:dk2>
      <a:lt2>
        <a:srgbClr val="DFE3E5"/>
      </a:lt2>
      <a:accent1>
        <a:srgbClr val="1CADE4"/>
      </a:accent1>
      <a:accent2>
        <a:srgbClr val="335B74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2867</Words>
  <Application>WPS 演示</Application>
  <PresentationFormat>自定义</PresentationFormat>
  <Paragraphs>481</Paragraphs>
  <Slides>28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13</vt:i4>
      </vt:variant>
      <vt:variant>
        <vt:lpstr>幻灯片标题</vt:lpstr>
      </vt:variant>
      <vt:variant>
        <vt:i4>28</vt:i4>
      </vt:variant>
    </vt:vector>
  </HeadingPairs>
  <TitlesOfParts>
    <vt:vector size="58" baseType="lpstr">
      <vt:lpstr>Arial</vt:lpstr>
      <vt:lpstr>宋体</vt:lpstr>
      <vt:lpstr>Wingdings</vt:lpstr>
      <vt:lpstr>微软雅黑</vt:lpstr>
      <vt:lpstr>黑体</vt:lpstr>
      <vt:lpstr>Calibri</vt:lpstr>
      <vt:lpstr>Cambria Math</vt:lpstr>
      <vt:lpstr>Times New Roman</vt:lpstr>
      <vt:lpstr>华文琥珀</vt:lpstr>
      <vt:lpstr>Arial</vt:lpstr>
      <vt:lpstr>Cambria Math</vt:lpstr>
      <vt:lpstr>Arial Unicode MS</vt:lpstr>
      <vt:lpstr>等线</vt:lpstr>
      <vt:lpstr>Helvetica Neue</vt:lpstr>
      <vt:lpstr>Calibri</vt:lpstr>
      <vt:lpstr>Times New Roman</vt:lpstr>
      <vt:lpstr>Office 主题​​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8.3.1 实际问题二元一次方程组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8.3.1 实际问题二元一次方程组</dc:title>
  <dc:creator>rbm.xkw.com</dc:creator>
  <cp:lastModifiedBy>郑鑫</cp:lastModifiedBy>
  <cp:revision>7</cp:revision>
  <cp:lastPrinted>2021-05-03T07:33:00Z</cp:lastPrinted>
  <dcterms:created xsi:type="dcterms:W3CDTF">2021-05-03T07:33:00Z</dcterms:created>
  <dcterms:modified xsi:type="dcterms:W3CDTF">2022-10-11T07:53:04Z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KSOProductBuildVer">
    <vt:lpwstr>2052-11.1.0.7693</vt:lpwstr>
  </property>
</Properties>
</file>