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516" r:id="rId4"/>
    <p:sldId id="444" r:id="rId5"/>
    <p:sldId id="327" r:id="rId6"/>
    <p:sldId id="524" r:id="rId7"/>
    <p:sldId id="495" r:id="rId8"/>
    <p:sldId id="470" r:id="rId9"/>
    <p:sldId id="537" r:id="rId10"/>
    <p:sldId id="471" r:id="rId11"/>
    <p:sldId id="538" r:id="rId12"/>
    <p:sldId id="496" r:id="rId13"/>
    <p:sldId id="265" r:id="rId14"/>
    <p:sldId id="266" r:id="rId15"/>
    <p:sldId id="267" r:id="rId16"/>
    <p:sldId id="442" r:id="rId17"/>
    <p:sldId id="491" r:id="rId18"/>
    <p:sldId id="468" r:id="rId19"/>
    <p:sldId id="463" r:id="rId20"/>
    <p:sldId id="518" r:id="rId21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65BCB5"/>
    <a:srgbClr val="F4F8FC"/>
    <a:srgbClr val="F2F7FA"/>
    <a:srgbClr val="F6FAFD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/>
    <p:restoredTop sz="96391"/>
  </p:normalViewPr>
  <p:slideViewPr>
    <p:cSldViewPr showGuides="1">
      <p:cViewPr varScale="1">
        <p:scale>
          <a:sx n="89" d="100"/>
          <a:sy n="89" d="100"/>
        </p:scale>
        <p:origin x="96" y="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4FD498-0A3E-4885-8027-A1D430AB065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272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356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r>
              <a:rPr lang="zh-CN" altLang="en-US" sz="1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*</a:t>
            </a:r>
          </a:p>
        </p:txBody>
      </p:sp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0483" name="Rectangle 3"/>
          <p:cNvSpPr>
            <a:spLocks noGrp="1"/>
          </p:cNvSpPr>
          <p:nvPr>
            <p:ph type="body"/>
          </p:nvPr>
        </p:nvSpPr>
        <p:spPr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r>
              <a:rPr lang="zh-CN" altLang="en-US" sz="1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*</a:t>
            </a:r>
          </a:p>
        </p:txBody>
      </p:sp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2531" name="Rectangle 3"/>
          <p:cNvSpPr>
            <a:spLocks noGrp="1"/>
          </p:cNvSpPr>
          <p:nvPr>
            <p:ph type="body"/>
          </p:nvPr>
        </p:nvSpPr>
        <p:spPr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568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75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977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277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565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004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r>
              <a:rPr lang="en-US" altLang="zh-CN" sz="12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30722" name="Rectangle 7"/>
          <p:cNvSpPr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r>
              <a:rPr lang="en-US" altLang="zh-CN" sz="120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30723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</a:ln>
        </p:spPr>
      </p:sp>
      <p:sp>
        <p:nvSpPr>
          <p:cNvPr id="30724" name="Rectangle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marL="0" lvl="0" indent="0" defTabSz="914400" latinLnBrk="0">
              <a:lnSpc>
                <a:spcPct val="100000"/>
              </a:lnSpc>
              <a:spcBef>
                <a:spcPct val="0"/>
              </a:spcBef>
              <a:buClrTx/>
              <a:buSzPct val="100000"/>
            </a:pPr>
            <a:endParaRPr lang="zh-CN" altLang="zh-CN" u="none"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754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1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r>
              <a:rPr lang="zh-CN" altLang="en-US" sz="1200" dirty="0"/>
              <a:t>*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63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3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94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641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663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926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r>
              <a:rPr lang="zh-CN" altLang="en-US" sz="1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*</a:t>
            </a:r>
          </a:p>
        </p:txBody>
      </p:sp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6387" name="Rectangle 3"/>
          <p:cNvSpPr>
            <a:spLocks noGrp="1"/>
          </p:cNvSpPr>
          <p:nvPr>
            <p:ph type="body"/>
          </p:nvPr>
        </p:nvSpPr>
        <p:spPr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r>
              <a:rPr lang="zh-CN" altLang="en-US" sz="1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*</a:t>
            </a:r>
          </a:p>
        </p:txBody>
      </p:sp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8435" name="Rectangle 3"/>
          <p:cNvSpPr>
            <a:spLocks noGrp="1"/>
          </p:cNvSpPr>
          <p:nvPr>
            <p:ph type="body"/>
          </p:nvPr>
        </p:nvSpPr>
        <p:spPr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截屏2021-10-19 上午7.32.0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8560" y="407035"/>
            <a:ext cx="880110" cy="485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截屏2021-10-19 上午7.34.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9575" y="283210"/>
            <a:ext cx="888365" cy="4457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截屏2021-10-19 上午7.34.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9575" y="283210"/>
            <a:ext cx="888365" cy="4457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sng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463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sng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924800" y="4767263"/>
            <a:ext cx="762000" cy="274638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5" name="图片 4" descr="截屏2021-10-19 上午7.34.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9575" y="283210"/>
            <a:ext cx="888365" cy="44577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 userDrawn="1"/>
        </p:nvSpPr>
        <p:spPr>
          <a:xfrm>
            <a:off x="-108520" y="483518"/>
            <a:ext cx="469744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50963" y="1150938"/>
            <a:ext cx="72739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Unit 5  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What were you doing when 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the rainstorm came?</a:t>
            </a:r>
          </a:p>
        </p:txBody>
      </p:sp>
      <p:sp>
        <p:nvSpPr>
          <p:cNvPr id="6146" name="矩形 3"/>
          <p:cNvSpPr/>
          <p:nvPr/>
        </p:nvSpPr>
        <p:spPr>
          <a:xfrm>
            <a:off x="3814763" y="2844800"/>
            <a:ext cx="281622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 algn="ctr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Section A  1a-1c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1788" y="1274763"/>
            <a:ext cx="4860925" cy="1404938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0" i="0" u="none" strike="noStrike" kern="0" cap="none" spc="0" normalizeH="0" baseline="0" noProof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9458" name="AutoShape 4"/>
          <p:cNvSpPr/>
          <p:nvPr/>
        </p:nvSpPr>
        <p:spPr>
          <a:xfrm>
            <a:off x="5029200" y="3917950"/>
            <a:ext cx="309563" cy="508000"/>
          </a:xfrm>
          <a:prstGeom prst="actionButtonInformation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indent="0"/>
            <a:endParaRPr lang="zh-CN" altLang="en-US" sz="27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6" name="Text Box 8"/>
          <p:cNvSpPr txBox="1"/>
          <p:nvPr/>
        </p:nvSpPr>
        <p:spPr>
          <a:xfrm>
            <a:off x="1143000" y="2876550"/>
            <a:ext cx="3886200" cy="554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spcBef>
                <a:spcPct val="50000"/>
              </a:spcBef>
            </a:pPr>
            <a:r>
              <a:rPr lang="en-US" altLang="zh-CN" sz="3000" b="1">
                <a:solidFill>
                  <a:srgbClr val="0000FF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They</a:t>
            </a:r>
            <a:endParaRPr lang="en-US" altLang="zh-CN" sz="3000" b="1">
              <a:solidFill>
                <a:schemeClr val="folHlink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7658" name="Rectangle 10"/>
          <p:cNvSpPr/>
          <p:nvPr/>
        </p:nvSpPr>
        <p:spPr>
          <a:xfrm>
            <a:off x="2357438" y="2876550"/>
            <a:ext cx="2951162" cy="1106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zh-CN" sz="3000" b="1" i="1">
                <a:solidFill>
                  <a:srgbClr val="C00000"/>
                </a:solidFill>
                <a:latin typeface="Tahoma Bold" panose="020B0604030504040204" charset="0"/>
                <a:ea typeface="宋体" panose="02010600030101010101" pitchFamily="2" charset="-122"/>
              </a:rPr>
              <a:t>were </a:t>
            </a:r>
            <a:r>
              <a:rPr lang="en-US" altLang="zh-CN" sz="3000" b="1" i="1">
                <a:latin typeface="Tahoma Bold" panose="020B0604030504040204" charset="0"/>
                <a:ea typeface="宋体" panose="02010600030101010101" pitchFamily="2" charset="-122"/>
              </a:rPr>
              <a:t> play</a:t>
            </a:r>
            <a:r>
              <a:rPr lang="en-US" altLang="zh-CN" sz="3000" b="1" i="1">
                <a:solidFill>
                  <a:srgbClr val="C00000"/>
                </a:solidFill>
                <a:latin typeface="Tahoma Bold" panose="020B0604030504040204" charset="0"/>
                <a:ea typeface="宋体" panose="02010600030101010101" pitchFamily="2" charset="-122"/>
              </a:rPr>
              <a:t>ing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zh-CN" sz="3000" b="1" i="1">
                <a:latin typeface="Tahoma Bold" panose="020B0604030504040204" charset="0"/>
                <a:ea typeface="宋体" panose="02010600030101010101" pitchFamily="2" charset="-122"/>
              </a:rPr>
              <a:t>basketball .</a:t>
            </a:r>
            <a:endParaRPr lang="en-US" altLang="zh-CN" sz="3000" b="1" i="1" dirty="0">
              <a:latin typeface="Tahoma Bold" panose="020B0604030504040204" charset="0"/>
              <a:ea typeface="宋体" panose="02010600030101010101" pitchFamily="2" charset="-122"/>
            </a:endParaRPr>
          </a:p>
        </p:txBody>
      </p:sp>
      <p:sp>
        <p:nvSpPr>
          <p:cNvPr id="19461" name="Text Box 11"/>
          <p:cNvSpPr txBox="1"/>
          <p:nvPr/>
        </p:nvSpPr>
        <p:spPr>
          <a:xfrm>
            <a:off x="6122988" y="3602038"/>
            <a:ext cx="309562" cy="106362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t">
            <a:spAutoFit/>
          </a:bodyPr>
          <a:lstStyle/>
          <a:p>
            <a:pPr indent="0"/>
            <a:endParaRPr lang="zh-CN" altLang="en-US" sz="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5" name="Picture 13" descr="/Users/ymg/Downloads/IMG_3246.JPGIMG_32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763" y="2384425"/>
            <a:ext cx="3360737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3"/>
          <p:cNvSpPr txBox="1"/>
          <p:nvPr/>
        </p:nvSpPr>
        <p:spPr>
          <a:xfrm>
            <a:off x="644525" y="236538"/>
            <a:ext cx="6629400" cy="552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spcBef>
                <a:spcPct val="50000"/>
              </a:spcBef>
            </a:pP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What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are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they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latin typeface="Tahoma" panose="020B0604030504040204" pitchFamily="34" charset="0"/>
                <a:ea typeface="宋体" panose="02010600030101010101" pitchFamily="2" charset="-122"/>
              </a:rPr>
              <a:t>do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ing  </a:t>
            </a:r>
            <a:r>
              <a:rPr lang="en-US" altLang="zh-CN" sz="3000" b="1" i="1">
                <a:solidFill>
                  <a:srgbClr val="00B05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now </a:t>
            </a: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44525" y="788988"/>
            <a:ext cx="6629400" cy="554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spcBef>
                <a:spcPct val="50000"/>
              </a:spcBef>
            </a:pP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They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solidFill>
                  <a:srgbClr val="C00000"/>
                </a:solidFill>
                <a:latin typeface="Tahoma Bold" panose="020B0604030504040204" charset="0"/>
                <a:ea typeface="宋体" panose="02010600030101010101" pitchFamily="2" charset="-122"/>
              </a:rPr>
              <a:t>are </a:t>
            </a:r>
            <a:r>
              <a:rPr lang="en-US" altLang="zh-CN" sz="3000" b="1" i="1">
                <a:latin typeface="Tahoma Bold" panose="020B0604030504040204" charset="0"/>
                <a:ea typeface="宋体" panose="02010600030101010101" pitchFamily="2" charset="-122"/>
              </a:rPr>
              <a:t>play</a:t>
            </a:r>
            <a:r>
              <a:rPr lang="en-US" altLang="zh-CN" sz="3000" b="1" i="1">
                <a:solidFill>
                  <a:srgbClr val="C00000"/>
                </a:solidFill>
                <a:latin typeface="Tahoma Bold" panose="020B0604030504040204" charset="0"/>
                <a:ea typeface="宋体" panose="02010600030101010101" pitchFamily="2" charset="-122"/>
              </a:rPr>
              <a:t>ing </a:t>
            </a:r>
            <a:r>
              <a:rPr lang="en-US" altLang="zh-CN" sz="3000" b="1" i="1">
                <a:latin typeface="Tahoma Bold" panose="020B0604030504040204" charset="0"/>
                <a:ea typeface="宋体" panose="02010600030101010101" pitchFamily="2" charset="-122"/>
              </a:rPr>
              <a:t>basketball </a:t>
            </a:r>
            <a:r>
              <a:rPr lang="en-US" altLang="zh-CN" sz="3000" b="1" i="1">
                <a:latin typeface="Tahoma" panose="020B060403050404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5603" name="Text Box 3"/>
          <p:cNvSpPr txBox="1"/>
          <p:nvPr/>
        </p:nvSpPr>
        <p:spPr>
          <a:xfrm>
            <a:off x="644525" y="1778000"/>
            <a:ext cx="662940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spcBef>
                <a:spcPct val="50000"/>
              </a:spcBef>
            </a:pP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What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were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they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latin typeface="Tahoma" panose="020B0604030504040204" pitchFamily="34" charset="0"/>
                <a:ea typeface="宋体" panose="02010600030101010101" pitchFamily="2" charset="-122"/>
              </a:rPr>
              <a:t>do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ing  </a:t>
            </a:r>
            <a:r>
              <a:rPr lang="en-US" altLang="zh-CN" sz="3000" b="1" i="1">
                <a:solidFill>
                  <a:srgbClr val="00B05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when the rainstorm came</a:t>
            </a: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5" name="云形 4"/>
          <p:cNvSpPr/>
          <p:nvPr/>
        </p:nvSpPr>
        <p:spPr>
          <a:xfrm>
            <a:off x="5635625" y="2390775"/>
            <a:ext cx="2951163" cy="6477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fontAlgn="base"/>
            <a:endParaRPr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闪电形 6"/>
          <p:cNvSpPr/>
          <p:nvPr/>
        </p:nvSpPr>
        <p:spPr>
          <a:xfrm>
            <a:off x="6734175" y="2787650"/>
            <a:ext cx="431800" cy="576263"/>
          </a:xfrm>
          <a:prstGeom prst="lightningBol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/>
            <a:endParaRPr lang="zh-CN" altLang="en-US" sz="18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1788" y="1274763"/>
            <a:ext cx="4860925" cy="1404938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0" i="0" u="none" strike="noStrike" kern="0" cap="none" spc="0" normalizeH="0" baseline="0" noProof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1506" name="AutoShape 4"/>
          <p:cNvSpPr/>
          <p:nvPr/>
        </p:nvSpPr>
        <p:spPr>
          <a:xfrm>
            <a:off x="5029200" y="3917950"/>
            <a:ext cx="309563" cy="508000"/>
          </a:xfrm>
          <a:prstGeom prst="actionButtonInformation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indent="0"/>
            <a:endParaRPr lang="zh-CN" altLang="en-US" sz="27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6" name="Text Box 8"/>
          <p:cNvSpPr txBox="1"/>
          <p:nvPr/>
        </p:nvSpPr>
        <p:spPr>
          <a:xfrm>
            <a:off x="1143000" y="2876550"/>
            <a:ext cx="3886200" cy="554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spcBef>
                <a:spcPct val="50000"/>
              </a:spcBef>
            </a:pPr>
            <a:r>
              <a:rPr lang="en-US" altLang="zh-CN" sz="3000" b="1">
                <a:solidFill>
                  <a:srgbClr val="0000FF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They</a:t>
            </a:r>
            <a:endParaRPr lang="en-US" altLang="zh-CN" sz="3000" b="1">
              <a:solidFill>
                <a:schemeClr val="folHlink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7658" name="Rectangle 10"/>
          <p:cNvSpPr/>
          <p:nvPr/>
        </p:nvSpPr>
        <p:spPr>
          <a:xfrm>
            <a:off x="2357438" y="2876550"/>
            <a:ext cx="2951162" cy="1014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spcBef>
                <a:spcPct val="50000"/>
              </a:spcBef>
            </a:pPr>
            <a:r>
              <a:rPr lang="en-US" altLang="zh-CN" sz="3000" b="1" i="1">
                <a:solidFill>
                  <a:srgbClr val="C00000"/>
                </a:solidFill>
                <a:latin typeface="Tahoma Bold" panose="020B0604030504040204" charset="0"/>
                <a:ea typeface="宋体" panose="02010600030101010101" pitchFamily="2" charset="-122"/>
              </a:rPr>
              <a:t>were </a:t>
            </a:r>
            <a:r>
              <a:rPr lang="en-US" altLang="zh-CN" sz="3000" b="1" i="1">
                <a:latin typeface="Tahoma Bold" panose="020B0604030504040204" charset="0"/>
                <a:ea typeface="宋体" panose="02010600030101010101" pitchFamily="2" charset="-122"/>
              </a:rPr>
              <a:t>clean</a:t>
            </a:r>
            <a:r>
              <a:rPr lang="en-US" altLang="zh-CN" sz="3000" b="1" i="1">
                <a:solidFill>
                  <a:srgbClr val="C00000"/>
                </a:solidFill>
                <a:latin typeface="Tahoma Bold" panose="020B0604030504040204" charset="0"/>
                <a:ea typeface="宋体" panose="02010600030101010101" pitchFamily="2" charset="-122"/>
              </a:rPr>
              <a:t>ing </a:t>
            </a:r>
            <a:r>
              <a:rPr lang="en-US" altLang="zh-CN" sz="3000" b="1" i="1">
                <a:latin typeface="Tahoma Bold" panose="020B0604030504040204" charset="0"/>
                <a:ea typeface="宋体" panose="02010600030101010101" pitchFamily="2" charset="-122"/>
              </a:rPr>
              <a:t>the classroom </a:t>
            </a:r>
            <a:r>
              <a:rPr lang="en-US" altLang="zh-CN" sz="3000" b="1" i="1">
                <a:latin typeface="Tahoma" panose="020B0604030504040204" pitchFamily="34" charset="0"/>
                <a:ea typeface="宋体" panose="02010600030101010101" pitchFamily="2" charset="-122"/>
              </a:rPr>
              <a:t>.</a:t>
            </a:r>
            <a:endParaRPr lang="en-US" altLang="zh-CN" sz="3000" b="1" i="1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1509" name="Text Box 11"/>
          <p:cNvSpPr txBox="1"/>
          <p:nvPr/>
        </p:nvSpPr>
        <p:spPr>
          <a:xfrm>
            <a:off x="6122988" y="3602038"/>
            <a:ext cx="309562" cy="106362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t">
            <a:spAutoFit/>
          </a:bodyPr>
          <a:lstStyle/>
          <a:p>
            <a:pPr indent="0"/>
            <a:endParaRPr lang="zh-CN" altLang="en-US" sz="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5" name="Picture 13" descr="/Users/ymg/Downloads/IMG_3259.JPGIMG_3259"/>
          <p:cNvPicPr>
            <a:picLocks noChangeAspect="1"/>
          </p:cNvPicPr>
          <p:nvPr/>
        </p:nvPicPr>
        <p:blipFill>
          <a:blip r:embed="rId3"/>
          <a:srcRect b="4825"/>
          <a:stretch>
            <a:fillRect/>
          </a:stretch>
        </p:blipFill>
        <p:spPr>
          <a:xfrm>
            <a:off x="5338763" y="2606675"/>
            <a:ext cx="3360737" cy="2398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3"/>
          <p:cNvSpPr txBox="1"/>
          <p:nvPr/>
        </p:nvSpPr>
        <p:spPr>
          <a:xfrm>
            <a:off x="644525" y="236538"/>
            <a:ext cx="6629400" cy="552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spcBef>
                <a:spcPct val="50000"/>
              </a:spcBef>
            </a:pP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What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are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they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latin typeface="Tahoma" panose="020B0604030504040204" pitchFamily="34" charset="0"/>
                <a:ea typeface="宋体" panose="02010600030101010101" pitchFamily="2" charset="-122"/>
              </a:rPr>
              <a:t>do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ing  </a:t>
            </a:r>
            <a:r>
              <a:rPr lang="en-US" altLang="zh-CN" sz="3000" b="1" i="1">
                <a:solidFill>
                  <a:srgbClr val="00B05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now </a:t>
            </a: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44525" y="788988"/>
            <a:ext cx="6629400" cy="554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spcBef>
                <a:spcPct val="50000"/>
              </a:spcBef>
            </a:pP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They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solidFill>
                  <a:srgbClr val="C00000"/>
                </a:solidFill>
                <a:latin typeface="Tahoma Bold" panose="020B0604030504040204" charset="0"/>
                <a:ea typeface="宋体" panose="02010600030101010101" pitchFamily="2" charset="-122"/>
              </a:rPr>
              <a:t>are </a:t>
            </a:r>
            <a:r>
              <a:rPr lang="en-US" altLang="zh-CN" sz="3000" b="1" i="1">
                <a:latin typeface="Tahoma Bold" panose="020B0604030504040204" charset="0"/>
                <a:ea typeface="宋体" panose="02010600030101010101" pitchFamily="2" charset="-122"/>
              </a:rPr>
              <a:t>clean</a:t>
            </a:r>
            <a:r>
              <a:rPr lang="en-US" altLang="zh-CN" sz="3000" b="1" i="1">
                <a:solidFill>
                  <a:srgbClr val="C00000"/>
                </a:solidFill>
                <a:latin typeface="Tahoma Bold" panose="020B0604030504040204" charset="0"/>
                <a:ea typeface="宋体" panose="02010600030101010101" pitchFamily="2" charset="-122"/>
              </a:rPr>
              <a:t>ing </a:t>
            </a:r>
            <a:r>
              <a:rPr lang="en-US" altLang="zh-CN" sz="3000" b="1" i="1">
                <a:latin typeface="Tahoma Bold" panose="020B0604030504040204" charset="0"/>
                <a:ea typeface="宋体" panose="02010600030101010101" pitchFamily="2" charset="-122"/>
              </a:rPr>
              <a:t>the classroom</a:t>
            </a:r>
            <a:r>
              <a:rPr lang="en-US" altLang="zh-CN" sz="3000" b="1" i="1">
                <a:solidFill>
                  <a:srgbClr val="C00000"/>
                </a:solidFill>
                <a:latin typeface="Tahoma Bold" panose="020B060403050404020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latin typeface="Tahoma" panose="020B060403050404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5603" name="Text Box 3"/>
          <p:cNvSpPr txBox="1"/>
          <p:nvPr/>
        </p:nvSpPr>
        <p:spPr>
          <a:xfrm>
            <a:off x="644525" y="1778000"/>
            <a:ext cx="662940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spcBef>
                <a:spcPct val="50000"/>
              </a:spcBef>
            </a:pP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What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were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they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latin typeface="Tahoma" panose="020B0604030504040204" pitchFamily="34" charset="0"/>
                <a:ea typeface="宋体" panose="02010600030101010101" pitchFamily="2" charset="-122"/>
              </a:rPr>
              <a:t>do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ing  </a:t>
            </a:r>
            <a:r>
              <a:rPr lang="en-US" altLang="zh-CN" sz="3000" b="1" i="1">
                <a:solidFill>
                  <a:srgbClr val="00B05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when the rainstorm came</a:t>
            </a: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5" name="云形 4"/>
          <p:cNvSpPr/>
          <p:nvPr/>
        </p:nvSpPr>
        <p:spPr>
          <a:xfrm>
            <a:off x="5635625" y="2247900"/>
            <a:ext cx="2951163" cy="6477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fontAlgn="base"/>
            <a:endParaRPr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闪电形 6"/>
          <p:cNvSpPr/>
          <p:nvPr/>
        </p:nvSpPr>
        <p:spPr>
          <a:xfrm>
            <a:off x="6948488" y="2644775"/>
            <a:ext cx="431800" cy="574675"/>
          </a:xfrm>
          <a:prstGeom prst="lightningBol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/>
            <a:endParaRPr lang="zh-CN" altLang="en-US" sz="18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9"/>
          <p:cNvGrpSpPr/>
          <p:nvPr/>
        </p:nvGrpSpPr>
        <p:grpSpPr>
          <a:xfrm>
            <a:off x="76200" y="347663"/>
            <a:ext cx="792163" cy="582612"/>
            <a:chOff x="375" y="217"/>
            <a:chExt cx="499" cy="367"/>
          </a:xfrm>
        </p:grpSpPr>
        <p:sp>
          <p:nvSpPr>
            <p:cNvPr id="23554" name="Oval 10"/>
            <p:cNvSpPr/>
            <p:nvPr/>
          </p:nvSpPr>
          <p:spPr>
            <a:xfrm>
              <a:off x="448" y="253"/>
              <a:ext cx="354" cy="331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pPr indent="0"/>
              <a:endParaRPr lang="zh-CN" altLang="en-US" b="1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55" name="Text Box 11"/>
            <p:cNvSpPr txBox="1"/>
            <p:nvPr/>
          </p:nvSpPr>
          <p:spPr>
            <a:xfrm>
              <a:off x="375" y="217"/>
              <a:ext cx="49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indent="0" algn="ctr"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1a</a:t>
              </a:r>
              <a:endPara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76275" y="163513"/>
            <a:ext cx="7669213" cy="1131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Where were the people at the time of the rainstorm? Match the statements with the people in the picture.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Picture 8" descr="u5A05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361" t="13852" r="18639" b="14037"/>
          <a:stretch>
            <a:fillRect/>
          </a:stretch>
        </p:blipFill>
        <p:spPr>
          <a:xfrm>
            <a:off x="728663" y="2749550"/>
            <a:ext cx="2232025" cy="212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8400" y="1419225"/>
            <a:ext cx="4608513" cy="3457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8313" y="1235075"/>
            <a:ext cx="4600575" cy="2678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  <a:sym typeface="+mn-ea"/>
              </a:rPr>
              <a:t>1. ____ I was in the library.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  <a:sym typeface="+mn-ea"/>
              </a:rPr>
              <a:t>2. ____ I was in my house.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  <a:sym typeface="+mn-ea"/>
              </a:rPr>
              <a:t>3. ____ I was on the street.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  <a:sym typeface="+mn-ea"/>
              </a:rPr>
              <a:t>4. ____ I was at the bus stop.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58863" y="1349375"/>
            <a:ext cx="411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  <a:sym typeface="+mn-ea"/>
              </a:rPr>
              <a:t>b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58863" y="1978025"/>
            <a:ext cx="663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  <a:sym typeface="+mn-ea"/>
              </a:rPr>
              <a:t>a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58863" y="2646363"/>
            <a:ext cx="663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  <a:sym typeface="+mn-ea"/>
              </a:rPr>
              <a:t>d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92200" y="3287713"/>
            <a:ext cx="663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  <a:sym typeface="+mn-ea"/>
              </a:rPr>
              <a:t>c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2458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88"/>
          <a:stretch>
            <a:fillRect/>
          </a:stretch>
        </p:blipFill>
        <p:spPr>
          <a:xfrm>
            <a:off x="4932363" y="987425"/>
            <a:ext cx="4032250" cy="317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3" name="文本框 1"/>
          <p:cNvSpPr txBox="1"/>
          <p:nvPr/>
        </p:nvSpPr>
        <p:spPr>
          <a:xfrm>
            <a:off x="468313" y="476250"/>
            <a:ext cx="7204075" cy="5207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indent="0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楷体" panose="02010609060101010101" pitchFamily="49" charset="-122"/>
              </a:rPr>
              <a:t>Where were you at the time of the rainstorm?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16013" y="477838"/>
            <a:ext cx="7088188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Listen to the TV report and circle the correct responses.                         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411788" y="531813"/>
            <a:ext cx="950913" cy="449263"/>
          </a:xfrm>
          <a:prstGeom prst="ellipse">
            <a:avLst/>
          </a:prstGeom>
          <a:noFill/>
          <a:ln w="28575">
            <a:solidFill>
              <a:srgbClr val="FF0000"/>
            </a:solidFill>
            <a:beve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5603" name="组合 1"/>
          <p:cNvGrpSpPr/>
          <p:nvPr/>
        </p:nvGrpSpPr>
        <p:grpSpPr>
          <a:xfrm>
            <a:off x="498475" y="660400"/>
            <a:ext cx="785813" cy="585788"/>
            <a:chOff x="541189" y="511558"/>
            <a:chExt cx="784860" cy="586779"/>
          </a:xfrm>
        </p:grpSpPr>
        <p:sp>
          <p:nvSpPr>
            <p:cNvPr id="5" name="椭圆 4"/>
            <p:cNvSpPr/>
            <p:nvPr/>
          </p:nvSpPr>
          <p:spPr>
            <a:xfrm>
              <a:off x="569729" y="546542"/>
              <a:ext cx="558122" cy="55179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56" name="TextBox 3"/>
            <p:cNvSpPr txBox="1">
              <a:spLocks noChangeArrowheads="1"/>
            </p:cNvSpPr>
            <p:nvPr/>
          </p:nvSpPr>
          <p:spPr bwMode="auto">
            <a:xfrm>
              <a:off x="541189" y="511558"/>
              <a:ext cx="784860" cy="585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  <a:sym typeface="+mn-ea"/>
                </a:rPr>
                <a:t>1b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16013" y="1492250"/>
            <a:ext cx="627697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  <a:sym typeface="+mn-ea"/>
              </a:rPr>
              <a:t>a. doing my homework / studying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  <a:sym typeface="+mn-ea"/>
              </a:rPr>
              <a:t>b. playing basketball / reading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  <a:sym typeface="+mn-ea"/>
              </a:rPr>
              <a:t>c. going to work / waiting for the bus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  <a:sym typeface="+mn-ea"/>
              </a:rPr>
              <a:t>d. walking home / shopping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1485900" y="1673225"/>
            <a:ext cx="3313113" cy="544513"/>
          </a:xfrm>
          <a:prstGeom prst="ellipse">
            <a:avLst/>
          </a:prstGeom>
          <a:noFill/>
          <a:ln w="28575">
            <a:solidFill>
              <a:srgbClr val="FF0000"/>
            </a:solidFill>
            <a:beve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4598988" y="2384425"/>
            <a:ext cx="1295400" cy="492125"/>
          </a:xfrm>
          <a:prstGeom prst="ellipse">
            <a:avLst/>
          </a:prstGeom>
          <a:noFill/>
          <a:ln w="28575">
            <a:solidFill>
              <a:srgbClr val="FF0000"/>
            </a:solidFill>
            <a:beve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3824288" y="3019425"/>
            <a:ext cx="3048000" cy="542925"/>
          </a:xfrm>
          <a:prstGeom prst="ellipse">
            <a:avLst/>
          </a:prstGeom>
          <a:noFill/>
          <a:ln w="28575">
            <a:solidFill>
              <a:srgbClr val="FF0000"/>
            </a:solidFill>
            <a:beve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1524000" y="3722688"/>
            <a:ext cx="2233613" cy="542925"/>
          </a:xfrm>
          <a:prstGeom prst="ellipse">
            <a:avLst/>
          </a:prstGeom>
          <a:noFill/>
          <a:ln w="28575">
            <a:solidFill>
              <a:srgbClr val="FF0000"/>
            </a:solidFill>
            <a:beve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U5A12114.wav">
            <a:hlinkClick r:id="" action="ppaction://media"/>
          </p:cNvPr>
          <p:cNvPicPr>
            <a:picLocks noRot="1" noChangeAspect="1"/>
          </p:cNvPicPr>
          <p:nvPr>
            <a:wavAudioFile r:embed="rId1" name="U5A1b.wav"/>
          </p:nvPr>
        </p:nvPicPr>
        <p:blipFill>
          <a:blip r:embed="rId4"/>
          <a:stretch>
            <a:fillRect/>
          </a:stretch>
        </p:blipFill>
        <p:spPr>
          <a:xfrm>
            <a:off x="2917825" y="909638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350" y="638175"/>
            <a:ext cx="7200900" cy="1212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  <a:sym typeface="+mn-ea"/>
              </a:rPr>
              <a:t>Talk about what the people in 1a were doing at the time of the rainstorm.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  <a:sym typeface="+mn-ea"/>
            </a:endParaRPr>
          </a:p>
        </p:txBody>
      </p:sp>
      <p:grpSp>
        <p:nvGrpSpPr>
          <p:cNvPr id="26626" name="组合 1"/>
          <p:cNvGrpSpPr/>
          <p:nvPr/>
        </p:nvGrpSpPr>
        <p:grpSpPr>
          <a:xfrm>
            <a:off x="755650" y="884238"/>
            <a:ext cx="785813" cy="601662"/>
            <a:chOff x="434152" y="498438"/>
            <a:chExt cx="784860" cy="599989"/>
          </a:xfrm>
        </p:grpSpPr>
        <p:sp>
          <p:nvSpPr>
            <p:cNvPr id="4" name="椭圆 3"/>
            <p:cNvSpPr/>
            <p:nvPr/>
          </p:nvSpPr>
          <p:spPr>
            <a:xfrm>
              <a:off x="513431" y="545931"/>
              <a:ext cx="612032" cy="55249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76" name="TextBox 3"/>
            <p:cNvSpPr txBox="1">
              <a:spLocks noChangeArrowheads="1"/>
            </p:cNvSpPr>
            <p:nvPr/>
          </p:nvSpPr>
          <p:spPr bwMode="auto">
            <a:xfrm>
              <a:off x="434152" y="498438"/>
              <a:ext cx="784860" cy="58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  <a:sym typeface="+mn-ea"/>
                </a:rPr>
                <a:t>1c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58888" y="1851025"/>
            <a:ext cx="6778625" cy="2665413"/>
            <a:chOff x="1283278" y="1779662"/>
            <a:chExt cx="6777484" cy="2664326"/>
          </a:xfrm>
        </p:grpSpPr>
        <p:pic>
          <p:nvPicPr>
            <p:cNvPr id="26630" name="图片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EF3FA"/>
                </a:clrFrom>
                <a:clrTo>
                  <a:srgbClr val="EEF3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83278" y="1779662"/>
              <a:ext cx="6777484" cy="26643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矩形 8"/>
            <p:cNvSpPr/>
            <p:nvPr/>
          </p:nvSpPr>
          <p:spPr>
            <a:xfrm>
              <a:off x="1691196" y="2303323"/>
              <a:ext cx="5401354" cy="16344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67995" marR="0" lvl="0" indent="-467995" algn="l" defTabSz="914400" rtl="0" eaLnBrk="1" fontAlgn="base" latinLnBrk="0" hangingPunct="1">
                <a:lnSpc>
                  <a:spcPct val="11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  <a:sym typeface="+mn-ea"/>
                </a:rPr>
                <a:t>A: What was the girl doing at the time of the rainstorm?</a:t>
              </a:r>
            </a:p>
            <a:p>
              <a:pPr marL="467995" marR="0" lvl="0" indent="-467995" algn="l" defTabSz="914400" rtl="0" eaLnBrk="1" fontAlgn="base" latinLnBrk="0" hangingPunct="1">
                <a:lnSpc>
                  <a:spcPct val="11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  <a:sym typeface="+mn-ea"/>
                </a:rPr>
                <a:t>B: She was...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419475" y="1851025"/>
            <a:ext cx="1989138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过去进行时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3059113" y="2500313"/>
            <a:ext cx="755650" cy="358775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Oval 21"/>
          <p:cNvSpPr>
            <a:spLocks noChangeArrowheads="1"/>
          </p:cNvSpPr>
          <p:nvPr/>
        </p:nvSpPr>
        <p:spPr bwMode="auto">
          <a:xfrm>
            <a:off x="4932363" y="2500313"/>
            <a:ext cx="1008063" cy="398463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/>
          <p:nvPr/>
        </p:nvSpPr>
        <p:spPr>
          <a:xfrm>
            <a:off x="1417638" y="434975"/>
            <a:ext cx="4857750" cy="414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/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Make conversations.</a:t>
            </a:r>
          </a:p>
        </p:txBody>
      </p:sp>
      <p:pic>
        <p:nvPicPr>
          <p:cNvPr id="2765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1887538"/>
            <a:ext cx="1489075" cy="1370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650" y="1776413"/>
            <a:ext cx="1470025" cy="138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888" y="3579813"/>
            <a:ext cx="1533525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425" y="3419475"/>
            <a:ext cx="1697038" cy="140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Text Box 7"/>
          <p:cNvSpPr txBox="1"/>
          <p:nvPr/>
        </p:nvSpPr>
        <p:spPr>
          <a:xfrm>
            <a:off x="3059113" y="2849563"/>
            <a:ext cx="1885950" cy="738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/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doing her homework</a:t>
            </a:r>
            <a:endParaRPr lang="zh-CN" altLang="en-US" sz="2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9" name="Text Box 8"/>
          <p:cNvSpPr txBox="1"/>
          <p:nvPr/>
        </p:nvSpPr>
        <p:spPr>
          <a:xfrm>
            <a:off x="6316663" y="2863850"/>
            <a:ext cx="2146300" cy="414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/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reading</a:t>
            </a:r>
            <a:endParaRPr lang="zh-CN" altLang="en-US" sz="2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0" name="Text Box 9"/>
          <p:cNvSpPr txBox="1"/>
          <p:nvPr/>
        </p:nvSpPr>
        <p:spPr>
          <a:xfrm>
            <a:off x="2987675" y="4316413"/>
            <a:ext cx="2225675" cy="4143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/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waiting for a bus</a:t>
            </a:r>
            <a:endParaRPr lang="zh-CN" altLang="en-US" sz="2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1" name="Text Box 10"/>
          <p:cNvSpPr txBox="1"/>
          <p:nvPr/>
        </p:nvSpPr>
        <p:spPr>
          <a:xfrm>
            <a:off x="6475413" y="4238625"/>
            <a:ext cx="1952625" cy="414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/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walking home</a:t>
            </a:r>
            <a:endParaRPr lang="zh-CN" altLang="en-US" sz="2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2" name="Text Box 11"/>
          <p:cNvSpPr txBox="1"/>
          <p:nvPr/>
        </p:nvSpPr>
        <p:spPr>
          <a:xfrm>
            <a:off x="1514475" y="855663"/>
            <a:ext cx="6654800" cy="922337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lstStyle/>
          <a:p>
            <a:pPr indent="0"/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A: Wh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at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was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/ she doing 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when the rainstorm cam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</a:p>
          <a:p>
            <a:pPr indent="0"/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at the time of the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rainstorm?</a:t>
            </a:r>
          </a:p>
          <a:p>
            <a:pPr indent="0"/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B:She / He was ...</a:t>
            </a:r>
          </a:p>
        </p:txBody>
      </p:sp>
      <p:sp>
        <p:nvSpPr>
          <p:cNvPr id="23563" name="AutoShape 13"/>
          <p:cNvSpPr/>
          <p:nvPr/>
        </p:nvSpPr>
        <p:spPr>
          <a:xfrm>
            <a:off x="4435475" y="965200"/>
            <a:ext cx="74613" cy="434975"/>
          </a:xfrm>
          <a:prstGeom prst="leftBrace">
            <a:avLst>
              <a:gd name="adj1" fmla="val 38082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indent="0"/>
            <a:r>
              <a:rPr lang="en-US" altLang="zh-CN" sz="100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/>
          <p:nvPr/>
        </p:nvSpPr>
        <p:spPr>
          <a:xfrm>
            <a:off x="1314450" y="742950"/>
            <a:ext cx="6057900" cy="1063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/>
            <a:endParaRPr lang="zh-CN" altLang="zh-CN" sz="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73" name="AutoShape 5"/>
          <p:cNvSpPr/>
          <p:nvPr/>
        </p:nvSpPr>
        <p:spPr>
          <a:xfrm>
            <a:off x="1714500" y="0"/>
            <a:ext cx="1943100" cy="685800"/>
          </a:xfrm>
          <a:prstGeom prst="flowChartPunchedTape">
            <a:avLst/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indent="0"/>
            <a:endParaRPr lang="zh-CN" altLang="en-US" sz="1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74" name="WordArt 7"/>
          <p:cNvSpPr/>
          <p:nvPr/>
        </p:nvSpPr>
        <p:spPr>
          <a:xfrm>
            <a:off x="1828800" y="171450"/>
            <a:ext cx="1714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lstStyle/>
          <a:p>
            <a:pPr lvl="0" algn="ctr" fontAlgn="base"/>
            <a:r>
              <a:rPr sz="27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现在进行时</a:t>
            </a:r>
            <a:endParaRPr sz="27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75" name="AutoShape 8"/>
          <p:cNvSpPr/>
          <p:nvPr/>
        </p:nvSpPr>
        <p:spPr>
          <a:xfrm>
            <a:off x="5200650" y="0"/>
            <a:ext cx="1828800" cy="742950"/>
          </a:xfrm>
          <a:prstGeom prst="flowChartPunchedTape">
            <a:avLst/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indent="0"/>
            <a:endParaRPr lang="zh-CN" altLang="en-US" sz="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76" name="WordArt 9"/>
          <p:cNvSpPr/>
          <p:nvPr/>
        </p:nvSpPr>
        <p:spPr>
          <a:xfrm>
            <a:off x="5257800" y="171450"/>
            <a:ext cx="16573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lstStyle/>
          <a:p>
            <a:pPr lvl="0" algn="ctr" fontAlgn="base"/>
            <a:r>
              <a:rPr sz="27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过去进行时</a:t>
            </a:r>
            <a:endParaRPr sz="27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78" name="Text Box 10"/>
          <p:cNvSpPr/>
          <p:nvPr/>
        </p:nvSpPr>
        <p:spPr>
          <a:xfrm>
            <a:off x="1600200" y="1885950"/>
            <a:ext cx="22860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/>
            <a:endParaRPr lang="zh-CN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78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685800"/>
            <a:ext cx="25146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Text Box 13"/>
          <p:cNvSpPr/>
          <p:nvPr/>
        </p:nvSpPr>
        <p:spPr>
          <a:xfrm>
            <a:off x="1943100" y="2000250"/>
            <a:ext cx="1657350" cy="1063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/>
            <a:endParaRPr lang="zh-CN" altLang="zh-CN" sz="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80" name="Text Box 15"/>
          <p:cNvSpPr/>
          <p:nvPr/>
        </p:nvSpPr>
        <p:spPr>
          <a:xfrm>
            <a:off x="1600200" y="800100"/>
            <a:ext cx="2114550" cy="30241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indent="0" fontAlgn="base"/>
            <a:r>
              <a:rPr lang="zh-CN" altLang="en-US" sz="21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含义</a:t>
            </a:r>
            <a:r>
              <a:rPr lang="zh-CN" altLang="en-US" sz="2100" b="1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：</a:t>
            </a:r>
            <a:r>
              <a:rPr lang="zh-CN" altLang="en-US" sz="1800" b="1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表示</a:t>
            </a:r>
            <a:r>
              <a:rPr lang="zh-CN" altLang="en-US" sz="1800" b="1" strike="noStrike" noProof="1">
                <a:solidFill>
                  <a:srgbClr val="FF0066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现在某一时刻或某一时间段</a:t>
            </a:r>
            <a:r>
              <a:rPr lang="zh-CN" altLang="en-US" sz="1800" b="1" strike="noStrike" noProof="1">
                <a:solidFill>
                  <a:schemeClr val="folHlin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正在进行</a:t>
            </a:r>
            <a:r>
              <a:rPr lang="zh-CN" altLang="en-US" sz="1800" b="1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的动作</a:t>
            </a:r>
            <a:endParaRPr lang="zh-CN" altLang="en-US" sz="1800" b="1" strike="noStrike" noProof="1"/>
          </a:p>
          <a:p>
            <a:pPr marL="0" indent="0" fontAlgn="base"/>
            <a:r>
              <a:rPr lang="zh-CN" altLang="en-US" sz="21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结构： </a:t>
            </a:r>
            <a:r>
              <a:rPr lang="en-US" altLang="zh-CN" sz="1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am</a:t>
            </a:r>
            <a:r>
              <a:rPr lang="en-US" altLang="zh-CN" sz="1800" b="1" strike="noStrike" noProof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/is/are</a:t>
            </a:r>
            <a:r>
              <a:rPr lang="en-US" altLang="zh-CN" sz="1800" b="1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+</a:t>
            </a:r>
            <a:r>
              <a:rPr lang="zh-CN" altLang="en-US" sz="1800" b="1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动词</a:t>
            </a:r>
            <a:r>
              <a:rPr lang="en-US" altLang="zh-CN" sz="1800" b="1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-ing</a:t>
            </a:r>
            <a:endParaRPr lang="en-US" altLang="zh-CN" sz="1800" b="1" strike="noStrike" noProof="1"/>
          </a:p>
          <a:p>
            <a:pPr marL="0" indent="0" fontAlgn="base"/>
            <a:r>
              <a:rPr lang="zh-CN" altLang="en-US" sz="21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例句：</a:t>
            </a:r>
            <a:r>
              <a:rPr lang="en-US" altLang="zh-CN" sz="1800" b="1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We are having an English class.</a:t>
            </a:r>
            <a:endParaRPr lang="en-US" altLang="zh-CN" sz="1800" b="1" strike="noStrike" noProof="1"/>
          </a:p>
        </p:txBody>
      </p:sp>
      <p:pic>
        <p:nvPicPr>
          <p:cNvPr id="2081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742950"/>
            <a:ext cx="245745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82" name="Text Box 17"/>
          <p:cNvSpPr/>
          <p:nvPr/>
        </p:nvSpPr>
        <p:spPr>
          <a:xfrm>
            <a:off x="5143500" y="742950"/>
            <a:ext cx="2114550" cy="35782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indent="0" fontAlgn="base"/>
            <a:r>
              <a:rPr lang="zh-CN" altLang="en-US" sz="21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含义</a:t>
            </a:r>
            <a:r>
              <a:rPr lang="zh-CN" altLang="en-US" sz="2100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：</a:t>
            </a:r>
            <a:r>
              <a:rPr lang="zh-CN" altLang="en-US" sz="1800" b="1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表示</a:t>
            </a:r>
            <a:r>
              <a:rPr lang="zh-CN" altLang="en-US" sz="1800" b="1" strike="noStrike" noProof="1">
                <a:solidFill>
                  <a:srgbClr val="FF0066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过去某一时刻或某一时间段</a:t>
            </a:r>
            <a:r>
              <a:rPr lang="zh-CN" altLang="en-US" sz="1800" b="1" strike="noStrike" noProof="1">
                <a:solidFill>
                  <a:schemeClr val="folHlin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正在进行</a:t>
            </a:r>
            <a:r>
              <a:rPr lang="zh-CN" altLang="en-US" sz="1800" b="1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的动作</a:t>
            </a:r>
            <a:r>
              <a:rPr lang="en-US" altLang="zh-CN" sz="1800" b="1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(</a:t>
            </a:r>
            <a:r>
              <a:rPr lang="zh-CN" altLang="en-US" sz="1800" b="1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常和表过去的时间状语连用）</a:t>
            </a:r>
            <a:endParaRPr lang="zh-CN" altLang="en-US" sz="1800" b="1" strike="noStrike" noProof="1"/>
          </a:p>
          <a:p>
            <a:pPr marL="0" indent="0" fontAlgn="base"/>
            <a:r>
              <a:rPr lang="zh-CN" altLang="en-US" sz="21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结构：</a:t>
            </a:r>
            <a:r>
              <a:rPr lang="en-US" altLang="zh-CN" sz="1800" b="1" strike="noStrike" noProof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was/were</a:t>
            </a:r>
            <a:r>
              <a:rPr lang="en-US" altLang="zh-CN" sz="1800" b="1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+</a:t>
            </a:r>
            <a:r>
              <a:rPr lang="zh-CN" altLang="en-US" sz="1800" b="1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动词</a:t>
            </a:r>
            <a:r>
              <a:rPr lang="en-US" altLang="zh-CN" sz="1800" b="1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-ing</a:t>
            </a:r>
            <a:endParaRPr lang="en-US" altLang="zh-CN" sz="1800" b="1" strike="noStrike" noProof="1"/>
          </a:p>
          <a:p>
            <a:pPr marL="0" indent="0" fontAlgn="base"/>
            <a:r>
              <a:rPr lang="zh-CN" altLang="en-US" sz="21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例句：</a:t>
            </a:r>
            <a:r>
              <a:rPr lang="en-US" altLang="zh-CN" sz="1800" b="1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We  were having an English class at this time yesterday.</a:t>
            </a:r>
            <a:endParaRPr lang="en-US" altLang="zh-CN" sz="1800" b="1" strike="noStrike" noProof="1"/>
          </a:p>
        </p:txBody>
      </p:sp>
      <p:pic>
        <p:nvPicPr>
          <p:cNvPr id="18444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500" y="2168525"/>
            <a:ext cx="857250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50" y="4229100"/>
            <a:ext cx="5486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6" name="Text Box 23"/>
          <p:cNvSpPr/>
          <p:nvPr/>
        </p:nvSpPr>
        <p:spPr>
          <a:xfrm>
            <a:off x="3714750" y="228600"/>
            <a:ext cx="971550" cy="1063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/>
            <a:endParaRPr lang="zh-CN" altLang="zh-CN" sz="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0819" y="335276"/>
            <a:ext cx="2056766" cy="58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Summary</a:t>
            </a:r>
            <a:endParaRPr lang="en-US" altLang="zh-CN" sz="3200" noProof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>
          <a:xfrm>
            <a:off x="998538" y="471488"/>
            <a:ext cx="5076825" cy="53975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/>
          <a:lstStyle/>
          <a:p>
            <a:pPr algn="l" eaLnBrk="1" hangingPunct="1"/>
            <a:r>
              <a:rPr lang="zh-CN" altLang="en-US" sz="2400" b="1">
                <a:solidFill>
                  <a:srgbClr val="000099"/>
                </a:solidFill>
              </a:rPr>
              <a:t>练一练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998538" y="1274763"/>
            <a:ext cx="7418387" cy="30861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/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100" b="1"/>
              <a:t>1</a:t>
            </a:r>
            <a:r>
              <a:rPr lang="zh-CN" altLang="en-US" sz="2100" b="1"/>
              <a:t>、</a:t>
            </a:r>
            <a:r>
              <a:rPr lang="en-US" altLang="zh-CN" sz="2100" b="1"/>
              <a:t>I _____ reading at that time</a:t>
            </a:r>
            <a:r>
              <a:rPr lang="zh-CN" altLang="en-US" sz="2100" b="1"/>
              <a:t>。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zh-CN" sz="2100" b="1"/>
              <a:t>A. did    B. am    C. was    D. can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zh-CN" sz="2100" b="1"/>
              <a:t>2</a:t>
            </a:r>
            <a:r>
              <a:rPr lang="zh-CN" altLang="en-US" sz="2100" b="1"/>
              <a:t>、</a:t>
            </a:r>
            <a:r>
              <a:rPr lang="en-US" altLang="zh-CN" sz="2100" b="1"/>
              <a:t>What were you _____ at nine last night?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zh-CN" sz="2100" b="1"/>
              <a:t>A. doing   B. do   C. did   D. does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zh-CN" sz="2100" b="1"/>
              <a:t>3</a:t>
            </a:r>
            <a:r>
              <a:rPr lang="zh-CN" altLang="en-US" sz="2100" b="1"/>
              <a:t>、</a:t>
            </a:r>
            <a:r>
              <a:rPr lang="en-US" altLang="zh-CN" sz="2100" b="1"/>
              <a:t>We ____ for Tom at ten last Sunday.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zh-CN" sz="2100" b="1"/>
              <a:t>A. were waiting  B. was waiting  C. waited  D．waited </a:t>
            </a:r>
          </a:p>
        </p:txBody>
      </p:sp>
      <p:sp>
        <p:nvSpPr>
          <p:cNvPr id="2245" name="Text Box 4"/>
          <p:cNvSpPr/>
          <p:nvPr/>
        </p:nvSpPr>
        <p:spPr>
          <a:xfrm>
            <a:off x="1712913" y="1179513"/>
            <a:ext cx="892175" cy="4381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indent="0"/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246" name="Text Box 5"/>
          <p:cNvSpPr/>
          <p:nvPr/>
        </p:nvSpPr>
        <p:spPr>
          <a:xfrm>
            <a:off x="3397250" y="2116138"/>
            <a:ext cx="1485900" cy="4381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indent="0"/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247" name="Text Box 6"/>
          <p:cNvSpPr/>
          <p:nvPr/>
        </p:nvSpPr>
        <p:spPr>
          <a:xfrm>
            <a:off x="1871663" y="3057525"/>
            <a:ext cx="2754312" cy="4381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indent="0"/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B</a:t>
            </a:r>
          </a:p>
        </p:txBody>
      </p:sp>
      <p:pic>
        <p:nvPicPr>
          <p:cNvPr id="225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4089400"/>
            <a:ext cx="1257300" cy="971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mw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5263"/>
            <a:ext cx="3470275" cy="118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6" name="Text Box 3"/>
          <p:cNvSpPr txBox="1"/>
          <p:nvPr/>
        </p:nvSpPr>
        <p:spPr>
          <a:xfrm>
            <a:off x="1058863" y="1878013"/>
            <a:ext cx="6950075" cy="2251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43230" indent="-443230">
              <a:lnSpc>
                <a:spcPct val="13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zh-CN" altLang="en-US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完成大册子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Unit 5</a:t>
            </a:r>
            <a:r>
              <a:rPr lang="zh-CN" altLang="en-US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第一课时</a:t>
            </a:r>
          </a:p>
          <a:p>
            <a:pPr marL="443230" indent="-443230">
              <a:lnSpc>
                <a:spcPct val="13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zh-CN" altLang="en-US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背诵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Unit 5 </a:t>
            </a:r>
            <a:r>
              <a:rPr lang="zh-CN" altLang="en-US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前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en-US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个单词，背接下来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组动词原形、过去式、过去分词</a:t>
            </a:r>
          </a:p>
          <a:p>
            <a:pPr marL="443230" indent="-443230">
              <a:lnSpc>
                <a:spcPct val="13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</a:t>
            </a:r>
            <a:r>
              <a:rPr lang="zh-CN" altLang="en-US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预习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Unit 5</a:t>
            </a:r>
            <a:r>
              <a:rPr lang="zh-CN" altLang="en-US" sz="27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第二课时</a:t>
            </a:r>
          </a:p>
        </p:txBody>
      </p:sp>
    </p:spTree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1"/>
          <p:cNvSpPr/>
          <p:nvPr/>
        </p:nvSpPr>
        <p:spPr>
          <a:xfrm>
            <a:off x="758825" y="136525"/>
            <a:ext cx="135731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inden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Words</a:t>
            </a:r>
          </a:p>
        </p:txBody>
      </p:sp>
      <p:pic>
        <p:nvPicPr>
          <p:cNvPr id="7170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" y="119063"/>
            <a:ext cx="755650" cy="614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矩形 1"/>
          <p:cNvSpPr/>
          <p:nvPr/>
        </p:nvSpPr>
        <p:spPr>
          <a:xfrm>
            <a:off x="638175" y="722313"/>
            <a:ext cx="4705350" cy="3968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 eaLnBrk="0" hangingPunct="0">
              <a:lnSpc>
                <a:spcPct val="150000"/>
              </a:lnSpc>
            </a:pP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n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暴风雨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0" eaLnBrk="0" hangingPunct="0">
              <a:lnSpc>
                <a:spcPct val="150000"/>
              </a:lnSpc>
            </a:pP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n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闹钟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</a:p>
          <a:p>
            <a:pPr indent="0" eaLnBrk="0" hangingPunct="0">
              <a:lnSpc>
                <a:spcPct val="150000"/>
              </a:lnSpc>
            </a:pP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开始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		</a:t>
            </a:r>
          </a:p>
          <a:p>
            <a:pPr indent="0" eaLnBrk="0" hangingPunct="0">
              <a:lnSpc>
                <a:spcPct val="150000"/>
              </a:lnSpc>
            </a:pP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adv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在很大程度上；大量地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0" eaLnBrk="0" hangingPunct="0">
              <a:lnSpc>
                <a:spcPct val="150000"/>
              </a:lnSpc>
            </a:pP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adv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突然；忽然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0" eaLnBrk="0" hangingPunct="0">
              <a:lnSpc>
                <a:spcPct val="150000"/>
              </a:lnSpc>
            </a:pP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adj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奇特的；奇怪的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29388" y="915988"/>
            <a:ext cx="172085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rainstorm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29388" y="1570038"/>
            <a:ext cx="11017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alarm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29388" y="2222500"/>
            <a:ext cx="22653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begin (began)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29388" y="2843213"/>
            <a:ext cx="12811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heavily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29388" y="3460750"/>
            <a:ext cx="15636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suddenly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29388" y="4078288"/>
            <a:ext cx="13493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strange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7178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313" y="965200"/>
            <a:ext cx="2309812" cy="43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图片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3288" y="1560513"/>
            <a:ext cx="1836737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图片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5025" y="2200275"/>
            <a:ext cx="1238250" cy="427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图片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5575" y="2900363"/>
            <a:ext cx="1293813" cy="407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3300" y="3505200"/>
            <a:ext cx="1487488" cy="42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9563" y="4162425"/>
            <a:ext cx="1476375" cy="411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U5word01">
            <a:hlinkClick r:id="" action="ppaction://media"/>
          </p:cNvPr>
          <p:cNvPicPr>
            <a:picLocks noRot="1" noChangeAspect="1"/>
          </p:cNvPicPr>
          <p:nvPr>
            <a:wavAudioFile r:embed="rId1" name="U5word01.wav"/>
          </p:nvPr>
        </p:nvPicPr>
        <p:blipFill>
          <a:blip r:embed="rId11"/>
          <a:stretch>
            <a:fillRect/>
          </a:stretch>
        </p:blipFill>
        <p:spPr>
          <a:xfrm>
            <a:off x="3414713" y="2159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/>
          <p:nvPr/>
        </p:nvSpPr>
        <p:spPr>
          <a:xfrm>
            <a:off x="2404110" y="1638618"/>
            <a:ext cx="5346700" cy="12915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443230" indent="-443230">
              <a:lnSpc>
                <a:spcPct val="130000"/>
              </a:lnSpc>
            </a:pPr>
            <a:r>
              <a:rPr lang="en-US" altLang="zh-CN" sz="60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Thank you</a:t>
            </a:r>
            <a:r>
              <a:rPr lang="zh-CN" altLang="en-US" sz="60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！</a:t>
            </a:r>
            <a:endParaRPr lang="zh-CN" altLang="en-US" sz="6000" b="1" noProof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95550" y="1329690"/>
            <a:ext cx="58210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Game</a:t>
            </a:r>
            <a:endParaRPr lang="en-US" altLang="zh-CN" sz="4000" b="1" noProof="1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altLang="zh-CN" sz="40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&amp;</a:t>
            </a:r>
            <a:endParaRPr lang="en-US" altLang="zh-CN" sz="4000" b="1" noProof="1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altLang="zh-CN" sz="40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Competition</a:t>
            </a:r>
            <a:endParaRPr lang="en-US" altLang="zh-CN" sz="4000" b="1" noProof="1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/>
          <p:nvPr/>
        </p:nvSpPr>
        <p:spPr>
          <a:xfrm>
            <a:off x="1764665" y="1089660"/>
            <a:ext cx="5821362" cy="1512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40000"/>
              </a:lnSpc>
            </a:pPr>
            <a:r>
              <a:rPr lang="en-US" altLang="zh-CN" sz="6600" b="1" noProof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Acting &amp; Guess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1661160" y="3023235"/>
            <a:ext cx="5821357" cy="65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en-US" altLang="zh-CN" sz="2800" b="1" noProof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What </a:t>
            </a:r>
            <a:r>
              <a:rPr lang="en-US" altLang="zh-CN" sz="2800" b="1" noProof="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is</a:t>
            </a:r>
            <a:r>
              <a:rPr lang="en-US" altLang="zh-CN" sz="2800" b="1" noProof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 he / she </a:t>
            </a:r>
            <a:r>
              <a:rPr lang="en-US" altLang="zh-CN" sz="2800" b="1" noProof="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doing</a:t>
            </a:r>
            <a:r>
              <a:rPr lang="en-US" altLang="zh-CN" sz="2800" b="1" noProof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lang="en-US" altLang="zh-CN" sz="2800" b="1" noProof="0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now</a:t>
            </a:r>
            <a:r>
              <a:rPr lang="en-US" altLang="zh-CN" sz="2800" b="1" noProof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?</a:t>
            </a:r>
            <a:endParaRPr lang="en-US" altLang="zh-CN" sz="2800" b="1" noProof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1"/>
          <p:cNvSpPr/>
          <p:nvPr/>
        </p:nvSpPr>
        <p:spPr>
          <a:xfrm>
            <a:off x="468313" y="268288"/>
            <a:ext cx="155257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inden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Lead-in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428875" y="1928813"/>
            <a:ext cx="4284663" cy="719137"/>
            <a:chOff x="2807914" y="102087"/>
            <a:chExt cx="4284365" cy="720080"/>
          </a:xfrm>
        </p:grpSpPr>
        <p:sp>
          <p:nvSpPr>
            <p:cNvPr id="10" name="双波形 9"/>
            <p:cNvSpPr/>
            <p:nvPr/>
          </p:nvSpPr>
          <p:spPr>
            <a:xfrm>
              <a:off x="2807914" y="102087"/>
              <a:ext cx="4284365" cy="720080"/>
            </a:xfrm>
            <a:prstGeom prst="doubleWav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文本框 6147"/>
            <p:cNvSpPr txBox="1">
              <a:spLocks noChangeArrowheads="1"/>
            </p:cNvSpPr>
            <p:nvPr/>
          </p:nvSpPr>
          <p:spPr bwMode="auto">
            <a:xfrm>
              <a:off x="2969828" y="160901"/>
              <a:ext cx="3960538" cy="5226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  <a:sym typeface="+mn-ea"/>
                </a:rPr>
                <a:t>How's the weather?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/>
          <p:nvPr/>
        </p:nvSpPr>
        <p:spPr>
          <a:xfrm>
            <a:off x="468313" y="268288"/>
            <a:ext cx="155257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inden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Lead-in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4906"/>
          <a:stretch>
            <a:fillRect/>
          </a:stretch>
        </p:blipFill>
        <p:spPr>
          <a:xfrm>
            <a:off x="684213" y="1271588"/>
            <a:ext cx="3589338" cy="2886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2698750" y="427038"/>
            <a:ext cx="4284663" cy="719137"/>
            <a:chOff x="2807914" y="102087"/>
            <a:chExt cx="4284365" cy="720080"/>
          </a:xfrm>
        </p:grpSpPr>
        <p:sp>
          <p:nvSpPr>
            <p:cNvPr id="10" name="双波形 9"/>
            <p:cNvSpPr/>
            <p:nvPr/>
          </p:nvSpPr>
          <p:spPr>
            <a:xfrm>
              <a:off x="2807914" y="102087"/>
              <a:ext cx="4284365" cy="720080"/>
            </a:xfrm>
            <a:prstGeom prst="doubleWav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文本框 6147"/>
            <p:cNvSpPr txBox="1">
              <a:spLocks noChangeArrowheads="1"/>
            </p:cNvSpPr>
            <p:nvPr/>
          </p:nvSpPr>
          <p:spPr bwMode="auto">
            <a:xfrm>
              <a:off x="2969828" y="160901"/>
              <a:ext cx="3960538" cy="5226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  <a:sym typeface="+mn-ea"/>
                </a:rPr>
                <a:t>How's the weather?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1"/>
          <a:stretch>
            <a:fillRect/>
          </a:stretch>
        </p:blipFill>
        <p:spPr>
          <a:xfrm>
            <a:off x="4748952" y="1354994"/>
            <a:ext cx="4071520" cy="2532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1064577" y="4018915"/>
            <a:ext cx="701357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base"/>
            <a:r>
              <a:rPr lang="en-US" altLang="zh-CN" sz="4400" b="1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thunderstorm    rainstorm</a:t>
            </a:r>
            <a:endParaRPr lang="en-US" altLang="zh-CN" sz="4400" b="1" strike="noStrike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/>
          <p:nvPr/>
        </p:nvSpPr>
        <p:spPr>
          <a:xfrm>
            <a:off x="-276225" y="777240"/>
            <a:ext cx="5821362" cy="1210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en-US" altLang="zh-CN" sz="2800" b="1" noProof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What </a:t>
            </a:r>
            <a:r>
              <a:rPr lang="en-US" altLang="zh-CN" sz="2800" b="1" noProof="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were</a:t>
            </a:r>
            <a:r>
              <a:rPr lang="en-US" altLang="zh-CN" sz="2800" b="1" noProof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 you </a:t>
            </a:r>
            <a:r>
              <a:rPr lang="en-US" altLang="zh-CN" sz="2800" b="1" noProof="0" dirty="0">
                <a:latin typeface="+mn-lt"/>
                <a:ea typeface="宋体" panose="02010600030101010101" pitchFamily="2" charset="-122"/>
                <a:cs typeface="+mn-cs"/>
                <a:sym typeface="+mn-ea"/>
              </a:rPr>
              <a:t>do</a:t>
            </a:r>
            <a:r>
              <a:rPr lang="en-US" altLang="zh-CN" sz="2800" b="1" noProof="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ing</a:t>
            </a:r>
            <a:r>
              <a:rPr lang="en-US" altLang="zh-CN" sz="2800" b="1" noProof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 </a:t>
            </a:r>
            <a:endParaRPr lang="en-US" altLang="zh-CN" sz="2800" b="1" noProof="0" dirty="0">
              <a:solidFill>
                <a:srgbClr val="000000"/>
              </a:solidFill>
              <a:latin typeface="+mn-lt"/>
              <a:sym typeface="+mn-ea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en-US" altLang="zh-CN" sz="2800" b="1" noProof="0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when the rainstorm came</a:t>
            </a:r>
            <a:r>
              <a:rPr lang="en-US" altLang="zh-CN" sz="2800" b="1" noProof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?</a:t>
            </a:r>
            <a:endParaRPr lang="en-US" altLang="zh-CN" sz="2800" b="1" noProof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Text Box 3"/>
          <p:cNvSpPr txBox="1"/>
          <p:nvPr/>
        </p:nvSpPr>
        <p:spPr>
          <a:xfrm>
            <a:off x="-204473" y="2411094"/>
            <a:ext cx="5821366" cy="1210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en-US" altLang="zh-CN" sz="2800" b="1" noProof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What </a:t>
            </a:r>
            <a:r>
              <a:rPr lang="en-US" altLang="zh-CN" sz="2800" b="1" noProof="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were</a:t>
            </a:r>
            <a:r>
              <a:rPr lang="en-US" altLang="zh-CN" sz="2800" b="1" noProof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 you </a:t>
            </a:r>
            <a:r>
              <a:rPr lang="en-US" altLang="zh-CN" sz="2800" b="1" noProof="0" dirty="0">
                <a:latin typeface="+mn-lt"/>
                <a:ea typeface="宋体" panose="02010600030101010101" pitchFamily="2" charset="-122"/>
                <a:cs typeface="+mn-cs"/>
                <a:sym typeface="+mn-ea"/>
              </a:rPr>
              <a:t>do</a:t>
            </a:r>
            <a:r>
              <a:rPr lang="en-US" altLang="zh-CN" sz="2800" b="1" noProof="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ing</a:t>
            </a:r>
            <a:r>
              <a:rPr lang="en-US" altLang="zh-CN" sz="2800" b="1" noProof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 </a:t>
            </a:r>
            <a:endParaRPr lang="en-US" altLang="zh-CN" sz="2800" b="1" noProof="0" dirty="0">
              <a:solidFill>
                <a:srgbClr val="000000"/>
              </a:solidFill>
              <a:latin typeface="+mn-lt"/>
              <a:sym typeface="+mn-ea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en-US" altLang="zh-CN" sz="2800" b="1" noProof="0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at the time of the rainstorm</a:t>
            </a:r>
            <a:r>
              <a:rPr lang="en-US" altLang="zh-CN" sz="2800" b="1" noProof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?</a:t>
            </a:r>
            <a:endParaRPr lang="en-US" altLang="zh-CN" sz="2800" b="1" noProof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47713" y="3765550"/>
            <a:ext cx="2414588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……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的时候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444500" y="3497263"/>
            <a:ext cx="2085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3"/>
          <p:cNvSpPr txBox="1"/>
          <p:nvPr/>
        </p:nvSpPr>
        <p:spPr>
          <a:xfrm>
            <a:off x="3818890" y="1988185"/>
            <a:ext cx="5821363" cy="65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en-US" altLang="zh-CN" sz="2800" b="1" noProof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What </a:t>
            </a:r>
            <a:r>
              <a:rPr lang="en-US" altLang="zh-CN" sz="2800" b="1" noProof="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are</a:t>
            </a:r>
            <a:r>
              <a:rPr lang="en-US" altLang="zh-CN" sz="2800" b="1" noProof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 you </a:t>
            </a:r>
            <a:r>
              <a:rPr lang="en-US" altLang="zh-CN" sz="2800" b="1" noProof="0" dirty="0">
                <a:latin typeface="+mn-lt"/>
                <a:ea typeface="宋体" panose="02010600030101010101" pitchFamily="2" charset="-122"/>
                <a:cs typeface="+mn-cs"/>
                <a:sym typeface="+mn-ea"/>
              </a:rPr>
              <a:t>do</a:t>
            </a:r>
            <a:r>
              <a:rPr lang="en-US" altLang="zh-CN" sz="2800" b="1" noProof="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ing</a:t>
            </a:r>
            <a:r>
              <a:rPr lang="en-US" altLang="zh-CN" sz="2800" b="1" noProof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lang="en-US" altLang="zh-CN" sz="2800" b="1" noProof="0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now</a:t>
            </a:r>
            <a:r>
              <a:rPr lang="en-US" altLang="zh-CN" sz="2800" b="1" noProof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+mn-cs"/>
                <a:sym typeface="+mn-ea"/>
              </a:rPr>
              <a:t>?</a:t>
            </a:r>
            <a:endParaRPr lang="en-US" altLang="zh-CN" sz="2800" b="1" noProof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73352"/>
            <a:ext cx="3818890" cy="7067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fontAlgn="base"/>
            <a:r>
              <a:rPr lang="en-US" altLang="zh-CN" sz="4000" b="1" strike="noStrike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</a:t>
            </a:r>
            <a:r>
              <a:rPr lang="zh-CN" altLang="en-US" sz="4000" b="1" strike="noStrike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omparison</a:t>
            </a:r>
            <a:endParaRPr lang="zh-CN" altLang="en-US" sz="4000" b="1" strike="noStrike" noProof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/>
          <p:nvPr/>
        </p:nvSpPr>
        <p:spPr>
          <a:xfrm>
            <a:off x="644525" y="1778000"/>
            <a:ext cx="662940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spcBef>
                <a:spcPct val="50000"/>
              </a:spcBef>
            </a:pP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What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was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he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latin typeface="Tahoma" panose="020B0604030504040204" pitchFamily="34" charset="0"/>
                <a:ea typeface="宋体" panose="02010600030101010101" pitchFamily="2" charset="-122"/>
              </a:rPr>
              <a:t>do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ing  </a:t>
            </a:r>
            <a:r>
              <a:rPr lang="en-US" altLang="zh-CN" sz="3000" b="1" i="1">
                <a:solidFill>
                  <a:srgbClr val="00B05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when the rainstorm came</a:t>
            </a: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25604" name="Text Box 4"/>
          <p:cNvSpPr txBox="1"/>
          <p:nvPr/>
        </p:nvSpPr>
        <p:spPr>
          <a:xfrm>
            <a:off x="1143000" y="2989263"/>
            <a:ext cx="4697413" cy="5984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spcBef>
                <a:spcPct val="50000"/>
              </a:spcBef>
            </a:pPr>
            <a:r>
              <a:rPr lang="en-US" altLang="zh-CN" sz="2700" b="1">
                <a:solidFill>
                  <a:schemeClr val="folHlink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300" b="1">
                <a:solidFill>
                  <a:srgbClr val="0000FF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He</a:t>
            </a:r>
          </a:p>
        </p:txBody>
      </p:sp>
      <p:pic>
        <p:nvPicPr>
          <p:cNvPr id="15363" name="Picture 7" descr="/Users/ymg/Downloads/IMG_3241.JPGIMG_3241"/>
          <p:cNvPicPr>
            <a:picLocks noGrp="1" noChangeAspect="1"/>
          </p:cNvPicPr>
          <p:nvPr>
            <p:ph type="pic" sz="half" idx="4294967295"/>
          </p:nvPr>
        </p:nvPicPr>
        <p:blipFill>
          <a:blip r:embed="rId3"/>
          <a:stretch>
            <a:fillRect/>
          </a:stretch>
        </p:blipFill>
        <p:spPr>
          <a:xfrm>
            <a:off x="5341938" y="2247900"/>
            <a:ext cx="325120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9" name="Rectangle 9"/>
          <p:cNvSpPr/>
          <p:nvPr/>
        </p:nvSpPr>
        <p:spPr>
          <a:xfrm>
            <a:off x="2249488" y="3060700"/>
            <a:ext cx="3170237" cy="552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was </a:t>
            </a:r>
            <a:r>
              <a:rPr lang="en-US" altLang="zh-CN" sz="3000" b="1" i="1">
                <a:latin typeface="Tahoma" panose="020B0604030504040204" pitchFamily="34" charset="0"/>
                <a:ea typeface="宋体" panose="02010600030101010101" pitchFamily="2" charset="-122"/>
              </a:rPr>
              <a:t>run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ning </a:t>
            </a:r>
            <a:r>
              <a:rPr lang="en-US" altLang="zh-CN" sz="3000" b="1" i="1">
                <a:latin typeface="Tahoma" panose="020B060403050404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644525" y="236538"/>
            <a:ext cx="6629400" cy="552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spcBef>
                <a:spcPct val="50000"/>
              </a:spcBef>
            </a:pP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What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is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he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latin typeface="Tahoma" panose="020B0604030504040204" pitchFamily="34" charset="0"/>
                <a:ea typeface="宋体" panose="02010600030101010101" pitchFamily="2" charset="-122"/>
              </a:rPr>
              <a:t>do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ing  </a:t>
            </a:r>
            <a:r>
              <a:rPr lang="en-US" altLang="zh-CN" sz="3000" b="1" i="1">
                <a:solidFill>
                  <a:srgbClr val="00B05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now </a:t>
            </a: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44525" y="788988"/>
            <a:ext cx="6629400" cy="554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spcBef>
                <a:spcPct val="50000"/>
              </a:spcBef>
            </a:pP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He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is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latin typeface="Tahoma" panose="020B0604030504040204" pitchFamily="34" charset="0"/>
                <a:ea typeface="宋体" panose="02010600030101010101" pitchFamily="2" charset="-122"/>
              </a:rPr>
              <a:t>run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ning </a:t>
            </a:r>
            <a:r>
              <a:rPr lang="en-US" altLang="zh-CN" sz="3000" b="1" i="1">
                <a:latin typeface="Tahoma" panose="020B060403050404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5" name="云形 4"/>
          <p:cNvSpPr/>
          <p:nvPr/>
        </p:nvSpPr>
        <p:spPr>
          <a:xfrm>
            <a:off x="5419725" y="2247900"/>
            <a:ext cx="2952750" cy="6477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fontAlgn="base"/>
            <a:endParaRPr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闪电形 6"/>
          <p:cNvSpPr/>
          <p:nvPr/>
        </p:nvSpPr>
        <p:spPr>
          <a:xfrm>
            <a:off x="7092950" y="2644775"/>
            <a:ext cx="431800" cy="574675"/>
          </a:xfrm>
          <a:prstGeom prst="lightningBol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/>
            <a:endParaRPr lang="zh-CN" altLang="en-US" sz="18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/>
          <p:nvPr/>
        </p:nvSpPr>
        <p:spPr>
          <a:xfrm>
            <a:off x="644525" y="1778000"/>
            <a:ext cx="662940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spcBef>
                <a:spcPct val="50000"/>
              </a:spcBef>
            </a:pP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What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was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she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doing  </a:t>
            </a:r>
            <a:r>
              <a:rPr lang="en-US" altLang="zh-CN" sz="3000" b="1" i="1">
                <a:solidFill>
                  <a:srgbClr val="00B05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when the rainstorm came</a:t>
            </a: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25604" name="Text Box 4"/>
          <p:cNvSpPr txBox="1"/>
          <p:nvPr/>
        </p:nvSpPr>
        <p:spPr>
          <a:xfrm>
            <a:off x="1143000" y="2989263"/>
            <a:ext cx="4995863" cy="5984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>
              <a:spcBef>
                <a:spcPct val="50000"/>
              </a:spcBef>
            </a:pPr>
            <a:r>
              <a:rPr lang="en-US" altLang="zh-CN" sz="2700" b="1">
                <a:solidFill>
                  <a:schemeClr val="folHlink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300" b="1">
                <a:solidFill>
                  <a:srgbClr val="0000FF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She</a:t>
            </a:r>
          </a:p>
        </p:txBody>
      </p:sp>
      <p:pic>
        <p:nvPicPr>
          <p:cNvPr id="15363" name="Picture 7" descr="/Users/ymg/Downloads/IMG_3262.JPGIMG_3262"/>
          <p:cNvPicPr>
            <a:picLocks noGrp="1" noChangeAspect="1"/>
          </p:cNvPicPr>
          <p:nvPr>
            <p:ph type="pic" sz="half" idx="4294967295"/>
          </p:nvPr>
        </p:nvPicPr>
        <p:blipFill>
          <a:blip r:embed="rId3"/>
          <a:srcRect r="18318"/>
          <a:stretch>
            <a:fillRect/>
          </a:stretch>
        </p:blipFill>
        <p:spPr>
          <a:xfrm rot="5400000">
            <a:off x="6030913" y="2484438"/>
            <a:ext cx="265430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9" name="Rectangle 9"/>
          <p:cNvSpPr/>
          <p:nvPr/>
        </p:nvSpPr>
        <p:spPr>
          <a:xfrm>
            <a:off x="2178050" y="3003550"/>
            <a:ext cx="3889375" cy="552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was </a:t>
            </a:r>
            <a:r>
              <a:rPr lang="en-US" altLang="zh-CN" sz="3000" b="1" i="1">
                <a:latin typeface="Tahoma" panose="020B0604030504040204" pitchFamily="34" charset="0"/>
                <a:ea typeface="宋体" panose="02010600030101010101" pitchFamily="2" charset="-122"/>
              </a:rPr>
              <a:t>drink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ing </a:t>
            </a:r>
            <a:r>
              <a:rPr lang="en-US" altLang="zh-CN" sz="3000" b="1" i="1">
                <a:latin typeface="Tahoma" panose="020B0604030504040204" pitchFamily="34" charset="0"/>
                <a:ea typeface="宋体" panose="02010600030101010101" pitchFamily="2" charset="-122"/>
              </a:rPr>
              <a:t>milk .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644525" y="236538"/>
            <a:ext cx="6629400" cy="552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spcBef>
                <a:spcPct val="50000"/>
              </a:spcBef>
            </a:pP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What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is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she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doing  </a:t>
            </a:r>
            <a:r>
              <a:rPr lang="en-US" altLang="zh-CN" sz="3000" b="1" i="1">
                <a:solidFill>
                  <a:srgbClr val="00B05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now </a:t>
            </a: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44525" y="788988"/>
            <a:ext cx="6629400" cy="554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>
              <a:spcBef>
                <a:spcPct val="50000"/>
              </a:spcBef>
            </a:pPr>
            <a:r>
              <a:rPr lang="en-US" altLang="zh-CN" sz="3000" b="1">
                <a:latin typeface="Tahoma" panose="020B0604030504040204" pitchFamily="34" charset="0"/>
                <a:ea typeface="宋体" panose="02010600030101010101" pitchFamily="2" charset="-122"/>
              </a:rPr>
              <a:t>She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000" b="1" i="1">
                <a:solidFill>
                  <a:srgbClr val="C00000"/>
                </a:solidFill>
                <a:latin typeface="Tahoma Bold" panose="020B0604030504040204" charset="0"/>
                <a:ea typeface="宋体" panose="02010600030101010101" pitchFamily="2" charset="-122"/>
              </a:rPr>
              <a:t>is </a:t>
            </a:r>
            <a:r>
              <a:rPr lang="en-US" altLang="zh-CN" sz="3000" b="1" i="1">
                <a:latin typeface="Tahoma Bold" panose="020B0604030504040204" charset="0"/>
                <a:ea typeface="宋体" panose="02010600030101010101" pitchFamily="2" charset="-122"/>
              </a:rPr>
              <a:t>drink</a:t>
            </a:r>
            <a:r>
              <a:rPr lang="en-US" altLang="zh-CN" sz="3000" b="1" i="1">
                <a:solidFill>
                  <a:srgbClr val="C00000"/>
                </a:solidFill>
                <a:latin typeface="Tahoma Bold" panose="020B0604030504040204" charset="0"/>
                <a:ea typeface="宋体" panose="02010600030101010101" pitchFamily="2" charset="-122"/>
              </a:rPr>
              <a:t>ing </a:t>
            </a:r>
            <a:r>
              <a:rPr lang="en-US" altLang="zh-CN" sz="3000" b="1" i="1">
                <a:latin typeface="Tahoma Bold" panose="020B0604030504040204" charset="0"/>
                <a:ea typeface="宋体" panose="02010600030101010101" pitchFamily="2" charset="-122"/>
              </a:rPr>
              <a:t>milk </a:t>
            </a:r>
            <a:r>
              <a:rPr lang="en-US" altLang="zh-CN" sz="3000" b="1" i="1">
                <a:latin typeface="Tahoma" panose="020B060403050404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5" name="云形 4"/>
          <p:cNvSpPr/>
          <p:nvPr/>
        </p:nvSpPr>
        <p:spPr>
          <a:xfrm>
            <a:off x="5921375" y="1889125"/>
            <a:ext cx="2952750" cy="6477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fontAlgn="base"/>
            <a:endParaRPr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闪电形 6"/>
          <p:cNvSpPr/>
          <p:nvPr/>
        </p:nvSpPr>
        <p:spPr>
          <a:xfrm>
            <a:off x="7523163" y="2212975"/>
            <a:ext cx="431800" cy="576263"/>
          </a:xfrm>
          <a:prstGeom prst="lightningBol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ctr"/>
            <a:endParaRPr lang="zh-CN" altLang="en-US" sz="18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Q4ZTU5ODE3MmZlYTU4MWEyZDgxZmI4NzgxNWUzM2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Times New Roman"/>
        <a:ea typeface="黑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622</Words>
  <Application>Microsoft Office PowerPoint</Application>
  <PresentationFormat>全屏显示(16:9)</PresentationFormat>
  <Paragraphs>117</Paragraphs>
  <Slides>20</Slides>
  <Notes>20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楷体</vt:lpstr>
      <vt:lpstr>宋体</vt:lpstr>
      <vt:lpstr>微软雅黑</vt:lpstr>
      <vt:lpstr>Arial</vt:lpstr>
      <vt:lpstr>Calibri</vt:lpstr>
      <vt:lpstr>Tahoma</vt:lpstr>
      <vt:lpstr>Tahoma Bold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练一练</vt:lpstr>
      <vt:lpstr>PowerPoint 演示文稿</vt:lpstr>
      <vt:lpstr>PowerPoint 演示文稿</vt:lpstr>
    </vt:vector>
  </TitlesOfParts>
  <Manager>状元成才路</Manager>
  <Company>状元成才路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</dc:creator>
  <cp:keywords>状元成才路</cp:keywords>
  <dc:description>声  明_x000d__x000d__x000d__x000d_
 本文件仅用于个人学习、研究或欣赏，以及其他非商业性或非盈利性用途，但同时应遵守著作权法及其他相关法律的规定，不得侵犯本司及相关权利人的合法权利。_x000d__x000d__x000d__x000d_
 除此以外，将本文件任何内容用于其他用途时，应获得授权，如发现未经授权用于商业或盈利用途将追加侵权者的法律责任。_x000d__x000d__x000d__x000d_
_x000d__x000d__x000d__x000d_
武汉天成贵龙文化传播有限公司_x000d__x000d__x000d__x000d_
湖北山河律师事务所</dc:description>
  <cp:lastModifiedBy>焦壮壮</cp:lastModifiedBy>
  <cp:revision>311</cp:revision>
  <dcterms:created xsi:type="dcterms:W3CDTF">2021-10-18T23:36:00Z</dcterms:created>
  <dcterms:modified xsi:type="dcterms:W3CDTF">2022-10-13T07:33:25Z</dcterms:modified>
  <cp:category>状元成才路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8FBB36CB76C549BA91E4FD38B7EC1988</vt:lpwstr>
  </property>
</Properties>
</file>