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8" r:id="rId2"/>
    <p:sldId id="279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36" r:id="rId12"/>
    <p:sldId id="337" r:id="rId13"/>
    <p:sldId id="338" r:id="rId14"/>
    <p:sldId id="339" r:id="rId15"/>
    <p:sldId id="340" r:id="rId16"/>
    <p:sldId id="332" r:id="rId17"/>
    <p:sldId id="333" r:id="rId18"/>
    <p:sldId id="334" r:id="rId19"/>
    <p:sldId id="335" r:id="rId20"/>
    <p:sldId id="327" r:id="rId21"/>
    <p:sldId id="328" r:id="rId22"/>
    <p:sldId id="329" r:id="rId23"/>
    <p:sldId id="330" r:id="rId24"/>
    <p:sldId id="331" r:id="rId25"/>
    <p:sldId id="293" r:id="rId26"/>
    <p:sldId id="342" r:id="rId27"/>
    <p:sldId id="341" r:id="rId28"/>
    <p:sldId id="343" r:id="rId29"/>
    <p:sldId id="344" r:id="rId30"/>
    <p:sldId id="345" r:id="rId31"/>
    <p:sldId id="308" r:id="rId32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2C0"/>
    <a:srgbClr val="48A2A0"/>
    <a:srgbClr val="B0C4DD"/>
    <a:srgbClr val="A4D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 showGuides="1">
      <p:cViewPr>
        <p:scale>
          <a:sx n="88" d="100"/>
          <a:sy n="88" d="100"/>
        </p:scale>
        <p:origin x="-120" y="-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9EA2A-4C48-4C61-B30A-DAB1A3E93B21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1000-9408-426B-B873-D4C066E48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59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3593460" y="1511293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 userDrawn="1"/>
        </p:nvSpPr>
        <p:spPr>
          <a:xfrm>
            <a:off x="0" y="-32657"/>
            <a:ext cx="646331" cy="672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未经原作者允许不得转载本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，否则将视为侵权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4677997" y="1089291"/>
            <a:ext cx="7495569" cy="5760400"/>
          </a:xfrm>
          <a:custGeom>
            <a:avLst/>
            <a:gdLst>
              <a:gd name="connsiteX0" fmla="*/ 4052585 w 7495569"/>
              <a:gd name="connsiteY0" fmla="*/ 0 h 5760400"/>
              <a:gd name="connsiteX1" fmla="*/ 7413052 w 7495569"/>
              <a:gd name="connsiteY1" fmla="*/ 1786746 h 5760400"/>
              <a:gd name="connsiteX2" fmla="*/ 7495569 w 7495569"/>
              <a:gd name="connsiteY2" fmla="*/ 1922573 h 5760400"/>
              <a:gd name="connsiteX3" fmla="*/ 7495569 w 7495569"/>
              <a:gd name="connsiteY3" fmla="*/ 5760400 h 5760400"/>
              <a:gd name="connsiteX4" fmla="*/ 381273 w 7495569"/>
              <a:gd name="connsiteY4" fmla="*/ 5760400 h 5760400"/>
              <a:gd name="connsiteX5" fmla="*/ 318473 w 7495569"/>
              <a:gd name="connsiteY5" fmla="*/ 5630034 h 5760400"/>
              <a:gd name="connsiteX6" fmla="*/ 0 w 7495569"/>
              <a:gd name="connsiteY6" fmla="*/ 4052585 h 5760400"/>
              <a:gd name="connsiteX7" fmla="*/ 4052585 w 7495569"/>
              <a:gd name="connsiteY7" fmla="*/ 0 h 57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5569" h="5760400">
                <a:moveTo>
                  <a:pt x="4052585" y="0"/>
                </a:moveTo>
                <a:cubicBezTo>
                  <a:pt x="5451448" y="0"/>
                  <a:pt x="6684773" y="708752"/>
                  <a:pt x="7413052" y="1786746"/>
                </a:cubicBezTo>
                <a:lnTo>
                  <a:pt x="7495569" y="1922573"/>
                </a:lnTo>
                <a:lnTo>
                  <a:pt x="7495569" y="5760400"/>
                </a:lnTo>
                <a:lnTo>
                  <a:pt x="381273" y="5760400"/>
                </a:lnTo>
                <a:lnTo>
                  <a:pt x="318473" y="5630034"/>
                </a:lnTo>
                <a:cubicBezTo>
                  <a:pt x="113401" y="5145190"/>
                  <a:pt x="0" y="4612131"/>
                  <a:pt x="0" y="4052585"/>
                </a:cubicBezTo>
                <a:cubicBezTo>
                  <a:pt x="0" y="1814404"/>
                  <a:pt x="1814404" y="0"/>
                  <a:pt x="4052585" y="0"/>
                </a:cubicBezTo>
                <a:close/>
              </a:path>
            </a:pathLst>
          </a:cu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18434" y="0"/>
            <a:ext cx="11829889" cy="6022170"/>
          </a:xfrm>
          <a:custGeom>
            <a:avLst/>
            <a:gdLst>
              <a:gd name="connsiteX0" fmla="*/ 0 w 11829889"/>
              <a:gd name="connsiteY0" fmla="*/ 0 h 6022170"/>
              <a:gd name="connsiteX1" fmla="*/ 11829889 w 11829889"/>
              <a:gd name="connsiteY1" fmla="*/ 0 h 6022170"/>
              <a:gd name="connsiteX2" fmla="*/ 11638999 w 11829889"/>
              <a:gd name="connsiteY2" fmla="*/ 372708 h 6022170"/>
              <a:gd name="connsiteX3" fmla="*/ 2146897 w 11829889"/>
              <a:gd name="connsiteY3" fmla="*/ 6022170 h 6022170"/>
              <a:gd name="connsiteX4" fmla="*/ 502925 w 11829889"/>
              <a:gd name="connsiteY4" fmla="*/ 5897788 h 6022170"/>
              <a:gd name="connsiteX5" fmla="*/ 0 w 11829889"/>
              <a:gd name="connsiteY5" fmla="*/ 5807975 h 602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9889" h="6022170">
                <a:moveTo>
                  <a:pt x="0" y="0"/>
                </a:moveTo>
                <a:lnTo>
                  <a:pt x="11829889" y="0"/>
                </a:lnTo>
                <a:lnTo>
                  <a:pt x="11638999" y="372708"/>
                </a:lnTo>
                <a:cubicBezTo>
                  <a:pt x="9810981" y="3737782"/>
                  <a:pt x="6245713" y="6022170"/>
                  <a:pt x="2146897" y="6022170"/>
                </a:cubicBezTo>
                <a:cubicBezTo>
                  <a:pt x="1587968" y="6022170"/>
                  <a:pt x="1038959" y="5979692"/>
                  <a:pt x="502925" y="5897788"/>
                </a:cubicBezTo>
                <a:lnTo>
                  <a:pt x="0" y="5807975"/>
                </a:lnTo>
                <a:close/>
              </a:path>
            </a:pathLst>
          </a:cu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164715" y="875665"/>
            <a:ext cx="7863205" cy="3028315"/>
            <a:chOff x="1395988" y="506069"/>
            <a:chExt cx="7863050" cy="3028283"/>
          </a:xfrm>
        </p:grpSpPr>
        <p:sp>
          <p:nvSpPr>
            <p:cNvPr id="2" name="文本框 1"/>
            <p:cNvSpPr txBox="1"/>
            <p:nvPr/>
          </p:nvSpPr>
          <p:spPr>
            <a:xfrm>
              <a:off x="4844869" y="2826466"/>
              <a:ext cx="37753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b="1" dirty="0">
                  <a:solidFill>
                    <a:schemeClr val="bg1"/>
                  </a:solidFill>
                  <a:latin typeface="Gotham Rounded Medium" panose="02000000000000000000" pitchFamily="50" charset="0"/>
                </a:rPr>
                <a:t>你今天想看什么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395988" y="506069"/>
              <a:ext cx="7863050" cy="19389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What Do You Feel Like </a:t>
              </a:r>
            </a:p>
            <a:p>
              <a:r>
                <a:rPr lang="en-US" altLang="zh-CN" sz="6000" dirty="0">
                  <a:solidFill>
                    <a:schemeClr val="bg1"/>
                  </a:solidFill>
                </a:rPr>
                <a:t>Watching Today?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797830" y="434847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“We don’t really know who built Stonehenge,” says Paul Stoker. “And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perhaps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we might never know, but we do know they must have been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hardworking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— and great planners!”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6096000" y="3764692"/>
            <a:ext cx="5480115" cy="2516957"/>
            <a:chOff x="6278251" y="3298179"/>
            <a:chExt cx="4298613" cy="2516957"/>
          </a:xfrm>
        </p:grpSpPr>
        <p:sp>
          <p:nvSpPr>
            <p:cNvPr id="7" name="矩形 6"/>
            <p:cNvSpPr/>
            <p:nvPr/>
          </p:nvSpPr>
          <p:spPr>
            <a:xfrm>
              <a:off x="6861057" y="3434868"/>
              <a:ext cx="3715807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perhaps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：可能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hardworking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：努力工作的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13426" y="582423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Everyone in our town is feeling uneasy, and everyone has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his or her own ideas. There must be something visiting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the homes in our neighborhood, but what is it?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53170" y="354039"/>
            <a:ext cx="10080479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We have no idea. Most people hope that this animal or person will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simply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go away, but I do not think that is going to happen. The noise-maker is having too much fun creating fear in the neighborhood.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297105" y="3610123"/>
            <a:ext cx="4355174" cy="2706695"/>
            <a:chOff x="6278251" y="3108441"/>
            <a:chExt cx="4355174" cy="2706695"/>
          </a:xfrm>
        </p:grpSpPr>
        <p:sp>
          <p:nvSpPr>
            <p:cNvPr id="7" name="矩形 6"/>
            <p:cNvSpPr/>
            <p:nvPr/>
          </p:nvSpPr>
          <p:spPr>
            <a:xfrm>
              <a:off x="6917618" y="3108441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simply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：简单地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662299"/>
            <a:ext cx="10080479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When I was nine watching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scary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movies, she said it’d give me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awful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dreams.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But I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shouted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back angrily, “I should be allowed to watch it! I’m not a baby!”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297105" y="3610123"/>
            <a:ext cx="4355174" cy="2706695"/>
            <a:chOff x="6278251" y="3108441"/>
            <a:chExt cx="4355174" cy="2706695"/>
          </a:xfrm>
        </p:grpSpPr>
        <p:sp>
          <p:nvSpPr>
            <p:cNvPr id="5" name="矩形 4"/>
            <p:cNvSpPr/>
            <p:nvPr/>
          </p:nvSpPr>
          <p:spPr>
            <a:xfrm>
              <a:off x="6917618" y="3108441"/>
              <a:ext cx="3715807" cy="1955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scary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：吓人的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awful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：糟糕的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shout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：喊；吼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47991" y="435503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When I was a teen going out with friends, she said, “Please be back by ten!”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But I talked back again — “I should not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be told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what to do! I’m seventeen now!”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2187027" y="3512182"/>
            <a:ext cx="8666356" cy="2516957"/>
            <a:chOff x="2020487" y="3309675"/>
            <a:chExt cx="8666356" cy="2516957"/>
          </a:xfrm>
        </p:grpSpPr>
        <p:sp>
          <p:nvSpPr>
            <p:cNvPr id="5" name="矩形 4"/>
            <p:cNvSpPr/>
            <p:nvPr/>
          </p:nvSpPr>
          <p:spPr>
            <a:xfrm>
              <a:off x="2020487" y="3309675"/>
              <a:ext cx="4757384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be told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：被告知</a:t>
              </a:r>
              <a:endPara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71036" y="3432294"/>
              <a:ext cx="3715807" cy="662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5929459" y="3309675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694837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Now I’m an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adult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 thinking back to those times.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 coughed for days after eating that ice-cream.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And had scary dreams after watching that film.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989161" y="3724676"/>
            <a:ext cx="4477723" cy="2595643"/>
            <a:chOff x="5929459" y="3230989"/>
            <a:chExt cx="4477723" cy="2595643"/>
          </a:xfrm>
        </p:grpSpPr>
        <p:sp>
          <p:nvSpPr>
            <p:cNvPr id="7" name="矩形 6"/>
            <p:cNvSpPr/>
            <p:nvPr/>
          </p:nvSpPr>
          <p:spPr>
            <a:xfrm>
              <a:off x="6691375" y="3230989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adult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：成年人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5929459" y="3309675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810539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 was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late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for school from staying out past ten.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regret</a:t>
            </a: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talking back, not listening to Mom.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Mom knows best, and for me she wanted only the best!</a:t>
            </a:r>
            <a:endParaRPr lang="zh-CN" alt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32504" y="3298179"/>
            <a:ext cx="8644360" cy="2516957"/>
            <a:chOff x="1932504" y="3298179"/>
            <a:chExt cx="8644360" cy="2516957"/>
          </a:xfrm>
        </p:grpSpPr>
        <p:sp>
          <p:nvSpPr>
            <p:cNvPr id="5" name="矩形 4"/>
            <p:cNvSpPr/>
            <p:nvPr/>
          </p:nvSpPr>
          <p:spPr>
            <a:xfrm>
              <a:off x="1932504" y="3436070"/>
              <a:ext cx="47573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late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：迟的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regret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：后悔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810539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Many young people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look up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to these basketball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heroes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and want to become like them. These stars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encourage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young people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to work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hard to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achieve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their dreams.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156366" y="3741239"/>
            <a:ext cx="9420498" cy="2516957"/>
            <a:chOff x="1156366" y="3298179"/>
            <a:chExt cx="9420498" cy="2516957"/>
          </a:xfrm>
        </p:grpSpPr>
        <p:sp>
          <p:nvSpPr>
            <p:cNvPr id="5" name="矩形 4"/>
            <p:cNvSpPr/>
            <p:nvPr/>
          </p:nvSpPr>
          <p:spPr>
            <a:xfrm>
              <a:off x="1156366" y="3298179"/>
              <a:ext cx="4757384" cy="1963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look up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：看齐</a:t>
              </a:r>
              <a:endPara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encourage sb. to do </a:t>
              </a:r>
              <a:r>
                <a:rPr lang="en-US" altLang="zh-CN" sz="2800" dirty="0" err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sth</a:t>
              </a: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</a:t>
              </a:r>
              <a:endPara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鼓励某人做某事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hero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：英雄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achieve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：实现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242327"/>
            <a:ext cx="10080479" cy="325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Roy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: Of course! I thought about it because I saw a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website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last week. The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pioneers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of different inventions were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listed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there. For example, it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mentioned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that the zipper was invented by Whitcomb Judson in 1893. But at that time, it wasn’t used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widely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783991" y="3251904"/>
            <a:ext cx="8755166" cy="3247877"/>
            <a:chOff x="1812271" y="2825311"/>
            <a:chExt cx="8755166" cy="3247877"/>
          </a:xfrm>
        </p:grpSpPr>
        <p:sp>
          <p:nvSpPr>
            <p:cNvPr id="5" name="矩形 4"/>
            <p:cNvSpPr/>
            <p:nvPr/>
          </p:nvSpPr>
          <p:spPr>
            <a:xfrm>
              <a:off x="1812271" y="3298179"/>
              <a:ext cx="4757384" cy="662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51630" y="2825311"/>
              <a:ext cx="3715807" cy="3247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website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：网站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pioneer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：先锋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list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：列举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mention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：提到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widely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：广泛地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810539"/>
            <a:ext cx="10080479" cy="13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Paul:  Really? So when did it become popular?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Roy: Around 1917.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13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While some people only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stick to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one kind of movie, I like to watch different kinds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depending on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how I feel that day.</a:t>
            </a:r>
            <a:endParaRPr lang="zh-CN" altLang="en-US" sz="48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6268824" y="3815499"/>
            <a:ext cx="0" cy="2516957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759618" y="3505455"/>
            <a:ext cx="526791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stick to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：坚持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depend on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：取决于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810539"/>
            <a:ext cx="10080479" cy="13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most</a:t>
            </a:r>
            <a:r>
              <a:rPr lang="zh-CN" altLang="en-US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common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things, from paper to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clay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to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bamboos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 are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turned into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objects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of beauty.</a:t>
            </a:r>
            <a:endParaRPr lang="zh-CN" altLang="en-US" sz="4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1932504" y="3298179"/>
            <a:ext cx="8644360" cy="2696067"/>
            <a:chOff x="1932504" y="3298179"/>
            <a:chExt cx="8644360" cy="2696067"/>
          </a:xfrm>
        </p:grpSpPr>
        <p:sp>
          <p:nvSpPr>
            <p:cNvPr id="5" name="矩形 4"/>
            <p:cNvSpPr/>
            <p:nvPr/>
          </p:nvSpPr>
          <p:spPr>
            <a:xfrm>
              <a:off x="1932504" y="3436070"/>
              <a:ext cx="47573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turn into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：变成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26015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common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：普通的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clay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：黏土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bamboo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：竹子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object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：物体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5891752" y="347728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810539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According to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Chinese history, sky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lanterns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were first used by </a:t>
            </a:r>
            <a:r>
              <a:rPr lang="en-US" altLang="zh-CN" sz="2800" dirty="0" err="1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Zhuge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Kongming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 He sent them out to ask for help when in trouble.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615136" y="3298179"/>
            <a:ext cx="8961728" cy="2516957"/>
            <a:chOff x="1615136" y="3298179"/>
            <a:chExt cx="8961728" cy="2516957"/>
          </a:xfrm>
        </p:grpSpPr>
        <p:sp>
          <p:nvSpPr>
            <p:cNvPr id="5" name="矩形 4"/>
            <p:cNvSpPr/>
            <p:nvPr/>
          </p:nvSpPr>
          <p:spPr>
            <a:xfrm>
              <a:off x="1615136" y="3429000"/>
              <a:ext cx="47573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according to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：根据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lantern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：灯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508881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Today, sky lanterns are used at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festivals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and other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celebrations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. They are made of bamboo and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covered with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paper. When the lanterns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are lit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, they slowly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rise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into air like small hot-air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balloons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for all to see.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615136" y="3289971"/>
            <a:ext cx="8961728" cy="2617961"/>
            <a:chOff x="1615136" y="3289971"/>
            <a:chExt cx="8961728" cy="2617961"/>
          </a:xfrm>
        </p:grpSpPr>
        <p:sp>
          <p:nvSpPr>
            <p:cNvPr id="5" name="矩形 4"/>
            <p:cNvSpPr/>
            <p:nvPr/>
          </p:nvSpPr>
          <p:spPr>
            <a:xfrm>
              <a:off x="1615136" y="3289971"/>
              <a:ext cx="4757384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covered with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：被掩盖</a:t>
              </a:r>
              <a:endPara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be lit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 被点亮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26097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festival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：节日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celebration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：庆祝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rise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：升起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balloon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：气球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508881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They are seen as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bright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symbols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of happiness and good wishes.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Paper cutting 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has been around for over 1,500 years. Paper cutting sounds very easy but it can be difficult to do.  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1615136" y="3289971"/>
            <a:ext cx="8961728" cy="2525165"/>
            <a:chOff x="1615136" y="3289971"/>
            <a:chExt cx="8961728" cy="2525165"/>
          </a:xfrm>
        </p:grpSpPr>
        <p:sp>
          <p:nvSpPr>
            <p:cNvPr id="5" name="矩形 4"/>
            <p:cNvSpPr/>
            <p:nvPr/>
          </p:nvSpPr>
          <p:spPr>
            <a:xfrm>
              <a:off x="1615136" y="3289971"/>
              <a:ext cx="4757384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paper cutting </a:t>
              </a:r>
              <a:r>
                <a:rPr lang="zh-CN" altLang="en-US" sz="28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：剪纸</a:t>
              </a:r>
              <a:endPara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61057" y="3298179"/>
              <a:ext cx="3715807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bright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：明亮的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symbol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：标志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508881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The paper, usually red, is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folded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 before it is cut with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scissors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. The most common pictures are flowers, animals, and things about Chinese history.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6278251" y="3298179"/>
            <a:ext cx="4298613" cy="2516957"/>
            <a:chOff x="6278251" y="3298179"/>
            <a:chExt cx="4298613" cy="2516957"/>
          </a:xfrm>
        </p:grpSpPr>
        <p:sp>
          <p:nvSpPr>
            <p:cNvPr id="7" name="矩形 6"/>
            <p:cNvSpPr/>
            <p:nvPr/>
          </p:nvSpPr>
          <p:spPr>
            <a:xfrm>
              <a:off x="6861057" y="3298179"/>
              <a:ext cx="3715807" cy="1317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fold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：折叠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scissor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：剪刀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615440" y="2057400"/>
            <a:ext cx="2453640" cy="2453640"/>
          </a:xfrm>
          <a:prstGeom prst="ellipse">
            <a:avLst/>
          </a:prstGeom>
          <a:solidFill>
            <a:srgbClr val="48A2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76495" y="3718455"/>
            <a:ext cx="792585" cy="792585"/>
          </a:xfrm>
          <a:prstGeom prst="ellipse">
            <a:avLst/>
          </a:prstGeom>
          <a:solidFill>
            <a:srgbClr val="6C92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MH_Others_1"/>
          <p:cNvSpPr txBox="1"/>
          <p:nvPr>
            <p:custDataLst>
              <p:tags r:id="rId1"/>
            </p:custDataLst>
          </p:nvPr>
        </p:nvSpPr>
        <p:spPr>
          <a:xfrm>
            <a:off x="864526" y="2860251"/>
            <a:ext cx="3955467" cy="8479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第三部分</a:t>
            </a:r>
          </a:p>
        </p:txBody>
      </p:sp>
      <p:sp>
        <p:nvSpPr>
          <p:cNvPr id="2" name="矩形 1"/>
          <p:cNvSpPr/>
          <p:nvPr/>
        </p:nvSpPr>
        <p:spPr>
          <a:xfrm>
            <a:off x="4926995" y="2961054"/>
            <a:ext cx="44115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/>
              <a:t>课后作业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0644" y="1444204"/>
            <a:ext cx="5316717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panda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：熊猫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zoo</a:t>
            </a: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：动物园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tiger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：老虎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elephant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：大象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lion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：狮子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giraffe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：长颈鹿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6982" y="1452262"/>
            <a:ext cx="4930218" cy="39024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animal </a:t>
            </a:r>
            <a:r>
              <a:rPr lang="zh-CN" altLang="en-US" dirty="0"/>
              <a:t>：动物</a:t>
            </a:r>
            <a:endParaRPr lang="en-US" altLang="zh-CN" dirty="0"/>
          </a:p>
          <a:p>
            <a:r>
              <a:rPr lang="en-US" altLang="zh-CN" dirty="0"/>
              <a:t>cute</a:t>
            </a:r>
            <a:r>
              <a:rPr lang="zh-CN" altLang="en-US" dirty="0"/>
              <a:t>：可爱的；机灵的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lazy</a:t>
            </a:r>
            <a:r>
              <a:rPr lang="zh-CN" altLang="en-US" dirty="0"/>
              <a:t>：懒惰的</a:t>
            </a:r>
            <a:endParaRPr lang="en-US" altLang="zh-CN" dirty="0"/>
          </a:p>
          <a:p>
            <a:r>
              <a:rPr lang="en-US" altLang="zh-CN" dirty="0"/>
              <a:t>smart</a:t>
            </a:r>
            <a:r>
              <a:rPr lang="zh-CN" altLang="en-US" dirty="0"/>
              <a:t>：聪明的</a:t>
            </a:r>
            <a:endParaRPr lang="en-US" altLang="zh-CN" dirty="0"/>
          </a:p>
          <a:p>
            <a:r>
              <a:rPr lang="en-US" altLang="zh-CN" dirty="0"/>
              <a:t>beautiful</a:t>
            </a:r>
            <a:r>
              <a:rPr lang="zh-CN" altLang="en-US" dirty="0"/>
              <a:t>：漂亮的</a:t>
            </a:r>
            <a:endParaRPr lang="en-US" altLang="zh-CN" dirty="0"/>
          </a:p>
          <a:p>
            <a:r>
              <a:rPr lang="en-US" altLang="zh-CN" dirty="0"/>
              <a:t>kind</a:t>
            </a:r>
            <a:r>
              <a:rPr lang="zh-CN" altLang="en-US" dirty="0"/>
              <a:t>：种类；友善的</a:t>
            </a:r>
            <a:endParaRPr lang="en-US" altLang="zh-C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0644" y="1444204"/>
            <a:ext cx="5316717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Australia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：澳大利亚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rica</a:t>
            </a: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：非洲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Europe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：欧洲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Asia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：亚洲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pet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：宠物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leg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：腿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6982" y="1452262"/>
            <a:ext cx="4930218" cy="39024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friendly </a:t>
            </a:r>
            <a:r>
              <a:rPr lang="zh-CN" altLang="en-US" dirty="0"/>
              <a:t>：友好的</a:t>
            </a:r>
            <a:endParaRPr lang="en-US" altLang="zh-CN" dirty="0"/>
          </a:p>
          <a:p>
            <a:r>
              <a:rPr lang="en-US" altLang="zh-CN" dirty="0"/>
              <a:t>save</a:t>
            </a:r>
            <a:r>
              <a:rPr lang="zh-CN" altLang="en-US" dirty="0"/>
              <a:t>：拯救</a:t>
            </a:r>
            <a:r>
              <a:rPr lang="en-US" altLang="zh-CN" dirty="0"/>
              <a:t>		</a:t>
            </a:r>
          </a:p>
          <a:p>
            <a:r>
              <a:rPr lang="en-US" altLang="zh-CN" dirty="0"/>
              <a:t>flag</a:t>
            </a:r>
            <a:r>
              <a:rPr lang="zh-CN" altLang="en-US" dirty="0"/>
              <a:t>：旗帜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forget</a:t>
            </a:r>
            <a:r>
              <a:rPr lang="zh-CN" altLang="en-US" dirty="0"/>
              <a:t>：忘记</a:t>
            </a:r>
            <a:endParaRPr lang="en-US" altLang="zh-CN" dirty="0"/>
          </a:p>
          <a:p>
            <a:r>
              <a:rPr lang="en-US" altLang="zh-CN" dirty="0"/>
              <a:t>place</a:t>
            </a:r>
            <a:r>
              <a:rPr lang="zh-CN" altLang="en-US" dirty="0"/>
              <a:t>：地点</a:t>
            </a:r>
            <a:endParaRPr lang="en-US" altLang="zh-CN" dirty="0"/>
          </a:p>
          <a:p>
            <a:r>
              <a:rPr lang="en-US" altLang="zh-CN" dirty="0"/>
              <a:t>danger</a:t>
            </a:r>
            <a:r>
              <a:rPr lang="zh-CN" altLang="en-US" dirty="0"/>
              <a:t>：危险</a:t>
            </a:r>
            <a:endParaRPr lang="en-US" altLang="zh-C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0644" y="1444204"/>
            <a:ext cx="5316717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humorous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：幽默的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silent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：沉默的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helpful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：有帮助的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score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：分数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background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：背景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deal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：对待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6982" y="1452262"/>
            <a:ext cx="4930218" cy="39024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dare </a:t>
            </a:r>
            <a:r>
              <a:rPr lang="zh-CN" altLang="en-US" dirty="0"/>
              <a:t>：敢于</a:t>
            </a:r>
            <a:endParaRPr lang="en-US" altLang="zh-CN" dirty="0"/>
          </a:p>
          <a:p>
            <a:r>
              <a:rPr lang="en-US" altLang="zh-CN" dirty="0"/>
              <a:t>ton</a:t>
            </a:r>
            <a:r>
              <a:rPr lang="zh-CN" altLang="en-US" dirty="0"/>
              <a:t>：大量的</a:t>
            </a:r>
            <a:r>
              <a:rPr lang="en-US" altLang="zh-CN" dirty="0"/>
              <a:t>		</a:t>
            </a:r>
          </a:p>
          <a:p>
            <a:r>
              <a:rPr lang="en-US" altLang="zh-CN" dirty="0"/>
              <a:t>private</a:t>
            </a:r>
            <a:r>
              <a:rPr lang="zh-CN" altLang="en-US" dirty="0"/>
              <a:t>：私人的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guard</a:t>
            </a:r>
            <a:r>
              <a:rPr lang="zh-CN" altLang="en-US" dirty="0"/>
              <a:t>：守卫</a:t>
            </a:r>
            <a:endParaRPr lang="en-US" altLang="zh-CN" dirty="0"/>
          </a:p>
          <a:p>
            <a:r>
              <a:rPr lang="en-US" altLang="zh-CN" dirty="0"/>
              <a:t>require</a:t>
            </a:r>
            <a:r>
              <a:rPr lang="zh-CN" altLang="en-US" dirty="0"/>
              <a:t>：要求</a:t>
            </a:r>
            <a:endParaRPr lang="en-US" altLang="zh-CN" dirty="0"/>
          </a:p>
          <a:p>
            <a:r>
              <a:rPr lang="en-US" altLang="zh-CN" dirty="0"/>
              <a:t>European</a:t>
            </a:r>
            <a:r>
              <a:rPr lang="zh-CN" altLang="en-US" dirty="0"/>
              <a:t>：欧洲人</a:t>
            </a:r>
            <a:endParaRPr lang="en-US" altLang="zh-C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0644" y="1444204"/>
            <a:ext cx="5316717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African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：非洲人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British</a:t>
            </a: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：英国的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speech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：讲话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public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：公开的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ant</a:t>
            </a: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：蚂蚁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seldom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：不常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6982" y="1452262"/>
            <a:ext cx="4930218" cy="39024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influence </a:t>
            </a:r>
            <a:r>
              <a:rPr lang="zh-CN" altLang="en-US" dirty="0"/>
              <a:t>：影响</a:t>
            </a:r>
            <a:endParaRPr lang="en-US" altLang="zh-CN" dirty="0"/>
          </a:p>
          <a:p>
            <a:r>
              <a:rPr lang="en-US" altLang="zh-CN" dirty="0"/>
              <a:t>absent</a:t>
            </a:r>
            <a:r>
              <a:rPr lang="zh-CN" altLang="en-US" dirty="0"/>
              <a:t>：缺席的</a:t>
            </a:r>
            <a:r>
              <a:rPr lang="en-US" altLang="zh-CN" dirty="0"/>
              <a:t>		</a:t>
            </a:r>
          </a:p>
          <a:p>
            <a:r>
              <a:rPr lang="en-US" altLang="zh-CN" dirty="0"/>
              <a:t>fail</a:t>
            </a:r>
            <a:r>
              <a:rPr lang="zh-CN" altLang="en-US" dirty="0"/>
              <a:t>：失败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examination</a:t>
            </a:r>
            <a:r>
              <a:rPr lang="zh-CN" altLang="en-US" dirty="0"/>
              <a:t>：考试</a:t>
            </a:r>
            <a:endParaRPr lang="en-US" altLang="zh-CN" dirty="0"/>
          </a:p>
          <a:p>
            <a:r>
              <a:rPr lang="en-US" altLang="zh-CN" dirty="0"/>
              <a:t>exactly</a:t>
            </a:r>
            <a:r>
              <a:rPr lang="zh-CN" altLang="en-US" dirty="0"/>
              <a:t>：确切地</a:t>
            </a:r>
            <a:endParaRPr lang="en-US" altLang="zh-CN" dirty="0"/>
          </a:p>
          <a:p>
            <a:r>
              <a:rPr lang="en-US" altLang="zh-CN" dirty="0"/>
              <a:t>pride</a:t>
            </a:r>
            <a:r>
              <a:rPr lang="zh-CN" altLang="en-US" dirty="0"/>
              <a:t>：自豪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5760" y="460434"/>
            <a:ext cx="10080479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When I’m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down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or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tired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 I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prefer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movies that can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cheer me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Comedies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like Men in Black or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cartoons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like Kungfu Panda have funny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dialogues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and usually have a happy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ending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992306" y="3368766"/>
            <a:ext cx="5480115" cy="2516957"/>
            <a:chOff x="6278251" y="3298179"/>
            <a:chExt cx="4298613" cy="2516957"/>
          </a:xfrm>
        </p:grpSpPr>
        <p:sp>
          <p:nvSpPr>
            <p:cNvPr id="7" name="矩形 6"/>
            <p:cNvSpPr/>
            <p:nvPr/>
          </p:nvSpPr>
          <p:spPr>
            <a:xfrm>
              <a:off x="6861057" y="3434868"/>
              <a:ext cx="3715807" cy="1963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cartoon</a:t>
              </a: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effectLst/>
                  <a:latin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：卡通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dialogue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：对话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ending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：结局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1759618" y="3505455"/>
            <a:ext cx="526791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cheer up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：使高兴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depend on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：取决于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0644" y="1444204"/>
            <a:ext cx="5316717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proud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：自豪的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general</a:t>
            </a: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：普遍的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introduction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：介绍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chopstick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：筷子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ffectLst/>
                <a:latin typeface="微软雅黑" panose="020B0503020204020204" pitchFamily="34" charset="-122"/>
                <a:cs typeface="Times New Roman" panose="02020603050405020304" pitchFamily="18" charset="0"/>
              </a:rPr>
              <a:t>coin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：硬币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fork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：叉子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6982" y="1452262"/>
            <a:ext cx="4930218" cy="39024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>
                <a:latin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blouse </a:t>
            </a:r>
            <a:r>
              <a:rPr lang="zh-CN" altLang="en-US" dirty="0"/>
              <a:t>：短上衣</a:t>
            </a:r>
            <a:endParaRPr lang="en-US" altLang="zh-CN" dirty="0"/>
          </a:p>
          <a:p>
            <a:r>
              <a:rPr lang="en-US" altLang="zh-CN" dirty="0"/>
              <a:t>silver</a:t>
            </a:r>
            <a:r>
              <a:rPr lang="zh-CN" altLang="en-US" dirty="0"/>
              <a:t>：银</a:t>
            </a:r>
            <a:r>
              <a:rPr lang="en-US" altLang="zh-CN" dirty="0"/>
              <a:t>		</a:t>
            </a:r>
          </a:p>
          <a:p>
            <a:r>
              <a:rPr lang="en-US" altLang="zh-CN" dirty="0"/>
              <a:t>glass</a:t>
            </a:r>
            <a:r>
              <a:rPr lang="zh-CN" altLang="en-US" dirty="0"/>
              <a:t>：玻璃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cotton</a:t>
            </a:r>
            <a:r>
              <a:rPr lang="zh-CN" altLang="en-US" dirty="0"/>
              <a:t>：棉花</a:t>
            </a:r>
            <a:endParaRPr lang="en-US" altLang="zh-CN" dirty="0"/>
          </a:p>
          <a:p>
            <a:r>
              <a:rPr lang="en-US" altLang="zh-CN" dirty="0"/>
              <a:t>steel</a:t>
            </a:r>
            <a:r>
              <a:rPr lang="zh-CN" altLang="en-US" dirty="0"/>
              <a:t>：钢</a:t>
            </a:r>
            <a:endParaRPr lang="en-US" altLang="zh-CN" dirty="0"/>
          </a:p>
          <a:p>
            <a:r>
              <a:rPr lang="en-US" altLang="zh-CN" dirty="0"/>
              <a:t>fair</a:t>
            </a:r>
            <a:r>
              <a:rPr lang="zh-CN" altLang="en-US"/>
              <a:t>：展览会</a:t>
            </a:r>
            <a:endParaRPr lang="en-US" altLang="zh-C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90335" y="2447288"/>
            <a:ext cx="6694687" cy="13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抄写单词（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遍英文，</a:t>
            </a: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遍中文）；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2800" dirty="0">
                <a:latin typeface="微软雅黑" panose="020B0503020204020204" pitchFamily="34" charset="-122"/>
                <a:cs typeface="Times New Roman" panose="02020603050405020304" pitchFamily="18" charset="0"/>
              </a:rPr>
              <a:t>准备明天的听写。</a:t>
            </a:r>
            <a:endParaRPr lang="en-US" altLang="zh-CN" sz="280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325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The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characters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may not be perfect, but they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try their best to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solve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their problems. After watching them, I’m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filled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with hope again and the problems I have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suddenly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seem less serious. Laughing for two hours is a good way to relax!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6096000" y="3803968"/>
            <a:ext cx="5461261" cy="2846165"/>
            <a:chOff x="6278251" y="2968971"/>
            <a:chExt cx="4283824" cy="2846165"/>
          </a:xfrm>
        </p:grpSpPr>
        <p:sp>
          <p:nvSpPr>
            <p:cNvPr id="7" name="矩形 6"/>
            <p:cNvSpPr/>
            <p:nvPr/>
          </p:nvSpPr>
          <p:spPr>
            <a:xfrm>
              <a:off x="6846268" y="2968971"/>
              <a:ext cx="3715807" cy="26015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character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：角色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solve 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：解决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fill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：装满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suddenly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：突然地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894075" y="3939088"/>
            <a:ext cx="526791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try sb’s best to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：尽某人全力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depend on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：取决于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39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I don’t watch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dramas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or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documentaries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when I’m sad or tired. Dramas like Titanic make me feel even sadder. Documentaries like March of the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Penguins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which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provide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plenty of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information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about a certain subject can be interesting, but when I’m tired I don’t want to think too much. 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6096000" y="3464946"/>
            <a:ext cx="5555560" cy="3247877"/>
            <a:chOff x="6278251" y="2731687"/>
            <a:chExt cx="4357792" cy="3247877"/>
          </a:xfrm>
        </p:grpSpPr>
        <p:sp>
          <p:nvSpPr>
            <p:cNvPr id="7" name="矩形 6"/>
            <p:cNvSpPr/>
            <p:nvPr/>
          </p:nvSpPr>
          <p:spPr>
            <a:xfrm>
              <a:off x="6920236" y="2731687"/>
              <a:ext cx="3715807" cy="32478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drama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：戏剧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documentary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：纪录片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penguin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：企鹅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provide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：提供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information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：信息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1571081" y="4212020"/>
            <a:ext cx="5267913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plenty of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：大量的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depend on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：取决于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 I don’t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mind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action movies like Spider-Man when I’m too tired to think. I can just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shut off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my brain,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sit back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and enjoy watching an exciting superhero who always saves the world just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in time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992305" y="3184945"/>
            <a:ext cx="5489541" cy="2700778"/>
            <a:chOff x="6278251" y="3114358"/>
            <a:chExt cx="4306007" cy="2700778"/>
          </a:xfrm>
        </p:grpSpPr>
        <p:sp>
          <p:nvSpPr>
            <p:cNvPr id="7" name="矩形 6"/>
            <p:cNvSpPr/>
            <p:nvPr/>
          </p:nvSpPr>
          <p:spPr>
            <a:xfrm>
              <a:off x="6868451" y="3114358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mind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：介意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1608788" y="3184945"/>
            <a:ext cx="5267913" cy="1955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shut off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：关掉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sit back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：休息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in time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：及时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131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Once in a while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 I like to watch movies that are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scary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, like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horror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movies or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thrillers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992306" y="3176737"/>
            <a:ext cx="5442409" cy="2708986"/>
            <a:chOff x="6278251" y="3106150"/>
            <a:chExt cx="4269036" cy="2708986"/>
          </a:xfrm>
        </p:grpSpPr>
        <p:sp>
          <p:nvSpPr>
            <p:cNvPr id="7" name="矩形 6"/>
            <p:cNvSpPr/>
            <p:nvPr/>
          </p:nvSpPr>
          <p:spPr>
            <a:xfrm>
              <a:off x="6831480" y="3106150"/>
              <a:ext cx="3715807" cy="19634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scary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：恐怖的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horror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：吓人的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thrillers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：恐怖片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1608788" y="3184945"/>
            <a:ext cx="5267913" cy="670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once in a while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：有时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1963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 Movies like The Ring or The Shining can be fun, but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I’m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too scared to watch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them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alone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. I always bring a friend who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isn’t afraid of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these kinds of movies.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992306" y="3183308"/>
            <a:ext cx="5517823" cy="2702415"/>
            <a:chOff x="6278251" y="3112721"/>
            <a:chExt cx="4328191" cy="2702415"/>
          </a:xfrm>
        </p:grpSpPr>
        <p:sp>
          <p:nvSpPr>
            <p:cNvPr id="7" name="矩形 6"/>
            <p:cNvSpPr/>
            <p:nvPr/>
          </p:nvSpPr>
          <p:spPr>
            <a:xfrm>
              <a:off x="6890635" y="3112721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alone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：独自地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1749" y="309605"/>
            <a:ext cx="10080479" cy="260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One of the greatest mysteries is how it was built because the stones are so big and heavy. In 2001,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 group of 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English </a:t>
            </a:r>
            <a:r>
              <a: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volunteers</a:t>
            </a:r>
            <a:r>
              <a:rPr lang="en-US" altLang="zh-CN" sz="2800" dirty="0">
                <a:solidFill>
                  <a:srgbClr val="333333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tried to build another Stonehenge, but they couldn’t. </a:t>
            </a:r>
            <a:endParaRPr lang="zh-CN" altLang="en-US" sz="4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5992306" y="3368766"/>
            <a:ext cx="5480115" cy="2516957"/>
            <a:chOff x="6278251" y="3298179"/>
            <a:chExt cx="4298613" cy="2516957"/>
          </a:xfrm>
        </p:grpSpPr>
        <p:sp>
          <p:nvSpPr>
            <p:cNvPr id="7" name="矩形 6"/>
            <p:cNvSpPr/>
            <p:nvPr/>
          </p:nvSpPr>
          <p:spPr>
            <a:xfrm>
              <a:off x="6861057" y="3434868"/>
              <a:ext cx="3715807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volunteer </a:t>
              </a:r>
              <a:r>
                <a:rPr lang="zh-CN" altLang="en-US" sz="2800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cs typeface="Times New Roman" panose="02020603050405020304" pitchFamily="18" charset="0"/>
                </a:rPr>
                <a:t>：志愿者</a:t>
              </a:r>
              <a:endParaRPr lang="en-US" altLang="zh-CN" sz="2800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6278251" y="3298179"/>
              <a:ext cx="0" cy="2516957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1759618" y="3505455"/>
            <a:ext cx="5267913" cy="670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a group of 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：一群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mQ4ZTU5ODE3MmZlYTU4MWEyZDgxZmI4NzgxNWUzM2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30141854"/>
  <p:tag name="MH_LIBRARY" val="CONTENTS"/>
  <p:tag name="MH_TYPE" val="OTHERS"/>
  <p:tag name="ID" val="54583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自定义</PresentationFormat>
  <Paragraphs>167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蓝绿简洁</dc:title>
  <dc:creator>第一PPT</dc:creator>
  <cp:keywords>www.1ppt.com</cp:keywords>
  <cp:lastModifiedBy>苌宇慧</cp:lastModifiedBy>
  <cp:revision>150</cp:revision>
  <dcterms:created xsi:type="dcterms:W3CDTF">2016-01-19T08:46:00Z</dcterms:created>
  <dcterms:modified xsi:type="dcterms:W3CDTF">2022-10-09T09:37:43Z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6B2A9AB793DB4E918FE53E514F671A6B</vt:lpwstr>
  </property>
  <property fmtid="{D5CDD505-2E9C-101B-9397-08002B2CF9AE}" pid="3" name="KSOProductBuildVer">
    <vt:lpwstr>2052-11.1.0.12313</vt:lpwstr>
  </property>
</Properties>
</file>