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385" r:id="rId3"/>
    <p:sldId id="386" r:id="rId4"/>
    <p:sldId id="388" r:id="rId5"/>
    <p:sldId id="403" r:id="rId6"/>
    <p:sldId id="391" r:id="rId7"/>
    <p:sldId id="404" r:id="rId8"/>
    <p:sldId id="393" r:id="rId9"/>
    <p:sldId id="405" r:id="rId10"/>
    <p:sldId id="382" r:id="rId11"/>
    <p:sldId id="397" r:id="rId12"/>
    <p:sldId id="396" r:id="rId13"/>
    <p:sldId id="398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3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75" y="363"/>
      </p:cViewPr>
      <p:guideLst>
        <p:guide orient="horz" pos="219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DF995-A622-4F20-942B-EEC7C012D31F}" type="datetimeFigureOut">
              <a:rPr lang="zh-CN" altLang="en-US" smtClean="0"/>
              <a:t>2022/10/14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0062-8A5D-4FAE-8D03-E22BAFF73C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22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00062-8A5D-4FAE-8D03-E22BAFF73CD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-7883" y="7883"/>
            <a:ext cx="461665" cy="6727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未经原作者允许不得转载本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，否则将视为侵权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2400" y="0"/>
            <a:ext cx="12192000" cy="53340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52600" y="616238"/>
            <a:ext cx="904125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800" b="1" dirty="0">
                <a:blipFill>
                  <a:blip r:embed="rId4"/>
                  <a:stretch>
                    <a:fillRect/>
                  </a:stretch>
                </a:blipFill>
                <a:cs typeface="+mn-ea"/>
                <a:sym typeface="+mn-lt"/>
              </a:rPr>
              <a:t>国耻纪念日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7437" y="2757608"/>
            <a:ext cx="7477125" cy="80962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86790" y="-503555"/>
            <a:ext cx="17705070" cy="733234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-224155" y="859596"/>
            <a:ext cx="10058400" cy="295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15000"/>
              </a:lnSpc>
            </a:pPr>
            <a:r>
              <a:rPr lang="zh-CN" altLang="en-US" sz="9600" b="1" dirty="0">
                <a:blipFill>
                  <a:blip r:embed="rId4"/>
                  <a:stretch>
                    <a:fillRect/>
                  </a:stretch>
                </a:blipFill>
                <a:cs typeface="+mn-ea"/>
                <a:sym typeface="+mn-lt"/>
              </a:rPr>
              <a:t>大写的人</a:t>
            </a:r>
            <a:endParaRPr lang="en-US" altLang="zh-CN" sz="7200" b="1" dirty="0">
              <a:blipFill>
                <a:blip r:embed="rId4"/>
                <a:stretch>
                  <a:fillRect/>
                </a:stretch>
              </a:blipFill>
              <a:cs typeface="+mn-ea"/>
              <a:sym typeface="+mn-lt"/>
            </a:endParaRPr>
          </a:p>
          <a:p>
            <a:pPr algn="r" fontAlgn="auto">
              <a:lnSpc>
                <a:spcPct val="115000"/>
              </a:lnSpc>
            </a:pPr>
            <a:r>
              <a:rPr lang="en-US" altLang="zh-CN" sz="6600" b="1" dirty="0">
                <a:blipFill>
                  <a:blip r:embed="rId4"/>
                  <a:stretch>
                    <a:fillRect/>
                  </a:stretch>
                </a:blipFill>
                <a:cs typeface="+mn-ea"/>
                <a:sym typeface="+mn-lt"/>
              </a:rPr>
              <a:t>——</a:t>
            </a:r>
            <a:r>
              <a:rPr lang="zh-CN" altLang="en-US" sz="6600" dirty="0">
                <a:blipFill>
                  <a:blip r:embed="rId4"/>
                  <a:stretch>
                    <a:fillRect/>
                  </a:stretch>
                </a:blip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简析</a:t>
            </a:r>
            <a:r>
              <a:rPr lang="en-US" altLang="zh-CN" sz="6600" b="1" dirty="0">
                <a:blipFill>
                  <a:blip r:embed="rId4"/>
                  <a:stretch>
                    <a:fillRect/>
                  </a:stretch>
                </a:blip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“</a:t>
            </a:r>
            <a:r>
              <a:rPr lang="zh-CN" altLang="en-US" sz="6600" b="1" dirty="0">
                <a:blipFill>
                  <a:blip r:embed="rId4"/>
                  <a:stretch>
                    <a:fillRect/>
                  </a:stretch>
                </a:blip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白求恩精神</a:t>
            </a:r>
            <a:r>
              <a:rPr lang="en-US" altLang="zh-CN" sz="6600" b="1" dirty="0">
                <a:blipFill>
                  <a:blip r:embed="rId4"/>
                  <a:stretch>
                    <a:fillRect/>
                  </a:stretch>
                </a:blip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”</a:t>
            </a:r>
          </a:p>
        </p:txBody>
      </p:sp>
    </p:spTree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03225" y="678180"/>
            <a:ext cx="8636000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你从枫叶之国走向黄河之滨，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告别昨日夕阳，迎接东方之晨。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和平安宁</a:t>
            </a: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，是你执著的向往，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救死扶伤</a:t>
            </a: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，是你终生的追寻。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啊，</a:t>
            </a:r>
            <a:r>
              <a:rPr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白求恩</a:t>
            </a: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──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国界不能把我们阻隔，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你对中国有一颗</a:t>
            </a:r>
            <a:r>
              <a:rPr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赤诚的心</a:t>
            </a: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种族没有使我们分离，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你有无私的热爱，博大的胸襟！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88715" y="0"/>
            <a:ext cx="3931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礼赞白求恩</a:t>
            </a:r>
          </a:p>
        </p:txBody>
      </p:sp>
      <p:pic>
        <p:nvPicPr>
          <p:cNvPr id="4" name="图片 3" descr="下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5790" y="829945"/>
            <a:ext cx="4450715" cy="546989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3845" y="706755"/>
            <a:ext cx="7336790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你从岁月的风雨中走向我们，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一身征战的</a:t>
            </a:r>
            <a:r>
              <a:rPr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戎装</a:t>
            </a: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，一柄锋利的</a:t>
            </a:r>
            <a:r>
              <a:rPr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刀刃</a:t>
            </a: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殷殷热血，浇灌胜利的花朵，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妙手回春，消灭战争的死神。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啊，</a:t>
            </a:r>
            <a:r>
              <a:rPr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白求恩</a:t>
            </a: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──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中华大地闪光的名字，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你是我们心头不落的星辰。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加拿大骄傲的子孙，</a:t>
            </a:r>
          </a:p>
          <a:p>
            <a:pPr algn="just">
              <a:lnSpc>
                <a:spcPct val="150000"/>
              </a:lnSpc>
            </a:pPr>
            <a:r>
              <a:rPr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你有</a:t>
            </a:r>
            <a:r>
              <a:rPr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不熄的光焰，永生的灵魂</a:t>
            </a:r>
            <a:r>
              <a:rPr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88715" y="0"/>
            <a:ext cx="3931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礼赞白求恩</a:t>
            </a:r>
          </a:p>
        </p:txBody>
      </p:sp>
      <p:pic>
        <p:nvPicPr>
          <p:cNvPr id="5" name="图片 4" descr="下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24345" y="812800"/>
            <a:ext cx="4352290" cy="534860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675005" y="1351007"/>
            <a:ext cx="10972800" cy="1434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40841" y="428947"/>
            <a:ext cx="29387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课后作业</a:t>
            </a:r>
          </a:p>
        </p:txBody>
      </p:sp>
      <p:sp>
        <p:nvSpPr>
          <p:cNvPr id="6" name="TextBox 63"/>
          <p:cNvSpPr txBox="1"/>
          <p:nvPr/>
        </p:nvSpPr>
        <p:spPr>
          <a:xfrm>
            <a:off x="741045" y="2484755"/>
            <a:ext cx="10841355" cy="1888490"/>
          </a:xfrm>
          <a:prstGeom prst="rect">
            <a:avLst/>
          </a:prstGeom>
          <a:noFill/>
        </p:spPr>
        <p:txBody>
          <a:bodyPr wrap="square" lIns="42969" tIns="21485" rIns="42969" bIns="2148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</a:t>
            </a:r>
            <a:r>
              <a:rPr lang="zh-CN" sz="4000" dirty="0">
                <a:solidFill>
                  <a:schemeClr val="tx1">
                    <a:lumMod val="75000"/>
                    <a:lumOff val="25000"/>
                  </a:schemeClr>
                </a:solidFill>
                <a:ea typeface="宋体" panose="02010600030101010101" pitchFamily="2" charset="-122"/>
                <a:cs typeface="+mn-ea"/>
                <a:sym typeface="+mn-lt"/>
              </a:rPr>
              <a:t>用</a:t>
            </a:r>
            <a:r>
              <a:rPr lang="zh-CN" sz="4000" b="1" dirty="0">
                <a:solidFill>
                  <a:srgbClr val="FF0000"/>
                </a:solidFill>
                <a:ea typeface="宋体" panose="02010600030101010101" pitchFamily="2" charset="-122"/>
                <a:cs typeface="+mn-ea"/>
                <a:sym typeface="+mn-lt"/>
              </a:rPr>
              <a:t>批注法</a:t>
            </a:r>
            <a:r>
              <a:rPr lang="zh-CN" sz="4000" dirty="0">
                <a:solidFill>
                  <a:schemeClr val="tx1">
                    <a:lumMod val="75000"/>
                    <a:lumOff val="25000"/>
                  </a:schemeClr>
                </a:solidFill>
                <a:ea typeface="宋体" panose="02010600030101010101" pitchFamily="2" charset="-122"/>
                <a:cs typeface="+mn-ea"/>
                <a:sym typeface="+mn-lt"/>
              </a:rPr>
              <a:t>阅读《白求恩遗书》《回忆国际主义战士白求恩》，进一步丰富白求恩精神的内涵。</a:t>
            </a:r>
          </a:p>
        </p:txBody>
      </p:sp>
    </p:spTree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2400" y="0"/>
            <a:ext cx="12192000" cy="53340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52600" y="616238"/>
            <a:ext cx="904125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800" b="1" dirty="0">
                <a:blipFill>
                  <a:blip r:embed="rId4"/>
                  <a:stretch>
                    <a:fillRect/>
                  </a:stretch>
                </a:blipFill>
                <a:cs typeface="+mn-ea"/>
                <a:sym typeface="+mn-lt"/>
              </a:rPr>
              <a:t>国耻纪念日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7437" y="2757608"/>
            <a:ext cx="7477125" cy="80962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86" y="27724"/>
            <a:ext cx="12202886" cy="6858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959295" y="2334237"/>
            <a:ext cx="5082771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>
                <a:blipFill>
                  <a:blip r:embed="rId4"/>
                  <a:stretch>
                    <a:fillRect/>
                  </a:stretch>
                </a:blipFill>
                <a:cs typeface="+mn-ea"/>
                <a:sym typeface="+mn-lt"/>
              </a:rPr>
              <a:t>谢谢大家！</a:t>
            </a:r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609600" y="923652"/>
            <a:ext cx="10972800" cy="1434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40816" y="-313"/>
            <a:ext cx="419989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第</a:t>
            </a:r>
            <a:r>
              <a:rPr lang="en-US" altLang="zh-CN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1</a:t>
            </a:r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章：危 行</a:t>
            </a:r>
          </a:p>
        </p:txBody>
      </p:sp>
      <p:sp>
        <p:nvSpPr>
          <p:cNvPr id="6" name="TextBox 63"/>
          <p:cNvSpPr txBox="1"/>
          <p:nvPr/>
        </p:nvSpPr>
        <p:spPr>
          <a:xfrm>
            <a:off x="228601" y="1676400"/>
            <a:ext cx="6934199" cy="4475372"/>
          </a:xfrm>
          <a:prstGeom prst="rect">
            <a:avLst/>
          </a:prstGeom>
          <a:noFill/>
        </p:spPr>
        <p:txBody>
          <a:bodyPr wrap="square" lIns="42969" tIns="21485" rIns="42969" bIns="2148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诺尔曼·白求恩，</a:t>
            </a:r>
            <a:r>
              <a:rPr lang="zh-CN"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加拿大共产党员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，为支援中国的反法西斯战争，</a:t>
            </a:r>
            <a:r>
              <a:rPr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1938年1月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，他率领医疗队远渡重洋，来到中国。</a:t>
            </a:r>
            <a:r>
              <a:rPr lang="zh-CN"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后因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在</a:t>
            </a:r>
            <a:r>
              <a:rPr lang="zh-CN"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手术中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不慎划破手指，感染中毒，于</a:t>
            </a:r>
            <a:r>
              <a:rPr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1939年11月12日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以身殉职。</a:t>
            </a:r>
          </a:p>
        </p:txBody>
      </p:sp>
      <p:pic>
        <p:nvPicPr>
          <p:cNvPr id="8" name="图片 7" descr="J:\白求恩\c9fcc3cec3fdfc03fa718f29df3f8794a4c22611.jpgc9fcc3cec3fdfc03fa718f29df3f8794a4c22611"/>
          <p:cNvPicPr/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439077" y="1295400"/>
            <a:ext cx="3520440" cy="48006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609600" y="923652"/>
            <a:ext cx="10972800" cy="1434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40816" y="-313"/>
            <a:ext cx="419989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第</a:t>
            </a:r>
            <a:r>
              <a:rPr lang="en-US" altLang="zh-CN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2</a:t>
            </a:r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章：践 行</a:t>
            </a:r>
          </a:p>
        </p:txBody>
      </p:sp>
      <p:sp>
        <p:nvSpPr>
          <p:cNvPr id="6" name="TextBox 63"/>
          <p:cNvSpPr txBox="1"/>
          <p:nvPr/>
        </p:nvSpPr>
        <p:spPr>
          <a:xfrm>
            <a:off x="609600" y="1524000"/>
            <a:ext cx="10460990" cy="4660038"/>
          </a:xfrm>
          <a:prstGeom prst="rect">
            <a:avLst/>
          </a:prstGeom>
          <a:noFill/>
        </p:spPr>
        <p:txBody>
          <a:bodyPr wrap="square" lIns="42969" tIns="21485" rIns="42969" bIns="2148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</a:t>
            </a:r>
            <a:r>
              <a:rPr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默读</a:t>
            </a:r>
            <a:r>
              <a:rPr sz="40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《纪念白求恩》《怀念白求恩同志》《</a:t>
            </a:r>
            <a:r>
              <a:rPr sz="4000" b="1" dirty="0" err="1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我们时代的英雄》三篇文章，</a:t>
            </a:r>
            <a:r>
              <a:rPr sz="40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圈出</a:t>
            </a:r>
            <a:r>
              <a:rPr sz="4000" b="1" dirty="0" err="1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文中叙述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和</a:t>
            </a:r>
            <a:r>
              <a:rPr sz="4000" b="1" dirty="0" err="1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议论的语句，</a:t>
            </a:r>
            <a:r>
              <a:rPr sz="40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概括</a:t>
            </a:r>
            <a:r>
              <a:rPr sz="4000" b="1" dirty="0" err="1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文章描写的事件</a:t>
            </a:r>
            <a:r>
              <a:rPr sz="40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比较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三篇文章在</a:t>
            </a: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材料详略安排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上有什么不同？</a:t>
            </a:r>
            <a:r>
              <a:rPr sz="40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填写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表格</a:t>
            </a:r>
            <a:r>
              <a:rPr sz="40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0"/>
          <a:ext cx="12242164" cy="685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3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主要事件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表现方法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solidFill>
                            <a:srgbClr val="231F2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《纪念白求恩》</a:t>
                      </a:r>
                      <a:endParaRPr lang="zh-CN" sz="28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solidFill>
                            <a:srgbClr val="231F20"/>
                          </a:solidFill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简介白求恩的一生</a:t>
                      </a:r>
                      <a:endParaRPr lang="zh-CN" sz="2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对比，夹叙夹议，以议论为主，叙事简略。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5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《</a:t>
                      </a:r>
                      <a:r>
                        <a:rPr lang="en-US" sz="28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怀念白求恩同志</a:t>
                      </a: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》</a:t>
                      </a:r>
                      <a:endParaRPr lang="en-US" altLang="en-US" sz="28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《</a:t>
                      </a:r>
                      <a:r>
                        <a:rPr lang="en-US" sz="28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我们时代的英雄</a:t>
                      </a: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》</a:t>
                      </a:r>
                      <a:endParaRPr lang="en-US" altLang="en-US" sz="28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830955" y="1113155"/>
            <a:ext cx="8208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048000" y="14478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初次见面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2._____________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3._____________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4._____________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5._____________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在战场上救死扶伤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71800" y="4191000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_____________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_____________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把血库送到战场 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4.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_____________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5.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_____________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继任工作困难重重</a:t>
            </a:r>
          </a:p>
        </p:txBody>
      </p:sp>
    </p:spTree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0" y="0"/>
          <a:ext cx="12242164" cy="685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3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主要事件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表现方法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solidFill>
                            <a:srgbClr val="231F2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《纪念白求恩》</a:t>
                      </a:r>
                      <a:endParaRPr lang="zh-CN" sz="28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kern="0" dirty="0">
                          <a:solidFill>
                            <a:srgbClr val="231F20"/>
                          </a:solidFill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简介白求恩的一生</a:t>
                      </a:r>
                      <a:endParaRPr lang="zh-CN" sz="28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对比，夹叙夹议，以议论为主，叙事简略。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3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《</a:t>
                      </a:r>
                      <a:r>
                        <a:rPr lang="en-US" sz="28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怀念白求恩同志</a:t>
                      </a: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》</a:t>
                      </a:r>
                      <a:endParaRPr lang="en-US" altLang="en-US" sz="28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《</a:t>
                      </a:r>
                      <a:r>
                        <a:rPr lang="en-US" sz="2800" b="0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我们时代的英雄</a:t>
                      </a:r>
                      <a:r>
                        <a:rPr lang="en-US" sz="28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》</a:t>
                      </a:r>
                      <a:endParaRPr lang="en-US" altLang="en-US" sz="2800" b="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830955" y="1113155"/>
            <a:ext cx="8208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048000" y="14478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初次见面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自我批评，编写书籍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参加边区党代会并发言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探讨中国革命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病危留下遗言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在战场上救死扶伤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71800" y="4180344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曾在三个国家生活工作和斗争 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传授中国学生医术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把血库送到战场 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组织游击队式的医疗机构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白求恩的死因</a:t>
            </a:r>
          </a:p>
          <a:p>
            <a:pPr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6.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继任工作困难重重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6800" y="1828800"/>
            <a:ext cx="350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选择白求恩典型事件和语言；叙议结合，以</a:t>
            </a:r>
            <a:r>
              <a:rPr lang="zh-CN" altLang="zh-CN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记叙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为主 ；叙事较详。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48006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以</a:t>
            </a:r>
            <a:r>
              <a:rPr lang="zh-CN" alt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议论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为主，叙事简略。</a:t>
            </a:r>
          </a:p>
        </p:txBody>
      </p:sp>
    </p:spTree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609600" y="923652"/>
            <a:ext cx="10972800" cy="1434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28645" y="-313"/>
            <a:ext cx="4224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第</a:t>
            </a:r>
            <a:r>
              <a:rPr lang="en-US" altLang="zh-CN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3</a:t>
            </a:r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章：行 远</a:t>
            </a:r>
          </a:p>
        </p:txBody>
      </p:sp>
      <p:sp>
        <p:nvSpPr>
          <p:cNvPr id="6" name="TextBox 63"/>
          <p:cNvSpPr txBox="1"/>
          <p:nvPr/>
        </p:nvSpPr>
        <p:spPr>
          <a:xfrm>
            <a:off x="610235" y="1676400"/>
            <a:ext cx="10460990" cy="1703705"/>
          </a:xfrm>
          <a:prstGeom prst="rect">
            <a:avLst/>
          </a:prstGeom>
          <a:noFill/>
        </p:spPr>
        <p:txBody>
          <a:bodyPr wrap="square" lIns="42969" tIns="21485" rIns="42969" bIns="2148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</a:t>
            </a: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小组合作探究，把三篇文本的事件进行整合梳理，探究</a:t>
            </a:r>
            <a:r>
              <a:rPr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白求恩精神</a:t>
            </a:r>
            <a:r>
              <a:rPr 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</a:t>
            </a:r>
            <a:r>
              <a:rPr 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并做好</a:t>
            </a:r>
            <a:r>
              <a:rPr 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批注</a:t>
            </a: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</a:p>
        </p:txBody>
      </p:sp>
      <p:pic>
        <p:nvPicPr>
          <p:cNvPr id="3" name="图片 2" descr="u=1719217857,2716242003&amp;fm=26&amp;gp=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5415" y="3549650"/>
            <a:ext cx="4211955" cy="26435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图片 4" descr="u=3873288182,3286058001&amp;fm=26&amp;gp=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1165" y="3549015"/>
            <a:ext cx="3524250" cy="2643505"/>
          </a:xfrm>
          <a:prstGeom prst="rect">
            <a:avLst/>
          </a:prstGeom>
        </p:spPr>
      </p:pic>
      <p:pic>
        <p:nvPicPr>
          <p:cNvPr id="7" name="图片 6" descr="u=999495256,869293689&amp;fm=26&amp;gp=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725" y="3550285"/>
            <a:ext cx="3901440" cy="264287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2400" y="228600"/>
          <a:ext cx="11506200" cy="6324600"/>
        </p:xfrm>
        <a:graphic>
          <a:graphicData uri="http://schemas.openxmlformats.org/drawingml/2006/table">
            <a:tbl>
              <a:tblPr/>
              <a:tblGrid>
                <a:gridCol w="568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5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1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主要事件</a:t>
                      </a:r>
                      <a:endParaRPr lang="zh-CN" sz="28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白求恩精神</a:t>
                      </a:r>
                      <a:endParaRPr lang="zh-CN" sz="28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8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医学</a:t>
                      </a:r>
                      <a:endParaRPr lang="zh-CN" sz="20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革命</a:t>
                      </a:r>
                      <a:endParaRPr lang="zh-CN" sz="20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8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0" y="762000"/>
            <a:ext cx="518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传授中国学生医术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把血库送到战场</a:t>
            </a:r>
            <a:endParaRPr lang="zh-CN" altLang="zh-CN" sz="2800" b="1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组织游击队式的医疗机构</a:t>
            </a:r>
          </a:p>
          <a:p>
            <a:pPr algn="ctr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70C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自我批评，编写书籍</a:t>
            </a:r>
            <a:endParaRPr lang="en-US" altLang="zh-CN" sz="2800" b="1" kern="100" dirty="0">
              <a:solidFill>
                <a:srgbClr val="0070C0"/>
              </a:solidFill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70C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在战场上救死扶伤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zh-CN" altLang="zh-CN" sz="2800" b="1" kern="100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962400"/>
            <a:ext cx="541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曾在三个国家生活工作和斗争 </a:t>
            </a:r>
            <a:endParaRPr lang="zh-CN" altLang="zh-CN" sz="2800" b="1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70C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参加边区党代会并发言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70C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探讨中国革命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70C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病危留下遗言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67600" y="24384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国际主义精神</a:t>
            </a:r>
            <a:endParaRPr lang="zh-CN" altLang="zh-CN" sz="2800" b="1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毫不利己专门利人的精神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对技术精益求精的精神</a:t>
            </a:r>
            <a:endParaRPr lang="zh-CN" altLang="zh-CN" sz="2800" b="1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毫无自私自利之心的精神</a:t>
            </a:r>
          </a:p>
        </p:txBody>
      </p:sp>
    </p:spTree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3"/>
          <p:cNvSpPr txBox="1"/>
          <p:nvPr/>
        </p:nvSpPr>
        <p:spPr>
          <a:xfrm>
            <a:off x="541020" y="533400"/>
            <a:ext cx="10203180" cy="3736708"/>
          </a:xfrm>
          <a:prstGeom prst="rect">
            <a:avLst/>
          </a:prstGeom>
          <a:noFill/>
        </p:spPr>
        <p:txBody>
          <a:bodyPr wrap="square" lIns="42969" tIns="21485" rIns="42969" bIns="21485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000" b="1" kern="100" dirty="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国际主义精神</a:t>
            </a:r>
            <a:endParaRPr lang="zh-CN" altLang="zh-CN" sz="4000" b="1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000" b="1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毫不利己专门利人的精神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000" b="1" kern="100" dirty="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对技术精益求精的精神</a:t>
            </a:r>
            <a:endParaRPr lang="zh-CN" altLang="zh-CN" sz="4000" b="1" kern="1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000" b="1" kern="100" dirty="0">
                <a:latin typeface="Calibri" panose="020F0502020204030204"/>
                <a:ea typeface="宋体" panose="02010600030101010101" pitchFamily="2" charset="-122"/>
                <a:cs typeface="Times New Roman" panose="02020603050405020304"/>
              </a:rPr>
              <a:t>毫无自私自利之心的精神</a:t>
            </a:r>
            <a:endParaRPr lang="zh-CN" sz="6000" b="1" dirty="0"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燕尾形箭头 6"/>
          <p:cNvSpPr/>
          <p:nvPr/>
        </p:nvSpPr>
        <p:spPr>
          <a:xfrm>
            <a:off x="3810000" y="914400"/>
            <a:ext cx="38100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燕尾形箭头 8"/>
          <p:cNvSpPr/>
          <p:nvPr/>
        </p:nvSpPr>
        <p:spPr>
          <a:xfrm>
            <a:off x="6400800" y="1828800"/>
            <a:ext cx="15240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燕尾形箭头 10"/>
          <p:cNvSpPr/>
          <p:nvPr/>
        </p:nvSpPr>
        <p:spPr>
          <a:xfrm>
            <a:off x="5943600" y="2743200"/>
            <a:ext cx="15240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燕尾形箭头 11"/>
          <p:cNvSpPr/>
          <p:nvPr/>
        </p:nvSpPr>
        <p:spPr>
          <a:xfrm>
            <a:off x="6477000" y="3657600"/>
            <a:ext cx="15240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924800" y="685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深明</a:t>
            </a:r>
            <a:r>
              <a:rPr lang="zh-CN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53400" y="1600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爱无疆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72400" y="2514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博</a:t>
            </a:r>
            <a:r>
              <a:rPr lang="zh-CN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精深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9600" y="3429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公无私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800" y="4495800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大写的人！</a:t>
            </a:r>
          </a:p>
        </p:txBody>
      </p:sp>
    </p:spTree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609600" y="923652"/>
            <a:ext cx="10972800" cy="1434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40816" y="-313"/>
            <a:ext cx="419989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第</a:t>
            </a:r>
            <a:r>
              <a:rPr lang="en-US" altLang="zh-CN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4</a:t>
            </a:r>
            <a:r>
              <a:rPr lang="zh-CN" altLang="en-US" sz="5400" b="1" dirty="0">
                <a:blipFill>
                  <a:blip r:embed="rId5"/>
                  <a:stretch>
                    <a:fillRect/>
                  </a:stretch>
                </a:blipFill>
                <a:cs typeface="+mn-ea"/>
                <a:sym typeface="+mn-lt"/>
              </a:rPr>
              <a:t>章：永 续</a:t>
            </a:r>
          </a:p>
        </p:txBody>
      </p:sp>
      <p:sp>
        <p:nvSpPr>
          <p:cNvPr id="6" name="TextBox 63"/>
          <p:cNvSpPr txBox="1"/>
          <p:nvPr/>
        </p:nvSpPr>
        <p:spPr>
          <a:xfrm>
            <a:off x="541020" y="2577465"/>
            <a:ext cx="6139180" cy="2534920"/>
          </a:xfrm>
          <a:prstGeom prst="rect">
            <a:avLst/>
          </a:prstGeom>
          <a:noFill/>
        </p:spPr>
        <p:txBody>
          <a:bodyPr wrap="square" lIns="42969" tIns="21485" rIns="42969" bIns="2148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</a:t>
            </a:r>
            <a:r>
              <a:rPr sz="3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 </a:t>
            </a: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白求恩精神消失了吗？</a:t>
            </a:r>
            <a:r>
              <a:rPr 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如果没有，你身边有没有这样的人？</a:t>
            </a:r>
          </a:p>
        </p:txBody>
      </p:sp>
      <p:pic>
        <p:nvPicPr>
          <p:cNvPr id="8" name="图片 7" descr="u=1385256612,1340287545&amp;fm=26&amp;gp=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5005" y="1676400"/>
            <a:ext cx="4217670" cy="418655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0493061-E21B-409D-A301-D8576E2B72EB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GmADE0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BpgAxNv6YZjj0EAAA0EwAAJwAAAHVuaXZlcnNhbC9mbGFzaF9wdWJsaXNoaW5nX3NldHRpbmdzLnhtbNVYX3MaNxB/51NorpPHgJ3areMBPNg+xkwwULjUyRMj7hZOtU66SjoIeeqn6QfrJ+kKGXzYji3ckmmHYeBWu7/9L62ufvYl42QOSjMpGsFh9SAgIGKZMDFrBB+j9tuTgGhDRUK5FNAIhAzIWbNSz4sJZzodgTHIqgnCCH2am0aQGpOf1mqLxaLKdK7squSFQXxdjWVWyxVoEAZULed0iT9mmYMO7hA8APCbSXEn1qxUCKk7pGuZFBwIS9BywaxTlLc51WlQc2wTGt/OlCxEciG5VETNJo3gh5OW/ax5HNQly0DYmOgmEi3ZnNIkYdYKykfsK5AU2CxFcw8PjgKyYIlJG8G7IwuD7LXHMCtw5zu1MBcSgyDMHX4GhibUUPfoFCqYgsJsgG4aVQCCbtFKnAa+mA3BkZKloBmLI1whNlSN4DIaD8N2OAx7F+H447DrTPWWiDpRN/SSGQzDUdiLwuH4vNPfUeI1WsLrVqe7o8xNeD7qRLtq6rWudxUZXPV7fjJXnwfhsNvpfRhH/X436gzupVapLyW5XtuulzrWlSzUVlWs22yQSiMfFIcGg23OqZpBJNsMq3hKuYaA/JbD7JeCcmaWtrJxN7gFyFs6h9gMbdk2AluKwT2cA0TTUFmpJ443PfH+aMv7mlNf8uxpQ+vUGBqn2D9mXf5lypprKsVW5dtnMpE82bgE2QSSHs2gtCuMbploI+dhQKaYCI7OthSjPCDMoPPxRlgXE22YWe0+7TInQSzcJoFcjx4FI06pQhd1mX4Xd9v6cTMUCblUdIFbm4uHI3+LfQDCh+0KY89t/EH5sIeK6h04SYtzH+bhuhJ9mK+pugVFIim5F/9gXSukI6bSy/aMMi+7b2CimQEf1nPmpfpGFjwhS1kQzm6BGEnQ+iLDfymQ8klApkpmKyoeVoZozrCu5gwWkJz5KPqMKrICJfFkzDkYp+H3gn0lE5hKhbhA51hsSGfa4Vd3As6p1vegdG3jm1G3cxmOO73L8NMb6yBN5hTPpt3Asa0hy81e8OmSCGnWchiOmBZYyzYpCUtWaz6+VV+fBs2ygrs0/9vJKEHvMSX70bJLYl60wFttSuerRrTNtYLGFmSYEoeJCzEeCkwU4AsYU0Gk4EtCY9zytG3rOZOFRoprYAetX2+hkydMrJ5meIChRpWA8oI8OHz349HxTz+fvD+t1v7648+3zwrdjSUDTq06N5dcPDsDeks+mDdfkPvmBOktt6ulz0yT3pJPzJTesg8nS2/BR/PlC5LPTJmb+ezxAFOv2cHq6TlrNRD+F8csDNKvPk3SCz9FXv0Zjrzg+j5c/Q+e05SdGAalacHLBDxhZm7HxDOGswwnm+S77Rf7qepXVOY/ugG4st5PZfqG+Tt34//GZfe0uQxv3X43N8rttyx2JWOCZRgIe6RuXs00j48O8D795FKlgmjbb7qalb8BUEsDBBQAAgAIAGmADE3YxnWJuAIAAE8KAAAhAAAAdW5pdmVyc2FsL2ZsYXNoX3NraW5fc2V0dGluZ3MueG1slVZtb9owEP6+X4HYd9K90kkpEqVMqtSt1Vr1u5MciYVjR7ZDx7+fz7EbGwhkWJXw3fOcz+fnjqZqS/niw2SS5oIJ+QxaU14qtHjbhBY306zVWvBZLrgGrmdcyJqw6eLjT/tJE4u8xBI7kGM5G5JDf8zcfsZQ3Bnf5riGCLmoG8L3D6IUs4zk21KKlhcXU6v2DUhG+dYgr37MV+vBAxhV+l5DHeW0vsY1jtJIUAowpe9rXBdZjGTA/ElX9jOS0x91/vYHtB1VVFva8hOuIVpDSoiLfL3ENYznJnr8KnNc5wka/moD/fIZ1yCUkT3IOPjdV1yDDNG0zf9opJGixILGnPOP+M5hghSm/TCrK1wXCXghPOjiK7jy2LveBSD3Nez7FNtVCvaEdT0YCPjoGYOFli2kid91PlWJt8dWm/6AxYYwZQChqQc9maSfSKt8mNjW4/7AG+VFAHKGHvEqWFvDqss3AMb2Hr9a3dpREeb3bgsSlLBzxiDD3tgjf5uyHiEDY498ZrSAR872R/BDT8fxT3xL3GOer77xAidm6+vld96LJz1g46rgaGfwmFoUsFCYzgutAV8tTaytSyk5yinlZEdLoqngvxCX7e1lVJocOJzSTusq1VQzOCU3m6MZ0uF72f1lNXa/Cf3duv1EmxF+MyVak7yqzW+Smk4cz/SICTNNTjNwSBo4yHu+ESM5NZFbkC9CsLGncKEhxNprD4FF11hD8DQJSpAmp2ucuiCnis/bOgO5Nm9GwYsmtnW4ipYVM3/6lcIbFDFhwNkxdWXCcULfNRkYnACAyLzyiu02nadumaYMduD7PjDYCw/dLFVGoUNiW+oH2OhQbs4ySo9uTPRCCXGx4wTh1eQl4oETOmLJu8Cx5jXJlL1Z1PV+APeRo5HsJxlKLxxidu+UFAU2/uMKGiP+I/kPUEsDBBQAAgAIAGmADE39pNYkEAQAAEUSAAAmAAAAdW5pdmVyc2FsL2h0bWxfcHVibGlzaGluZ19zZXR0aW5ncy54bWzNWFFzGjcQfvev0Fwnj+Hs1GkdD+DB5jxmgoHCpU6eGHG3cKp10kXSQchTf01/WH9JVwgw2A4WHjvTYTz4Vrvf7mp3pe+onn3LOZmC0kyKWnBUOQwIiESmTExqwaf48u1JQLShIqVcCqgFQgbkrH5QLcoRZzobgDGoqgnCCH1amFqQGVOchuFsNqswXSi7KnlpEF9XEpmHhQINwoAKC07n+GXmBehgieABgH+5FEuz+sEBIVWHdC3TkgNhKUYumE2K8iuT8yB0WiOa3E6ULEV6IblURE1GteCXk4b9rHQcUpPlIOyW6DoKrdic0jRlNgjKB+w7kAzYJMNojw6PAzJjqclqwbtjC4Pq4UOYBbhLnVqYC4l7IMwSPwdDU2qoe3QOFYxBYTFA140qAUG3ZBuaBr6ZtcCJ0rmgOUtiXCF2p2pBMx72o8uoH3UuouGnftuF6m0Rt+J25GXT60eDqBNH/eF5q7unxXO8RNeNVntPm5vofNCK9/XUaVzva9K76nb8bK6+9KJ+u9X5OIy73Xbc6t1ZLUq/UeRquN0vVewrWaqtrlhNWS+TRt5rDg0Gp5xTNYFYXjLs4jHlGgLyVwGTP0rKmZnbzsbD4BagaOgCEtO3bVsLbCsGd3AOEENDZxsz8X49Ex+Ot7IPnfuNzB4PtEqNoUmG82NW7b8pWWmNpdjqfPtMRpKn65TGuNMcs2koRnlAmMHskvWqsXtgLhnHGljbo8pYmAfpJRlVGLTelC930g5zUo9ESpqKzvCschk68Y/UeyB81K5wN7ndUVA+6pGieg9N0uDcR7m/6i0f5WuqbkGRWErupd9bVZ+0xFh6xZ5T5hX3DYw0M+Cjes68XN/IkqdkLkvC2S0QIwlGX+b4XwZk82wnYyXzhZRTbYjmLAUyZTCD9MzH0Rd0kZdoiVddwcE4D19L9p2MYCwV4gKdYrOhnGmHX9kLuKBa34HSVYxvBu1WMxq2Os3o8xubIE2nFG+b/cBxUCEvzKvg0zkR0qzscDsSWmIv26KkLF2s+eRWeX4ZNMtL7sr80sXYgH7FkryOl30K82QE3m4zOl0Moh2uBTSOIMOSOExcSPBQZ6IEX8CECiIFnxOa4JGn7VhPmSw1StwAO2j9/AidPWFi8TRBnooeVQrKC/Lw6N2vx+9/+/3kw2kl/Pfvf97uNFoSjR6n1p1jGhc7WZ235T0G+YTdDzmht92+ke7gh96Wj7BEb9v7XNHb8AFjfMJyB29cM66HBKYaWrrzOHNaULyfQ5ww7T992r4TfY69Ji4aeMF1fbS6Hz35keUAvY373ysEvDMm7gzEW4OzHLlK+tNOgNfp02f02m6W7jrxhXrNd+NeemL+v0m4p/VL5dZb5PrNbPvXigOUb//0Uz/4D1BLAwQUAAIACABpgAxNWa6DGqEBAAAsBgAAHwAAAHVuaXZlcnNhbC9odG1sX3NraW5fc2V0dGluZ3MuanONlE1vwjAMhu/8iiq7Toh9wnZDg0lIHCaN27RDKKZUpHGUhA6G+O+rw1fTpoP40rx9+jp25WxbUbFYzKLXaOue3f7D3zsNSLN6Bbe+Lhr0jHRmRDqDSZqBSCWwCpIfPz3JuzMRMmbSmU43n2RrSn4M6c2cC1PGVcBCBzQT0PKA9hPQ1qHEv15lh6r2FZXaPF1Zi7Ido7QgbVuizrhj2M27W+UCKzDmoC+gcx6DZ9p1q4k8Oz51KcpcjJnicjPGBNtTHi8TjSs5a8q/2CjQxQ9f7oHOS/dt6NmJ1NiRhayaeNijaCaVBmPgkPd5SBGEBZ+CKPl23PoH9YzrBVXoPDWpPdL9O4oyrXgCtS71+hQ+JguvWje7FHXOwtruiYd7Co8QfAO6ZjV4pPBAVCt1xQ9UGhPqSA2t9/yECuSzVCaH1B2KIEeHJdum7p0LdccfMG+EsDJCi8BEZk0XxxVTb4ODaypZx6GZFyExlBcDmgp9nJ9E7zS2eo3Q/iti3FoeL7LidihuRuo4mOIZ9EjOkYSM6yXoCaIo6vm+dHL/ct61dn9QSwMEFAACAAgAaYAMTT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aYAMTQzStqxuAAAAbgAAABwAAAB1bml2ZXJzYWwvbG9jYWxfc2V0dGluZ3MueG1ss7GvyM1RKEstKs7Mz7NVMtQzUFJIzUvOT8nMS7dVCg1x07VQUiguScxLSczJz0u1VcrLV1Kwt+OyyclPTswJTi0pASosVijISaxMLQpJzQUySlL9EnOBKp+2rnjZvEJBV+HJ/nXPpuxU0rfjAg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aYAMTT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BqgAxNUaJR50kWAAAGLAAAFwAAAHVuaXZlcnNhbC91bml2ZXJzYWwucG5n7VppVFPXvg9FoSqK0FdlkgBypS0oBqpMISmKwm0Var1lUAYxQBwYDAiYkEHFq1KBgCgzxE7aGiAGLpNCQMEESCC2NIQYZDBAlCREcoAQMr0TbN+7H95a7631vvIhK/ntnLP37z//9zk79+uQoM0bbTZCIJDNfw8O/AYCWecMgRhjPjQBR+BpZ7rBL6P0b4IOQOoH7d6CYB064GgABEInb9LErQfxhgvBkekQyJZuw8eIlfpLPATiWvn3wIB/XIqRvYq9VZcwycTEFrt3bZ84OxFw0bLm0NSx9RsO/fOMadwVx49v21v/8z8yHCynAsrXX3W8GvCTy3WHOzumKf9SZRztFM5pL9HK93mej86WCyimCE6FWH+icViaQRKXC7KqjwwFQQkXFU9NoVXtep36wRhBGQ0SuvyVNcGxznEgrgaxxTKy9aUVODax9Xd75kUbZ4TmXff0d+AA5MYdE4yNs04rJ7mHG7D39X/dfKJ5aJD6xZ1tGH62vKMl6kMQXTA7a5FVt81wjV2xA2ZTPylX8WyTu1spRqtaMYZAsj4IeL0t/gscGlg0hUDm1plusCT7L41srsme8zF+6HrGLJikfDJOeCZM7eyIUvq29mqz3/5cGsInaRf5pWxy3fwiV7JQjq6J3MPWRLMHi7X2Kxh2G2c8NrHUn+uobo2MRUMgrUM7nINHCcpXLuaI5QlWzjVT+0sTUzq1HNl0gtK4z+SncfWYMqT7mMmYanlhKJQymD19N7xEMm4W6r/4x1OTW22paqlkwGscHq18bJrbnoiyPavAzsQuNVUmmxPm0gtblWPZodxkPJHngMkDQLMupT9yoBOOU64MgItm+Y5Ui9MZYYUjW1o/2mlpNIP1GmJYxEHVc64S58HakqZ/XQ2MoQiNCAhojg6rYxT4d0Fhp5ukHus2gNSxBducnYxrYJeCy1rFNdkh/HwzHBMXWcJlNWALF6aKQ4lwZNrfmBElXLGogFIxk2myhwxX9L719UmZyX86XObV3CFt28Ee2GipggPp2VE+891Q3buLMR8cn5leKpxGCd1sJTOo+s+t2IqyAWE+dW/D0Q96W31RMftTPQeBWm0Sdx+ABohp6tJOzTRL3TevnyeT8K91Ca+SPJds808NbbTEJid3d196xQGAChuuvj2Eed5NXLao8IWq2SzMnAqXoJ3P6H+MQsJivqJq43VfDtuyKNMPa3kM1LjcEUCk7aGKLUBP8Q5S3c3vrVSbHWY67M1ZwUL8WN+52RrfxPRdMtkg2N/CwkXuv3GNHpPC8s5MQU94DA8Q06R4xKAjy3Zy0kO8f9j/elhh7/iXvSjP+ELEnMSqCr23PKFNbl2GnqiZVpVNoyJTxKgS7dtQkq8W3tKoxT8PKMnX5qHiY0qm8Q1JtX5LFKFaiq6SRKD3y11b0mPTGQJEkSNrsKHW0zyx0U1SoK5O8BmLIJrVORShOLTf8BzAHwBW+tpHByVxSaUsb2FBQlv1ZdhgltSLfLzZVm1PIWvz+CiGCVUrbdhoKVBqXg4imIx0jVTdLncUsJaJW4WfgFFgNxaQEzjWIx4gTj24jbrsawLDipB5GY1w4yvtKmjONcecm7VeXLY4d0eb/5JPSYIW9q5Xx8QVyZrV/c2l/i2oc+tz68yWWXc3W1/kYhyMl9y4kNRehxSz4UaCyTXReUQ8doYrTOgUmQclQlGv6JR5bApaS1jypEj622mqTLheA0CDrnOg4jvC9HW5FgdmsDeGzSyxrwpcLRUwrpYzvoUZ5H0zqRIryow5iOrA1xBmFj2R2xUnOBo62WrcJUwt+Ju4abNludfpnsLlIoJc7R8fmF/bSdgCSsfC3IkV9HahdGffWF2In3h0d9p6OT+AY/Ui/uu9ptcdKWRZM6uaz/UFmoXcG+waYSbyxh8bLYF7+PO2m5j3kECiNQeNPXD4h4AlvwMBM+jqqIRHr/bkcGUwJyG3heWT2HFLij4/xl9ioNW9Mg5UXZFqXu5FEcE+zwk0UYiaKshYuCcJrgeiuBOE9sMKm36Zmy2tms7tFQu4+IRj8UILZWIkuokS3TCwlFGFFbLO13px2ApsiTizwK95oG1q1NNd/DjfDgLpitshSw2eytcu98Wb+ESi7XvFSyOJeDuAGRqy0+hU0kcCcVmL/xx8eWRLlMcvL3U/fc72fNPKacvPIE+GmVmKNuZiq+G7Nli0NcRJXQHF4qAu3a/odOAtR2G84NDVnkPKxn3y89njWetzpSS11860f/Zkjn2/L6entZofYDIJBjDrMoFR4aC4hNbSx1r987SHY1xFmJgOnQLep+ARMwWM+p3qMaIW0LoAS1r724CVuALo9/XRY/3ALP4ITCWKGQTACrX2HCk3NQEgf0vViJ/2L7+dHWFZJcXfK8xg0RvIMG9rdibIYCe7cWwZb9a1Jz1FBKBaPwa1+YMgEU7M3dpm6WS8YDbamKTZfZOeMty3EukuiY9EzACEqz2tv7/2UAsq5HK8HzhJMN6KO1kV9AMnQhnxMsCJq4Rzg86wNRbODUnE5KnM5gFRzWJattstGZFFVJQN0jrxHDG2PVwtSPjYuRkMH7Fdo16ajT/KwrB8CoABAlTsuQRjICEGpyp0KAp4ZmXGUexC5tweHVRgfC5ycjRu7Eo9PckekrC37MqziP0m21BP6G5C8SUUdglJs7XuzdPGazGDhpg5axYMjOQ91X45p1z67tq88iOPe1D6KTe2jO7GRNlad5FV1hNkUX0BjDRw+IzV9yKnVbEMXoZhlCPlrhSXA3mimqyqg2fwWjE/KQalwpsxPUntJmnZoLOdsKW9rYotyZ/Yy1Ef3dor3vmmanFFOIcu5Ul8M2V+gyv2HpTUJX9QeQACrLrdfsGFE49sjL9JiWboQEer/qKwdb114ZgArzWCXPa7ApZOD4eOxv+xZl5dB+rja5dgQ5HN+N9AFp9KY+A+MBRq5//bHWtgDayBNbAG1sAaWANrYA2sgTWwBtbAGlgDa2ANrIE18HUW/4mckf3/fbRYutFS3g4M9jVyEdmKZRGZAte863aJ1SlKU318aFWxg57iJ4+hhveJw/CYqHxeynYf/bKAS8z8HpYwPLAfpeYxUsEhVMGv7nbOYzhJXTGNIDvPLu74dhqfPkZVGxse47fPM21bpOZ1NCdU/2gLj1CTUC1Mbm8n448q2/TbMyYd5heGQt1D34WVAjGvKFTcTDk6pK4k2X95IseF1qlbcZnpfPdsk4vhVeWvLhS84iO2T014DHZaxNK1iWuexAk0GX04oCGSkYjqaBknqq8noHSMWH40t+ignah90R47VeQpF3878LNmqz44eumzT8RGkAt2Ksd3jmP80YfEhR+hu+VKN0ltc8cWRZP/gvkKKEsK/2XxKpverrm5J3LEjqm6ktRXJL2WUlZaVqSy1jA7lGPZK5gn9qwiFsLRiawyNoe/w9zpvUfC737NUM8JrYsbohGJwlqvkmlsUQCxJF8INLtSxb2OBZhhXBtNQKphRyJSsz5hMRo+U4+JK38EIBDvAs0XU78FQaMZXm0hYUpC88sZ3z7+ciFS8/hCYUT1H7LTGaQ9rsatZmYAzLid59tolhie81wTiLdflxirlpKpbBHCfC494wunwJRUU1luqOrEdKbT78sV+fdgw2wgLgpWbKTD7+v2V4425tl014t7E8hF6r0plKaYOeASAuoa/Hl97Uvxnxpq+zJ9sWbqceQrpeBcpWRXrIRH6DQLeH2b+bNMbXLN7Iw4YHpPfeGbPn68uond5Q9t+f6TFhZvU67Jzg/jTyGHc+fxvadI2U0HEUjJ+ScSnzQBaiqz5oG4zutZD1z+ogC7r6sQVVvgn24Pgdwo7dz9CIdM21E3p09qGsgoVpbfWMm2vNrzcf7TyXMCN+SVGtKBjtsB75Y/hbNaVl7mO9B3VImXMr+GorRx0vQmHdZYB9qbao8aXxz066RGdNiT4zKkIG9UxI5sUI1WYSwTiPdPUQxStT6lZ3gWVlbX3FagoNpS1aRjfy2T5OdQlbC1Yvp0IH/2fJZnTs85vWOwNPXf5knkLxRTNPFtOsT7+SSaILvwMPJTA+e7+pcXF62irjlgDqEutJ7YP+WhiZY4H57KUoaT/C6L+mnRHIszOlvLciRx986ZTkcYe0UUbn9aQ7jBsVXbDK7YWqL9g+pxeQT+E0HA618f1PhiF3nhoWAsdkbhtjJ8l8BFYKC+TiY3VtRb7jydkQS5fBA7/3x7qTygvpEn2nsyOb26Q6Ngs1lxsV67g5MeEEqjn8/qoniIACd6HJ/0oCxgbhl1tTvzXi9mCjPYhccnK5qsfnM01uGjLfMOf25zxQnK6iKM7VKXm67kQoD9wk/2+sl90spRU1hsUXpbZMBrv3HVYF+sfoWvJzXps1Z4NGJTlBJORXHDhFVoflv8iQEyj46mJjcPJUBzBLMjoGUvSPX7pGFNOLdEanJ9I9y0XtH5ZINl+J2nr6zeyBo6oohWnQ/pGWM67yr4sOruTSuj025frbNip337rAypP8a2cGXiAH5KTw6Hy2o0Uase02ZYoNMSCnrp3Laqjw/Vn1vE5eGN1epxvU5PWygeElJdnYnzt2Kr9rA1jbrJk6tmK7VzEd8+24Tna96b0U8LUPTw/H3UDGWT735Il2PUdOcyxzymOa1JGlGj/BloaN+u0Sk79bnKw4BvYzvaTh0RjakgJEQiUkqr0YsRHFBgcEq1N9dWXKYu4qYjFaovS8TzbJkKkyf1AoCxzLFEiQf5+YW7nS6OwZCgFpw/0+odut/rGc+3KHa67EFpDO6sT0QsSCeaVIo/GLLVaqg9CY9A1K+a2PP+aAts2m5w415x5A5byMRDRYtxmNx/qem8TY6ifbtw3zRhEqvuy+a4QeXiZvkDJq8N9YhkQWWhQGeHoyp+/GLMlgvMKAeEn7KBMe8hjQ6GcRq6BB+sGMS5M8hsnf+GgA+8H/MksLtZR6yv0YatM48KU6tAS85ktAxWNEsGoOFhrJq65r7PN+o0I1NQDvtwLo9uBKl/3cSPOcmQt948giq022ABtFs4zyhxuaai/pcWlh4DaoEN8k05DdHbXK6wPx+TFUtlxa9S6tfaApnrc+n4hKRidbWSvLM3qZt9Cc/FSffs5ObzUGnb3hPCRC0WprajN7cGCXYcZ9BnKmUPz9AK/IX1SL/zNuzwP2kJYkLK+qvVNqVaXv57Wlv11MP3ZacuRTUVCqkOFp2qgdQQMTkAd7/RhCd6eMUHkbdMJ8ibaDyUBxgoNVgbpcojwIkp8h4eR1zH1DoUiZmzMJ9bDkZ2r2YXve9ruhtOIDidzwrf1lZ0rMbeheHPS2h/mqfxNinQ3fZ9DILJRtz6yxFsaOkVTN6LQmhPvAp+avCyb7MkT1t7H7sVUf/QSv4r87I2IvxefbNP6P1RftXJuVjiu2ZXMEaT/2FlsWsI//y5NCLAKYzcF7ku11Oj4pIQqqfmxAsr18oSYkrqmo0QZxdxdkMPXw424DVFNbC64VurcXa98T4dv4hJWE1RhOnsF+d0/YaoC6fjuJhjT+7Pm1qzLmN7rh2x/kW8UajqeFFGubKYxFiJu5aH5zSXD6ozJhtr7YvBm4H4fixZXa1ucw3mKD2bkaOVpG93ssUJOQ7zUOHZ8YRw+mOka+5mbANxclOst2q4hZGheCUnKk3M/Rde9IkRyrahjGsbvMcNupN5/RbNRO4qD2OjVolN1p51iyVERa6GHlTF8tR3JdEqRjI+fr7Kdf5dt7n7eFZU4H3VxlzYG3vmZaxm4pzZYIvc1rPa6xf7cLMp/z+WM/Jl+kCMxZ/uVM7UWoWbioEjIro1hSus43Ruqz6rU1t3X8Kb73BWjEb470JbOO/XLbV0VuPBbADP34L9YU7R81FoVX1xRuPAudguUl0MWVQ5W/9VXzNzOkPVesJ+NY+ZoY8KF2fIrn8mNU130dkCS1UZt0XCes9WA3Dfs2006RY6WIg6JpZIghH01/6xZ+nybG40aETQW7Ae+WpY7GThW6eA05q4hVq/G2Uyc1rBx//NLW19TzhDcTfhWkTfY0Fik/tEZxiNpSLdLtPTI/vOJx+h9vu99zWPzzRlMwkiYP4vO3PIkTpMn1gEreWtUFHGkCieiIxk4OV02hH05uvh4IKPD92HBXPvKA8I+MMje5h3LcqXOnyzSnkimMH3jwA+XDmhJeA0g3zw6kF7CnxbkVCQOCqXmS8UWDgrqiL87cUWzrto7Yr+t7TTnKdxUIqKgw4h6gAKRTNPJk3tB4YouoWF8PSR3eMTYbTSW2C9RdXznvwQGINCvagmo7VGP6z6Z2af1yxmlKeIBt57AmHg2OmaMEl9wWbIhW8NnefP+k/i4x3wYVa9am5tsdIf0Jg98iS1p3Jk0TMyjy+gAOuUtiGMzDJoNC1GyNrZ+bhIJZq97gZVxrlKpmB9Mpm5nElU1OA4tmT5tyJOofhAzUdUlgh+tceZVOtB8jxdsLnIfS6VpBYeb+uI1g2kEoEpCVjC0rrYdan7PhQfpvLZh2pjyEWp11EvKJ8u7qfR4zRbRssUuJMy9PvmwU01U5E6TE0oD/tTjFu9qMbqMEmdQYwPaR1LLxVaVkbL+xL3pDSWiFVFSEX31+dWxmWQEil6jTiU9Jkv6/p/3JdB9gMzGWnY/gdI7dvQWpYsbh/kvxgc/Gxxubor+vgPz1ujZG6r/mfXPTvSyNuvfnm4Coz5aEMl+LqGsCSYzi6UJC16g1UoCh2K1C4oMCOlDrA2vU6d+uFmuk0XM7MjlDB7nL3YulhnMjF6ZhHXdhNMrSWuFpYrM7GTvXe46Z8KGKXDdQYHSzdbXUuKCs/r/dcJ0mpfgVv4LahUfrCeykMZ+oroaRKvVUo7Z3a1J7Cw1fPf5py3Ws3HPtdX7V0Q9/5uSV1L/YLSOcWLyjoFKvAxTpTvVUJ+euhDy2IeLWkqq6nFeIRTyZ93tW1p4UGqbOti3Lf/thz0GQtU+AwcAtniTjp4apE45Xvild7QfL55vj02akx/y9J5l0ruF076Q8Hv1C2ycvijY3u40CYOSe9jntZGqP2LlyZFMLsPG6zW6CpW22qmuvLk01kGKGWU1w08BTvp8Nty3xhMCgw9A/sG5YMcWvIFby4aqRYUQ/XLLPbTPS3NSM2kOcUKn/6jO+HtV2zQRHbqbxhSv78oFriEF9DGKqO2qyo3UNX+bF9qMu0WPj9cqW7YY9g/KJpSn6tmwztxihcHzXd3d38J7peoBCN98TjMj4n8RiA+RCQNYMGdFYtOepPWKPO83z4Y/p2d6EbM9i2WLaJiqZP5aGUqA7vS4syYz091M+5592/ZC9ySZd3WnJryPZxLYN3h7+ufQux4fyumliLd0Z1APFHWVdjpUvQVD8DY7mRoZamUmP6ahNPg7q9LPxoiek6IungE+2Bcf6v1H4Wtxw2H0lxWzzKSTH3Z7W4nk8GtG6QqtNCwTZw1HI6E3At5D+Zw8g5lySbD7wLH3a/rzRHLp9q2Gk6uWv3uNLfy5kdyySajv/4s1h+pv2241OZ3B49qk9wjYO/YWeJq2LfaHXjZXYbYYlluOOlarBwnkdoswOGuhJ/2/eSjSfX1USGV7fxj9y6T9xom+PuhkMD6A6eu/idQSwMEFAACAAgAaoAMTdZFKylNAAAAawAAABsAAAB1bml2ZXJzYWwvdW5pdmVyc2FsLnBuZy54bWyzsa/IzVEoSy0qzszPs1Uy1DNQsrfj5bIpKEoty0wtV6gAigEFIUBJodJWycQIwS3PTCnJAKowMDZDCGakZqZnlNgqmZubwwX1gWYCAFBLAQIAABQAAgAIAGmADE0VDq0oZAQAAAcRAAAdAAAAAAAAAAEAAAAAAAAAAAB1bml2ZXJzYWwvY29tbW9uX21lc3NhZ2VzLmxuZ1BLAQIAABQAAgAIAGmADE2/phmOPQQAADQTAAAnAAAAAAAAAAEAAAAAAJ8EAAB1bml2ZXJzYWwvZmxhc2hfcHVibGlzaGluZ19zZXR0aW5ncy54bWxQSwECAAAUAAIACABpgAxN2MZ1ibgCAABPCgAAIQAAAAAAAAABAAAAAAAhCQAAdW5pdmVyc2FsL2ZsYXNoX3NraW5fc2V0dGluZ3MueG1sUEsBAgAAFAACAAgAaYAMTf2k1iQQBAAARRIAACYAAAAAAAAAAQAAAAAAGAwAAHVuaXZlcnNhbC9odG1sX3B1Ymxpc2hpbmdfc2V0dGluZ3MueG1sUEsBAgAAFAACAAgAaYAMTVmugxqhAQAALAYAAB8AAAAAAAAAAQAAAAAAbBAAAHVuaXZlcnNhbC9odG1sX3NraW5fc2V0dGluZ3MuanNQSwECAAAUAAIACABpgAxNPTwv0cEAAADlAQAAGgAAAAAAAAABAAAAAABKEgAAdW5pdmVyc2FsL2kxOG5fcHJlc2V0cy54bWxQSwECAAAUAAIACABpgAxNDNK2rG4AAABuAAAAHAAAAAAAAAABAAAAAABDEwAAdW5pdmVyc2FsL2xvY2FsX3NldHRpbmdzLnhtbFBLAQIAABQAAgAIAESUV0cjtE77+wIAALAIAAAUAAAAAAAAAAEAAAAAAOsTAAB1bml2ZXJzYWwvcGxheWVyLnhtbFBLAQIAABQAAgAIAGmADE0129mtaAEAAPMCAAApAAAAAAAAAAEAAAAAABgXAAB1bml2ZXJzYWwvc2tpbl9jdXN0b21pemF0aW9uX3NldHRpbmdzLnhtbFBLAQIAABQAAgAIAGqADE1RolHnSRYAAAYsAAAXAAAAAAAAAAAAAAAAAMcYAAB1bml2ZXJzYWwvdW5pdmVyc2FsLnBuZ1BLAQIAABQAAgAIAGqADE3WRSspTQAAAGsAAAAbAAAAAAAAAAEAAAAAAEUvAAB1bml2ZXJzYWwvdW5pdmVyc2FsLnBuZy54bWxQSwUGAAAAAAsACwBJAwAAyy8AAAAA"/>
  <p:tag name="ISPRING_PRESENTATION_TITLE" val="1"/>
  <p:tag name="COMMONDATA" val="eyJoZGlkIjoiMmQ4ZTU5ODE3MmZlYTU4MWEyZDgxZmI4NzgxNWUzM2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5f81c74-25e3-431f-8232-717c06afa86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5f81c74-25e3-431f-8232-717c06afa866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1szwt0n">
      <a:majorFont>
        <a:latin typeface=""/>
        <a:ea typeface="字魂24号-镇魂手书"/>
        <a:cs typeface=""/>
      </a:majorFont>
      <a:minorFont>
        <a:latin typeface=""/>
        <a:ea typeface="字魂24号-镇魂手书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516</Words>
  <Application>Microsoft Office PowerPoint</Application>
  <PresentationFormat>宽屏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宋体</vt:lpstr>
      <vt:lpstr>微软雅黑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lusan Wong</dc:creator>
  <cp:lastModifiedBy>焦壮壮</cp:lastModifiedBy>
  <cp:revision>161</cp:revision>
  <dcterms:created xsi:type="dcterms:W3CDTF">2006-08-16T00:00:00Z</dcterms:created>
  <dcterms:modified xsi:type="dcterms:W3CDTF">2022-10-14T02:15:20Z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6D7FAF7D23064656811A44CDF994C14B</vt:lpwstr>
  </property>
</Properties>
</file>