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7" r:id="rId3"/>
    <p:sldId id="256" r:id="rId4"/>
    <p:sldId id="257" r:id="rId5"/>
    <p:sldId id="258" r:id="rId6"/>
    <p:sldId id="265" r:id="rId7"/>
    <p:sldId id="266" r:id="rId8"/>
    <p:sldId id="261" r:id="rId9"/>
    <p:sldId id="259" r:id="rId10"/>
    <p:sldId id="260" r:id="rId11"/>
    <p:sldId id="263" r:id="rId12"/>
    <p:sldId id="262" r:id="rId13"/>
    <p:sldId id="264" r:id="rId14"/>
    <p:sldId id="268" r:id="rId15"/>
    <p:sldId id="26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1" d="100"/>
          <a:sy n="91" d="100"/>
        </p:scale>
        <p:origin x="-1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7" name="组合 6"/>
          <p:cNvGrpSpPr/>
          <p:nvPr userDrawn="1"/>
        </p:nvGrpSpPr>
        <p:grpSpPr>
          <a:xfrm rot="1192981">
            <a:off x="11264097" y="452393"/>
            <a:ext cx="721141" cy="654970"/>
            <a:chOff x="2118580" y="4342651"/>
            <a:chExt cx="672245" cy="680977"/>
          </a:xfrm>
        </p:grpSpPr>
        <p:grpSp>
          <p:nvGrpSpPr>
            <p:cNvPr id="8" name="组合 7"/>
            <p:cNvGrpSpPr/>
            <p:nvPr/>
          </p:nvGrpSpPr>
          <p:grpSpPr>
            <a:xfrm>
              <a:off x="2124539" y="4342651"/>
              <a:ext cx="641611" cy="680977"/>
              <a:chOff x="2124539" y="4342651"/>
              <a:chExt cx="641611" cy="680977"/>
            </a:xfrm>
          </p:grpSpPr>
          <p:sp>
            <p:nvSpPr>
              <p:cNvPr id="26" name="任意多边形 70"/>
              <p:cNvSpPr/>
              <p:nvPr/>
            </p:nvSpPr>
            <p:spPr>
              <a:xfrm>
                <a:off x="2124539" y="4342651"/>
                <a:ext cx="641611" cy="680977"/>
              </a:xfrm>
              <a:custGeom>
                <a:avLst/>
                <a:gdLst>
                  <a:gd name="connsiteX0" fmla="*/ 63 w 140138"/>
                  <a:gd name="connsiteY0" fmla="*/ 65738 h 154344"/>
                  <a:gd name="connsiteX1" fmla="*/ 62928 w 140138"/>
                  <a:gd name="connsiteY1" fmla="*/ 16 h 154344"/>
                  <a:gd name="connsiteX2" fmla="*/ 140080 w 140138"/>
                  <a:gd name="connsiteY2" fmla="*/ 71453 h 154344"/>
                  <a:gd name="connsiteX3" fmla="*/ 74358 w 140138"/>
                  <a:gd name="connsiteY3" fmla="*/ 154321 h 154344"/>
                  <a:gd name="connsiteX4" fmla="*/ 63 w 140138"/>
                  <a:gd name="connsiteY4" fmla="*/ 65738 h 154344"/>
                  <a:gd name="connsiteX0-1" fmla="*/ 63 w 140227"/>
                  <a:gd name="connsiteY0-2" fmla="*/ 65738 h 154534"/>
                  <a:gd name="connsiteX1-3" fmla="*/ 62928 w 140227"/>
                  <a:gd name="connsiteY1-4" fmla="*/ 16 h 154534"/>
                  <a:gd name="connsiteX2-5" fmla="*/ 140080 w 140227"/>
                  <a:gd name="connsiteY2-6" fmla="*/ 71453 h 154534"/>
                  <a:gd name="connsiteX3-7" fmla="*/ 74358 w 140227"/>
                  <a:gd name="connsiteY3-8" fmla="*/ 154321 h 154534"/>
                  <a:gd name="connsiteX4-9" fmla="*/ 63 w 140227"/>
                  <a:gd name="connsiteY4-10" fmla="*/ 65738 h 154534"/>
                  <a:gd name="connsiteX0-11" fmla="*/ 63 w 140227"/>
                  <a:gd name="connsiteY0-12" fmla="*/ 65738 h 154534"/>
                  <a:gd name="connsiteX1-13" fmla="*/ 62928 w 140227"/>
                  <a:gd name="connsiteY1-14" fmla="*/ 16 h 154534"/>
                  <a:gd name="connsiteX2-15" fmla="*/ 140080 w 140227"/>
                  <a:gd name="connsiteY2-16" fmla="*/ 71453 h 154534"/>
                  <a:gd name="connsiteX3-17" fmla="*/ 74358 w 140227"/>
                  <a:gd name="connsiteY3-18" fmla="*/ 154321 h 154534"/>
                  <a:gd name="connsiteX4-19" fmla="*/ 63 w 140227"/>
                  <a:gd name="connsiteY4-20" fmla="*/ 65738 h 154534"/>
                  <a:gd name="connsiteX0-21" fmla="*/ 178 w 140342"/>
                  <a:gd name="connsiteY0-22" fmla="*/ 65738 h 154534"/>
                  <a:gd name="connsiteX1-23" fmla="*/ 63043 w 140342"/>
                  <a:gd name="connsiteY1-24" fmla="*/ 16 h 154534"/>
                  <a:gd name="connsiteX2-25" fmla="*/ 140195 w 140342"/>
                  <a:gd name="connsiteY2-26" fmla="*/ 71453 h 154534"/>
                  <a:gd name="connsiteX3-27" fmla="*/ 74473 w 140342"/>
                  <a:gd name="connsiteY3-28" fmla="*/ 154321 h 154534"/>
                  <a:gd name="connsiteX4-29" fmla="*/ 178 w 140342"/>
                  <a:gd name="connsiteY4-30" fmla="*/ 65738 h 154534"/>
                  <a:gd name="connsiteX0-31" fmla="*/ 178 w 140342"/>
                  <a:gd name="connsiteY0-32" fmla="*/ 65740 h 154536"/>
                  <a:gd name="connsiteX1-33" fmla="*/ 63043 w 140342"/>
                  <a:gd name="connsiteY1-34" fmla="*/ 18 h 154536"/>
                  <a:gd name="connsiteX2-35" fmla="*/ 140195 w 140342"/>
                  <a:gd name="connsiteY2-36" fmla="*/ 71455 h 154536"/>
                  <a:gd name="connsiteX3-37" fmla="*/ 74473 w 140342"/>
                  <a:gd name="connsiteY3-38" fmla="*/ 154323 h 154536"/>
                  <a:gd name="connsiteX4-39" fmla="*/ 178 w 140342"/>
                  <a:gd name="connsiteY4-40" fmla="*/ 65740 h 154536"/>
                  <a:gd name="connsiteX0-41" fmla="*/ 9 w 140173"/>
                  <a:gd name="connsiteY0-42" fmla="*/ 71451 h 160247"/>
                  <a:gd name="connsiteX1-43" fmla="*/ 71446 w 140173"/>
                  <a:gd name="connsiteY1-44" fmla="*/ 14 h 160247"/>
                  <a:gd name="connsiteX2-45" fmla="*/ 140026 w 140173"/>
                  <a:gd name="connsiteY2-46" fmla="*/ 77166 h 160247"/>
                  <a:gd name="connsiteX3-47" fmla="*/ 74304 w 140173"/>
                  <a:gd name="connsiteY3-48" fmla="*/ 160034 h 160247"/>
                  <a:gd name="connsiteX4-49" fmla="*/ 9 w 140173"/>
                  <a:gd name="connsiteY4-50" fmla="*/ 71451 h 160247"/>
                  <a:gd name="connsiteX0-51" fmla="*/ 9 w 140173"/>
                  <a:gd name="connsiteY0-52" fmla="*/ 71451 h 148862"/>
                  <a:gd name="connsiteX1-53" fmla="*/ 71446 w 140173"/>
                  <a:gd name="connsiteY1-54" fmla="*/ 14 h 148862"/>
                  <a:gd name="connsiteX2-55" fmla="*/ 140026 w 140173"/>
                  <a:gd name="connsiteY2-56" fmla="*/ 77166 h 148862"/>
                  <a:gd name="connsiteX3-57" fmla="*/ 74304 w 140173"/>
                  <a:gd name="connsiteY3-58" fmla="*/ 148604 h 148862"/>
                  <a:gd name="connsiteX4-59" fmla="*/ 9 w 140173"/>
                  <a:gd name="connsiteY4-60" fmla="*/ 71451 h 148862"/>
                  <a:gd name="connsiteX0-61" fmla="*/ 9 w 141024"/>
                  <a:gd name="connsiteY0-62" fmla="*/ 71451 h 148862"/>
                  <a:gd name="connsiteX1-63" fmla="*/ 71446 w 141024"/>
                  <a:gd name="connsiteY1-64" fmla="*/ 14 h 148862"/>
                  <a:gd name="connsiteX2-65" fmla="*/ 140026 w 141024"/>
                  <a:gd name="connsiteY2-66" fmla="*/ 77166 h 148862"/>
                  <a:gd name="connsiteX3-67" fmla="*/ 74304 w 141024"/>
                  <a:gd name="connsiteY3-68" fmla="*/ 148604 h 148862"/>
                  <a:gd name="connsiteX4-69" fmla="*/ 9 w 141024"/>
                  <a:gd name="connsiteY4-70" fmla="*/ 71451 h 148862"/>
                  <a:gd name="connsiteX0-71" fmla="*/ 9 w 140173"/>
                  <a:gd name="connsiteY0-72" fmla="*/ 71451 h 148862"/>
                  <a:gd name="connsiteX1-73" fmla="*/ 71446 w 140173"/>
                  <a:gd name="connsiteY1-74" fmla="*/ 14 h 148862"/>
                  <a:gd name="connsiteX2-75" fmla="*/ 140026 w 140173"/>
                  <a:gd name="connsiteY2-76" fmla="*/ 77166 h 148862"/>
                  <a:gd name="connsiteX3-77" fmla="*/ 74304 w 140173"/>
                  <a:gd name="connsiteY3-78" fmla="*/ 148604 h 148862"/>
                  <a:gd name="connsiteX4-79" fmla="*/ 9 w 140173"/>
                  <a:gd name="connsiteY4-80" fmla="*/ 71451 h 148862"/>
                  <a:gd name="connsiteX0-81" fmla="*/ 9 w 140257"/>
                  <a:gd name="connsiteY0-82" fmla="*/ 71451 h 148862"/>
                  <a:gd name="connsiteX1-83" fmla="*/ 71446 w 140257"/>
                  <a:gd name="connsiteY1-84" fmla="*/ 14 h 148862"/>
                  <a:gd name="connsiteX2-85" fmla="*/ 140026 w 140257"/>
                  <a:gd name="connsiteY2-86" fmla="*/ 77166 h 148862"/>
                  <a:gd name="connsiteX3-87" fmla="*/ 74304 w 140257"/>
                  <a:gd name="connsiteY3-88" fmla="*/ 148604 h 148862"/>
                  <a:gd name="connsiteX4-89" fmla="*/ 9 w 140257"/>
                  <a:gd name="connsiteY4-90" fmla="*/ 71451 h 1488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0257" h="148862">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71"/>
              <p:cNvSpPr/>
              <p:nvPr/>
            </p:nvSpPr>
            <p:spPr>
              <a:xfrm>
                <a:off x="2176934" y="4495047"/>
                <a:ext cx="227805" cy="371040"/>
              </a:xfrm>
              <a:custGeom>
                <a:avLst/>
                <a:gdLst>
                  <a:gd name="connsiteX0" fmla="*/ 131483 w 768692"/>
                  <a:gd name="connsiteY0" fmla="*/ 0 h 962212"/>
                  <a:gd name="connsiteX1" fmla="*/ 394448 w 768692"/>
                  <a:gd name="connsiteY1" fmla="*/ 197223 h 962212"/>
                  <a:gd name="connsiteX2" fmla="*/ 621553 w 768692"/>
                  <a:gd name="connsiteY2" fmla="*/ 137459 h 962212"/>
                  <a:gd name="connsiteX3" fmla="*/ 764989 w 768692"/>
                  <a:gd name="connsiteY3" fmla="*/ 472141 h 962212"/>
                  <a:gd name="connsiteX4" fmla="*/ 472142 w 768692"/>
                  <a:gd name="connsiteY4" fmla="*/ 531906 h 962212"/>
                  <a:gd name="connsiteX5" fmla="*/ 591671 w 768692"/>
                  <a:gd name="connsiteY5" fmla="*/ 770965 h 962212"/>
                  <a:gd name="connsiteX6" fmla="*/ 442259 w 768692"/>
                  <a:gd name="connsiteY6" fmla="*/ 806823 h 962212"/>
                  <a:gd name="connsiteX7" fmla="*/ 352612 w 768692"/>
                  <a:gd name="connsiteY7" fmla="*/ 693271 h 962212"/>
                  <a:gd name="connsiteX8" fmla="*/ 197224 w 768692"/>
                  <a:gd name="connsiteY8" fmla="*/ 878541 h 962212"/>
                  <a:gd name="connsiteX9" fmla="*/ 0 w 768692"/>
                  <a:gd name="connsiteY9" fmla="*/ 962212 h 962212"/>
                  <a:gd name="connsiteX0-1" fmla="*/ 61103 w 698312"/>
                  <a:gd name="connsiteY0-2" fmla="*/ 0 h 1082820"/>
                  <a:gd name="connsiteX1-3" fmla="*/ 324068 w 698312"/>
                  <a:gd name="connsiteY1-4" fmla="*/ 197223 h 1082820"/>
                  <a:gd name="connsiteX2-5" fmla="*/ 551173 w 698312"/>
                  <a:gd name="connsiteY2-6" fmla="*/ 137459 h 1082820"/>
                  <a:gd name="connsiteX3-7" fmla="*/ 694609 w 698312"/>
                  <a:gd name="connsiteY3-8" fmla="*/ 472141 h 1082820"/>
                  <a:gd name="connsiteX4-9" fmla="*/ 401762 w 698312"/>
                  <a:gd name="connsiteY4-10" fmla="*/ 531906 h 1082820"/>
                  <a:gd name="connsiteX5-11" fmla="*/ 521291 w 698312"/>
                  <a:gd name="connsiteY5-12" fmla="*/ 770965 h 1082820"/>
                  <a:gd name="connsiteX6-13" fmla="*/ 371879 w 698312"/>
                  <a:gd name="connsiteY6-14" fmla="*/ 806823 h 1082820"/>
                  <a:gd name="connsiteX7-15" fmla="*/ 282232 w 698312"/>
                  <a:gd name="connsiteY7-16" fmla="*/ 693271 h 1082820"/>
                  <a:gd name="connsiteX8-17" fmla="*/ 126844 w 698312"/>
                  <a:gd name="connsiteY8-18" fmla="*/ 878541 h 1082820"/>
                  <a:gd name="connsiteX9-19" fmla="*/ 0 w 698312"/>
                  <a:gd name="connsiteY9-20" fmla="*/ 1082820 h 1082820"/>
                  <a:gd name="connsiteX0-21" fmla="*/ 61103 w 698312"/>
                  <a:gd name="connsiteY0-22" fmla="*/ 0 h 1082820"/>
                  <a:gd name="connsiteX1-23" fmla="*/ 324068 w 698312"/>
                  <a:gd name="connsiteY1-24" fmla="*/ 197223 h 1082820"/>
                  <a:gd name="connsiteX2-25" fmla="*/ 551173 w 698312"/>
                  <a:gd name="connsiteY2-26" fmla="*/ 137459 h 1082820"/>
                  <a:gd name="connsiteX3-27" fmla="*/ 694609 w 698312"/>
                  <a:gd name="connsiteY3-28" fmla="*/ 472141 h 1082820"/>
                  <a:gd name="connsiteX4-29" fmla="*/ 401762 w 698312"/>
                  <a:gd name="connsiteY4-30" fmla="*/ 531906 h 1082820"/>
                  <a:gd name="connsiteX5-31" fmla="*/ 521291 w 698312"/>
                  <a:gd name="connsiteY5-32" fmla="*/ 770965 h 1082820"/>
                  <a:gd name="connsiteX6-33" fmla="*/ 371879 w 698312"/>
                  <a:gd name="connsiteY6-34" fmla="*/ 806823 h 1082820"/>
                  <a:gd name="connsiteX7-35" fmla="*/ 282232 w 698312"/>
                  <a:gd name="connsiteY7-36" fmla="*/ 693271 h 1082820"/>
                  <a:gd name="connsiteX8-37" fmla="*/ 176111 w 698312"/>
                  <a:gd name="connsiteY8-38" fmla="*/ 905342 h 1082820"/>
                  <a:gd name="connsiteX9-39" fmla="*/ 0 w 698312"/>
                  <a:gd name="connsiteY9-40" fmla="*/ 1082820 h 10828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698312" h="1082820">
                    <a:moveTo>
                      <a:pt x="61103" y="0"/>
                    </a:moveTo>
                    <a:cubicBezTo>
                      <a:pt x="151746" y="87156"/>
                      <a:pt x="242390" y="174313"/>
                      <a:pt x="324068" y="197223"/>
                    </a:cubicBezTo>
                    <a:cubicBezTo>
                      <a:pt x="405746" y="220133"/>
                      <a:pt x="489416" y="91639"/>
                      <a:pt x="551173" y="137459"/>
                    </a:cubicBezTo>
                    <a:cubicBezTo>
                      <a:pt x="612930" y="183279"/>
                      <a:pt x="719511" y="406400"/>
                      <a:pt x="694609" y="472141"/>
                    </a:cubicBezTo>
                    <a:cubicBezTo>
                      <a:pt x="669707" y="537882"/>
                      <a:pt x="430648" y="482102"/>
                      <a:pt x="401762" y="531906"/>
                    </a:cubicBezTo>
                    <a:cubicBezTo>
                      <a:pt x="372876" y="581710"/>
                      <a:pt x="526272" y="725146"/>
                      <a:pt x="521291" y="770965"/>
                    </a:cubicBezTo>
                    <a:cubicBezTo>
                      <a:pt x="516311" y="816785"/>
                      <a:pt x="411722" y="819772"/>
                      <a:pt x="371879" y="806823"/>
                    </a:cubicBezTo>
                    <a:cubicBezTo>
                      <a:pt x="332036" y="793874"/>
                      <a:pt x="314860" y="676851"/>
                      <a:pt x="282232" y="693271"/>
                    </a:cubicBezTo>
                    <a:cubicBezTo>
                      <a:pt x="249604" y="709691"/>
                      <a:pt x="223150" y="840417"/>
                      <a:pt x="176111" y="905342"/>
                    </a:cubicBezTo>
                    <a:cubicBezTo>
                      <a:pt x="129072" y="970267"/>
                      <a:pt x="69227" y="1063396"/>
                      <a:pt x="0" y="1082820"/>
                    </a:cubicBez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72"/>
              <p:cNvSpPr/>
              <p:nvPr/>
            </p:nvSpPr>
            <p:spPr>
              <a:xfrm>
                <a:off x="2353279" y="4809159"/>
                <a:ext cx="49757" cy="61548"/>
              </a:xfrm>
              <a:custGeom>
                <a:avLst/>
                <a:gdLst>
                  <a:gd name="connsiteX0" fmla="*/ 6763 w 126447"/>
                  <a:gd name="connsiteY0" fmla="*/ 18499 h 191822"/>
                  <a:gd name="connsiteX1" fmla="*/ 126292 w 126447"/>
                  <a:gd name="connsiteY1" fmla="*/ 24476 h 191822"/>
                  <a:gd name="connsiteX2" fmla="*/ 30669 w 126447"/>
                  <a:gd name="connsiteY2" fmla="*/ 191817 h 191822"/>
                  <a:gd name="connsiteX3" fmla="*/ 6763 w 126447"/>
                  <a:gd name="connsiteY3" fmla="*/ 18499 h 191822"/>
                  <a:gd name="connsiteX0-1" fmla="*/ 394 w 120595"/>
                  <a:gd name="connsiteY0-2" fmla="*/ 16500 h 159942"/>
                  <a:gd name="connsiteX1-3" fmla="*/ 119923 w 120595"/>
                  <a:gd name="connsiteY1-4" fmla="*/ 22477 h 159942"/>
                  <a:gd name="connsiteX2-5" fmla="*/ 84065 w 120595"/>
                  <a:gd name="connsiteY2-6" fmla="*/ 159936 h 159942"/>
                  <a:gd name="connsiteX3-7" fmla="*/ 394 w 120595"/>
                  <a:gd name="connsiteY3-8" fmla="*/ 16500 h 159942"/>
                  <a:gd name="connsiteX0-9" fmla="*/ 939 w 129518"/>
                  <a:gd name="connsiteY0-10" fmla="*/ 16500 h 160211"/>
                  <a:gd name="connsiteX1-11" fmla="*/ 120468 w 129518"/>
                  <a:gd name="connsiteY1-12" fmla="*/ 22477 h 160211"/>
                  <a:gd name="connsiteX2-13" fmla="*/ 84610 w 129518"/>
                  <a:gd name="connsiteY2-14" fmla="*/ 159936 h 160211"/>
                  <a:gd name="connsiteX3-15" fmla="*/ 939 w 129518"/>
                  <a:gd name="connsiteY3-16" fmla="*/ 16500 h 160211"/>
                </a:gdLst>
                <a:ahLst/>
                <a:cxnLst>
                  <a:cxn ang="0">
                    <a:pos x="connsiteX0-1" y="connsiteY0-2"/>
                  </a:cxn>
                  <a:cxn ang="0">
                    <a:pos x="connsiteX1-3" y="connsiteY1-4"/>
                  </a:cxn>
                  <a:cxn ang="0">
                    <a:pos x="connsiteX2-5" y="connsiteY2-6"/>
                  </a:cxn>
                  <a:cxn ang="0">
                    <a:pos x="connsiteX3-7" y="connsiteY3-8"/>
                  </a:cxn>
                </a:cxnLst>
                <a:rect l="l" t="t" r="r" b="b"/>
                <a:pathLst>
                  <a:path w="129518" h="160211">
                    <a:moveTo>
                      <a:pt x="939" y="16500"/>
                    </a:moveTo>
                    <a:cubicBezTo>
                      <a:pt x="6915" y="-6410"/>
                      <a:pt x="116484" y="-6409"/>
                      <a:pt x="120468" y="22477"/>
                    </a:cubicBezTo>
                    <a:cubicBezTo>
                      <a:pt x="124452" y="51363"/>
                      <a:pt x="152344" y="152964"/>
                      <a:pt x="84610" y="159936"/>
                    </a:cubicBezTo>
                    <a:cubicBezTo>
                      <a:pt x="16876" y="166908"/>
                      <a:pt x="-5037" y="39410"/>
                      <a:pt x="939" y="16500"/>
                    </a:cubicBezTo>
                    <a:close/>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73"/>
              <p:cNvSpPr/>
              <p:nvPr/>
            </p:nvSpPr>
            <p:spPr>
              <a:xfrm>
                <a:off x="2500518" y="4409062"/>
                <a:ext cx="255640" cy="461540"/>
              </a:xfrm>
              <a:custGeom>
                <a:avLst/>
                <a:gdLst>
                  <a:gd name="connsiteX0" fmla="*/ 420402 w 665437"/>
                  <a:gd name="connsiteY0" fmla="*/ 0 h 1201399"/>
                  <a:gd name="connsiteX1" fmla="*/ 181343 w 665437"/>
                  <a:gd name="connsiteY1" fmla="*/ 161365 h 1201399"/>
                  <a:gd name="connsiteX2" fmla="*/ 37908 w 665437"/>
                  <a:gd name="connsiteY2" fmla="*/ 173318 h 1201399"/>
                  <a:gd name="connsiteX3" fmla="*/ 2049 w 665437"/>
                  <a:gd name="connsiteY3" fmla="*/ 239059 h 1201399"/>
                  <a:gd name="connsiteX4" fmla="*/ 37908 w 665437"/>
                  <a:gd name="connsiteY4" fmla="*/ 579718 h 1201399"/>
                  <a:gd name="connsiteX5" fmla="*/ 306849 w 665437"/>
                  <a:gd name="connsiteY5" fmla="*/ 753036 h 1201399"/>
                  <a:gd name="connsiteX6" fmla="*/ 282943 w 665437"/>
                  <a:gd name="connsiteY6" fmla="*/ 926353 h 1201399"/>
                  <a:gd name="connsiteX7" fmla="*/ 336731 w 665437"/>
                  <a:gd name="connsiteY7" fmla="*/ 1093695 h 1201399"/>
                  <a:gd name="connsiteX8" fmla="*/ 306849 w 665437"/>
                  <a:gd name="connsiteY8" fmla="*/ 1201271 h 1201399"/>
                  <a:gd name="connsiteX9" fmla="*/ 408449 w 665437"/>
                  <a:gd name="connsiteY9" fmla="*/ 1111624 h 1201399"/>
                  <a:gd name="connsiteX10" fmla="*/ 444308 w 665437"/>
                  <a:gd name="connsiteY10" fmla="*/ 944283 h 1201399"/>
                  <a:gd name="connsiteX11" fmla="*/ 516025 w 665437"/>
                  <a:gd name="connsiteY11" fmla="*/ 818777 h 1201399"/>
                  <a:gd name="connsiteX12" fmla="*/ 665437 w 665437"/>
                  <a:gd name="connsiteY12" fmla="*/ 753036 h 1201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5437" h="1201399">
                    <a:moveTo>
                      <a:pt x="420402" y="0"/>
                    </a:moveTo>
                    <a:cubicBezTo>
                      <a:pt x="332747" y="66239"/>
                      <a:pt x="245092" y="132479"/>
                      <a:pt x="181343" y="161365"/>
                    </a:cubicBezTo>
                    <a:cubicBezTo>
                      <a:pt x="117594" y="190251"/>
                      <a:pt x="67790" y="160369"/>
                      <a:pt x="37908" y="173318"/>
                    </a:cubicBezTo>
                    <a:cubicBezTo>
                      <a:pt x="8026" y="186267"/>
                      <a:pt x="2049" y="171326"/>
                      <a:pt x="2049" y="239059"/>
                    </a:cubicBezTo>
                    <a:cubicBezTo>
                      <a:pt x="2049" y="306792"/>
                      <a:pt x="-12892" y="494055"/>
                      <a:pt x="37908" y="579718"/>
                    </a:cubicBezTo>
                    <a:cubicBezTo>
                      <a:pt x="88708" y="665381"/>
                      <a:pt x="266010" y="695264"/>
                      <a:pt x="306849" y="753036"/>
                    </a:cubicBezTo>
                    <a:cubicBezTo>
                      <a:pt x="347688" y="810808"/>
                      <a:pt x="277963" y="869577"/>
                      <a:pt x="282943" y="926353"/>
                    </a:cubicBezTo>
                    <a:cubicBezTo>
                      <a:pt x="287923" y="983129"/>
                      <a:pt x="332747" y="1047875"/>
                      <a:pt x="336731" y="1093695"/>
                    </a:cubicBezTo>
                    <a:cubicBezTo>
                      <a:pt x="340715" y="1139515"/>
                      <a:pt x="294896" y="1198283"/>
                      <a:pt x="306849" y="1201271"/>
                    </a:cubicBezTo>
                    <a:cubicBezTo>
                      <a:pt x="318802" y="1204259"/>
                      <a:pt x="385539" y="1154455"/>
                      <a:pt x="408449" y="1111624"/>
                    </a:cubicBezTo>
                    <a:cubicBezTo>
                      <a:pt x="431359" y="1068793"/>
                      <a:pt x="426379" y="993091"/>
                      <a:pt x="444308" y="944283"/>
                    </a:cubicBezTo>
                    <a:cubicBezTo>
                      <a:pt x="462237" y="895475"/>
                      <a:pt x="479170" y="850651"/>
                      <a:pt x="516025" y="818777"/>
                    </a:cubicBezTo>
                    <a:cubicBezTo>
                      <a:pt x="552880" y="786903"/>
                      <a:pt x="609158" y="769969"/>
                      <a:pt x="665437" y="753036"/>
                    </a:cubicBez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74"/>
              <p:cNvSpPr/>
              <p:nvPr/>
            </p:nvSpPr>
            <p:spPr>
              <a:xfrm>
                <a:off x="2693191" y="4801426"/>
                <a:ext cx="48215" cy="91839"/>
              </a:xfrm>
              <a:custGeom>
                <a:avLst/>
                <a:gdLst>
                  <a:gd name="connsiteX0" fmla="*/ 125506 w 125506"/>
                  <a:gd name="connsiteY0" fmla="*/ 0 h 239059"/>
                  <a:gd name="connsiteX1" fmla="*/ 59765 w 125506"/>
                  <a:gd name="connsiteY1" fmla="*/ 23906 h 239059"/>
                  <a:gd name="connsiteX2" fmla="*/ 0 w 125506"/>
                  <a:gd name="connsiteY2" fmla="*/ 143435 h 239059"/>
                  <a:gd name="connsiteX3" fmla="*/ 59765 w 125506"/>
                  <a:gd name="connsiteY3" fmla="*/ 239059 h 239059"/>
                </a:gdLst>
                <a:ahLst/>
                <a:cxnLst>
                  <a:cxn ang="0">
                    <a:pos x="connsiteX0" y="connsiteY0"/>
                  </a:cxn>
                  <a:cxn ang="0">
                    <a:pos x="connsiteX1" y="connsiteY1"/>
                  </a:cxn>
                  <a:cxn ang="0">
                    <a:pos x="connsiteX2" y="connsiteY2"/>
                  </a:cxn>
                  <a:cxn ang="0">
                    <a:pos x="connsiteX3" y="connsiteY3"/>
                  </a:cxn>
                </a:cxnLst>
                <a:rect l="l" t="t" r="r" b="b"/>
                <a:pathLst>
                  <a:path w="125506" h="239059">
                    <a:moveTo>
                      <a:pt x="125506" y="0"/>
                    </a:moveTo>
                    <a:cubicBezTo>
                      <a:pt x="103094" y="0"/>
                      <a:pt x="80683" y="0"/>
                      <a:pt x="59765" y="23906"/>
                    </a:cubicBezTo>
                    <a:cubicBezTo>
                      <a:pt x="38847" y="47812"/>
                      <a:pt x="0" y="107576"/>
                      <a:pt x="0" y="143435"/>
                    </a:cubicBezTo>
                    <a:cubicBezTo>
                      <a:pt x="0" y="179294"/>
                      <a:pt x="29882" y="209176"/>
                      <a:pt x="59765" y="239059"/>
                    </a:cubicBezTo>
                  </a:path>
                </a:pathLst>
              </a:custGeom>
              <a:noFill/>
              <a:ln w="2540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任意多边形 53"/>
            <p:cNvSpPr/>
            <p:nvPr/>
          </p:nvSpPr>
          <p:spPr>
            <a:xfrm rot="20279529">
              <a:off x="2598988" y="4623569"/>
              <a:ext cx="174702" cy="83215"/>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54"/>
            <p:cNvSpPr/>
            <p:nvPr/>
          </p:nvSpPr>
          <p:spPr>
            <a:xfrm rot="20279529">
              <a:off x="2479596" y="4480372"/>
              <a:ext cx="223342" cy="118799"/>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55"/>
            <p:cNvSpPr/>
            <p:nvPr/>
          </p:nvSpPr>
          <p:spPr>
            <a:xfrm rot="20279529">
              <a:off x="2127434" y="4559064"/>
              <a:ext cx="113703" cy="55204"/>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56"/>
            <p:cNvSpPr/>
            <p:nvPr/>
          </p:nvSpPr>
          <p:spPr>
            <a:xfrm rot="20279529">
              <a:off x="2594342" y="4571927"/>
              <a:ext cx="163589" cy="96477"/>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57"/>
            <p:cNvSpPr/>
            <p:nvPr/>
          </p:nvSpPr>
          <p:spPr>
            <a:xfrm rot="20279529">
              <a:off x="2135496" y="4638952"/>
              <a:ext cx="269481" cy="148399"/>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58"/>
            <p:cNvSpPr/>
            <p:nvPr/>
          </p:nvSpPr>
          <p:spPr>
            <a:xfrm rot="20279529">
              <a:off x="2551872" y="4532481"/>
              <a:ext cx="202631" cy="103393"/>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59"/>
            <p:cNvSpPr/>
            <p:nvPr/>
          </p:nvSpPr>
          <p:spPr>
            <a:xfrm rot="20279529">
              <a:off x="2524326" y="4506288"/>
              <a:ext cx="197416" cy="96522"/>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60"/>
            <p:cNvSpPr/>
            <p:nvPr/>
          </p:nvSpPr>
          <p:spPr>
            <a:xfrm rot="20279529">
              <a:off x="2501282" y="4464098"/>
              <a:ext cx="153497" cy="79925"/>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61"/>
            <p:cNvSpPr/>
            <p:nvPr/>
          </p:nvSpPr>
          <p:spPr>
            <a:xfrm rot="20279529">
              <a:off x="2328701" y="4625707"/>
              <a:ext cx="74052" cy="28249"/>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62"/>
            <p:cNvSpPr/>
            <p:nvPr/>
          </p:nvSpPr>
          <p:spPr>
            <a:xfrm rot="20279529">
              <a:off x="2130538" y="4603506"/>
              <a:ext cx="189693" cy="97507"/>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63"/>
            <p:cNvSpPr/>
            <p:nvPr/>
          </p:nvSpPr>
          <p:spPr>
            <a:xfrm rot="20279529">
              <a:off x="2599025" y="4660637"/>
              <a:ext cx="191800" cy="92351"/>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64"/>
            <p:cNvSpPr/>
            <p:nvPr/>
          </p:nvSpPr>
          <p:spPr>
            <a:xfrm rot="20279529">
              <a:off x="2611278" y="4795372"/>
              <a:ext cx="62292" cy="38099"/>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65"/>
            <p:cNvSpPr/>
            <p:nvPr/>
          </p:nvSpPr>
          <p:spPr>
            <a:xfrm rot="20279529">
              <a:off x="2492800" y="4489548"/>
              <a:ext cx="71293" cy="50292"/>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66"/>
            <p:cNvSpPr/>
            <p:nvPr/>
          </p:nvSpPr>
          <p:spPr>
            <a:xfrm rot="20279529">
              <a:off x="2118580" y="4584223"/>
              <a:ext cx="149665" cy="78198"/>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67"/>
            <p:cNvSpPr/>
            <p:nvPr/>
          </p:nvSpPr>
          <p:spPr>
            <a:xfrm rot="20279529">
              <a:off x="2127493" y="4608630"/>
              <a:ext cx="255388" cy="139141"/>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68"/>
            <p:cNvSpPr/>
            <p:nvPr/>
          </p:nvSpPr>
          <p:spPr>
            <a:xfrm rot="20279529">
              <a:off x="2284592" y="4709098"/>
              <a:ext cx="38604" cy="23656"/>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69"/>
            <p:cNvSpPr/>
            <p:nvPr/>
          </p:nvSpPr>
          <p:spPr>
            <a:xfrm rot="20279529">
              <a:off x="2302799" y="4734812"/>
              <a:ext cx="38604" cy="23656"/>
            </a:xfrm>
            <a:custGeom>
              <a:avLst/>
              <a:gdLst>
                <a:gd name="connsiteX0" fmla="*/ 0 w 145605"/>
                <a:gd name="connsiteY0" fmla="*/ 221320 h 221320"/>
                <a:gd name="connsiteX1" fmla="*/ 66978 w 145605"/>
                <a:gd name="connsiteY1" fmla="*/ 107748 h 221320"/>
                <a:gd name="connsiteX2" fmla="*/ 145605 w 145605"/>
                <a:gd name="connsiteY2" fmla="*/ 0 h 221320"/>
              </a:gdLst>
              <a:ahLst/>
              <a:cxnLst>
                <a:cxn ang="0">
                  <a:pos x="connsiteX0" y="connsiteY0"/>
                </a:cxn>
                <a:cxn ang="0">
                  <a:pos x="connsiteX1" y="connsiteY1"/>
                </a:cxn>
                <a:cxn ang="0">
                  <a:pos x="connsiteX2" y="connsiteY2"/>
                </a:cxn>
              </a:cxnLst>
              <a:rect l="l" t="t" r="r" b="b"/>
              <a:pathLst>
                <a:path w="145605" h="221320">
                  <a:moveTo>
                    <a:pt x="0" y="221320"/>
                  </a:moveTo>
                  <a:cubicBezTo>
                    <a:pt x="21355" y="182977"/>
                    <a:pt x="42711" y="144635"/>
                    <a:pt x="66978" y="107748"/>
                  </a:cubicBezTo>
                  <a:cubicBezTo>
                    <a:pt x="91245" y="70861"/>
                    <a:pt x="118425" y="35430"/>
                    <a:pt x="145605" y="0"/>
                  </a:cubicBezTo>
                </a:path>
              </a:pathLst>
            </a:custGeom>
            <a:noFill/>
            <a:ln w="6350" cap="rnd">
              <a:solidFill>
                <a:schemeClr val="tx1">
                  <a:lumMod val="85000"/>
                  <a:lumOff val="1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任意多边形 49"/>
          <p:cNvSpPr>
            <a:spLocks noChangeArrowheads="1"/>
          </p:cNvSpPr>
          <p:nvPr userDrawn="1"/>
        </p:nvSpPr>
        <p:spPr bwMode="auto">
          <a:xfrm>
            <a:off x="114026" y="442514"/>
            <a:ext cx="1055095" cy="717113"/>
          </a:xfrm>
          <a:custGeom>
            <a:avLst/>
            <a:gdLst>
              <a:gd name="T0" fmla="*/ 863600 w 974725"/>
              <a:gd name="T1" fmla="*/ 53975 h 574675"/>
              <a:gd name="T2" fmla="*/ 250825 w 974725"/>
              <a:gd name="T3" fmla="*/ 298450 h 574675"/>
              <a:gd name="T4" fmla="*/ 250825 w 974725"/>
              <a:gd name="T5" fmla="*/ 479425 h 574675"/>
              <a:gd name="T6" fmla="*/ 342900 w 974725"/>
              <a:gd name="T7" fmla="*/ 336550 h 574675"/>
              <a:gd name="T8" fmla="*/ 863600 w 974725"/>
              <a:gd name="T9" fmla="*/ 53975 h 574675"/>
              <a:gd name="T10" fmla="*/ 974725 w 974725"/>
              <a:gd name="T11" fmla="*/ 0 h 574675"/>
              <a:gd name="T12" fmla="*/ 508000 w 974725"/>
              <a:gd name="T13" fmla="*/ 460375 h 574675"/>
              <a:gd name="T14" fmla="*/ 412750 w 974725"/>
              <a:gd name="T15" fmla="*/ 396875 h 574675"/>
              <a:gd name="T16" fmla="*/ 234950 w 974725"/>
              <a:gd name="T17" fmla="*/ 574675 h 574675"/>
              <a:gd name="T18" fmla="*/ 196850 w 974725"/>
              <a:gd name="T19" fmla="*/ 282575 h 574675"/>
              <a:gd name="T20" fmla="*/ 0 w 974725"/>
              <a:gd name="T21" fmla="*/ 254000 h 574675"/>
              <a:gd name="T22" fmla="*/ 974725 w 974725"/>
              <a:gd name="T23" fmla="*/ 0 h 57467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74725"/>
              <a:gd name="T37" fmla="*/ 0 h 574675"/>
              <a:gd name="T38" fmla="*/ 974725 w 974725"/>
              <a:gd name="T39" fmla="*/ 574675 h 57467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74725" h="574675">
                <a:moveTo>
                  <a:pt x="863600" y="53975"/>
                </a:moveTo>
                <a:lnTo>
                  <a:pt x="250825" y="298450"/>
                </a:lnTo>
                <a:lnTo>
                  <a:pt x="250825" y="479425"/>
                </a:lnTo>
                <a:lnTo>
                  <a:pt x="342900" y="336550"/>
                </a:lnTo>
                <a:lnTo>
                  <a:pt x="863600" y="53975"/>
                </a:lnTo>
                <a:close/>
                <a:moveTo>
                  <a:pt x="974725" y="0"/>
                </a:moveTo>
                <a:lnTo>
                  <a:pt x="508000" y="460375"/>
                </a:lnTo>
                <a:lnTo>
                  <a:pt x="412750" y="396875"/>
                </a:lnTo>
                <a:lnTo>
                  <a:pt x="234950" y="574675"/>
                </a:lnTo>
                <a:lnTo>
                  <a:pt x="196850" y="282575"/>
                </a:lnTo>
                <a:lnTo>
                  <a:pt x="0" y="254000"/>
                </a:lnTo>
                <a:lnTo>
                  <a:pt x="974725" y="0"/>
                </a:lnTo>
                <a:close/>
              </a:path>
            </a:pathLst>
          </a:custGeom>
          <a:solidFill>
            <a:schemeClr val="tx1"/>
          </a:solidFill>
          <a:ln>
            <a:noFill/>
          </a:ln>
          <a:extLst>
            <a:ext uri="{91240B29-F687-4F45-9708-019B960494DF}">
              <a14:hiddenLine xmlns:a14="http://schemas.microsoft.com/office/drawing/2010/main" w="25400">
                <a:solidFill>
                  <a:srgbClr val="BABABA"/>
                </a:solidFill>
                <a:bevel/>
              </a14:hiddenLine>
            </a:ext>
          </a:extLst>
        </p:spPr>
        <p:txBody>
          <a:bodyPr anchor="ctr"/>
          <a:lstStyle/>
          <a:p>
            <a:endParaRPr lang="zh-CN" altLang="en-US"/>
          </a:p>
        </p:txBody>
      </p:sp>
      <p:sp>
        <p:nvSpPr>
          <p:cNvPr id="34" name="内容占位符 33"/>
          <p:cNvSpPr>
            <a:spLocks noGrp="1"/>
          </p:cNvSpPr>
          <p:nvPr>
            <p:ph sz="quarter" idx="10" hasCustomPrompt="1"/>
          </p:nvPr>
        </p:nvSpPr>
        <p:spPr>
          <a:xfrm>
            <a:off x="1250919" y="431741"/>
            <a:ext cx="8172574" cy="536575"/>
          </a:xfrm>
          <a:prstGeom prst="rect">
            <a:avLst/>
          </a:prstGeom>
        </p:spPr>
        <p:txBody>
          <a:bodyPr/>
          <a:lstStyle>
            <a:lvl1pPr marL="0" indent="0">
              <a:buNone/>
              <a:defRPr sz="3600" b="1">
                <a:latin typeface="微软雅黑" panose="020B0503020204020204" pitchFamily="34" charset="-122"/>
                <a:ea typeface="微软雅黑" panose="020B0503020204020204" pitchFamily="34" charset="-122"/>
              </a:defRPr>
            </a:lvl1pPr>
          </a:lstStyle>
          <a:p>
            <a:pPr lvl="0"/>
            <a:r>
              <a:rPr lang="zh-CN" altLang="en-US" dirty="0"/>
              <a:t>编辑母版文本样式</a:t>
            </a:r>
            <a:endParaRPr lang="zh-CN" altLang="en-US" dirty="0"/>
          </a:p>
        </p:txBody>
      </p:sp>
      <p:cxnSp>
        <p:nvCxnSpPr>
          <p:cNvPr id="36" name="直接连接符 35"/>
          <p:cNvCxnSpPr/>
          <p:nvPr userDrawn="1"/>
        </p:nvCxnSpPr>
        <p:spPr>
          <a:xfrm>
            <a:off x="1223839" y="1072402"/>
            <a:ext cx="921773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6"/>
          <p:cNvSpPr txBox="1"/>
          <p:nvPr userDrawn="1"/>
        </p:nvSpPr>
        <p:spPr>
          <a:xfrm>
            <a:off x="-50" y="1109345"/>
            <a:ext cx="551815" cy="6727372"/>
          </a:xfrm>
          <a:prstGeom prst="rect">
            <a:avLst/>
          </a:prstGeom>
          <a:noFill/>
        </p:spPr>
        <p:txBody>
          <a:bodyPr vert="eaVert"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未经原作者允许不得转载本</a:t>
            </a:r>
            <a:r>
              <a:rPr lang="en-US" altLang="zh-CN" sz="1600" dirty="0" smtClean="0">
                <a:solidFill>
                  <a:schemeClr val="tx1">
                    <a:lumMod val="75000"/>
                    <a:lumOff val="25000"/>
                  </a:schemeClr>
                </a:solidFill>
                <a:latin typeface="微软雅黑" panose="020B0503020204020204" pitchFamily="34" charset="-122"/>
                <a:ea typeface="微软雅黑" panose="020B0503020204020204" pitchFamily="34" charset="-122"/>
              </a:rPr>
              <a:t>PPT</a:t>
            </a: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，否则将视为侵权。</a:t>
            </a:r>
            <a:endPar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7"/>
          <p:cNvSpPr txBox="1">
            <a:spLocks noChangeArrowheads="1"/>
          </p:cNvSpPr>
          <p:nvPr/>
        </p:nvSpPr>
        <p:spPr bwMode="auto">
          <a:xfrm>
            <a:off x="3477492" y="1972462"/>
            <a:ext cx="523701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fontAlgn="base">
              <a:spcBef>
                <a:spcPct val="50000"/>
              </a:spcBef>
              <a:spcAft>
                <a:spcPct val="0"/>
              </a:spcAft>
              <a:buFont typeface="Arial" panose="020B0604020202020204" pitchFamily="34" charset="0"/>
              <a:buNone/>
            </a:pPr>
            <a:r>
              <a:rPr lang="en-US" altLang="zh-CN" sz="9600" b="1" dirty="0">
                <a:solidFill>
                  <a:srgbClr val="C00000"/>
                </a:solidFill>
                <a:latin typeface="微软雅黑" panose="020B0503020204020204" pitchFamily="34" charset="-122"/>
                <a:ea typeface="微软雅黑" panose="020B0503020204020204" pitchFamily="34" charset="-122"/>
              </a:rPr>
              <a:t>《</a:t>
            </a:r>
            <a:r>
              <a:rPr lang="zh-CN" altLang="en-US" sz="9600" b="1" dirty="0">
                <a:solidFill>
                  <a:srgbClr val="C00000"/>
                </a:solidFill>
                <a:latin typeface="微软雅黑" panose="020B0503020204020204" pitchFamily="34" charset="-122"/>
                <a:ea typeface="微软雅黑" panose="020B0503020204020204" pitchFamily="34" charset="-122"/>
              </a:rPr>
              <a:t>草  原</a:t>
            </a:r>
            <a:r>
              <a:rPr lang="en-US" altLang="zh-CN" sz="9600" b="1" dirty="0">
                <a:solidFill>
                  <a:srgbClr val="C00000"/>
                </a:solidFill>
                <a:latin typeface="微软雅黑" panose="020B0503020204020204" pitchFamily="34" charset="-122"/>
                <a:ea typeface="微软雅黑" panose="020B0503020204020204" pitchFamily="34" charset="-122"/>
              </a:rPr>
              <a:t>》</a:t>
            </a:r>
            <a:endParaRPr lang="zh-CN" altLang="en-US" sz="9600" b="1" dirty="0">
              <a:solidFill>
                <a:srgbClr val="C00000"/>
              </a:solidFill>
              <a:latin typeface="微软雅黑" panose="020B0503020204020204" pitchFamily="34" charset="-122"/>
              <a:ea typeface="微软雅黑" panose="020B0503020204020204" pitchFamily="34" charset="-122"/>
            </a:endParaRPr>
          </a:p>
        </p:txBody>
      </p:sp>
      <p:sp>
        <p:nvSpPr>
          <p:cNvPr id="4" name="Text Box 17"/>
          <p:cNvSpPr txBox="1">
            <a:spLocks noChangeArrowheads="1"/>
          </p:cNvSpPr>
          <p:nvPr/>
        </p:nvSpPr>
        <p:spPr bwMode="auto">
          <a:xfrm>
            <a:off x="5233063" y="4621069"/>
            <a:ext cx="172587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5400" b="1" dirty="0">
                <a:solidFill>
                  <a:srgbClr val="000000"/>
                </a:solidFill>
                <a:latin typeface="Bahnschrift SemiLight Condensed" panose="020B0502040204020203" pitchFamily="34" charset="0"/>
                <a:ea typeface="楷体" panose="02010609060101010101" pitchFamily="49" charset="-122"/>
              </a:rPr>
              <a:t>老舍</a:t>
            </a:r>
            <a:endParaRPr lang="zh-CN" altLang="en-US" sz="5400" b="1" dirty="0">
              <a:solidFill>
                <a:srgbClr val="000000"/>
              </a:solidFill>
              <a:latin typeface="Bahnschrift SemiLight Condensed" panose="020B0502040204020203" pitchFamily="34" charset="0"/>
              <a:ea typeface="楷体" panose="02010609060101010101" pitchFamily="49" charset="-122"/>
            </a:endParaRPr>
          </a:p>
        </p:txBody>
      </p:sp>
      <p:cxnSp>
        <p:nvCxnSpPr>
          <p:cNvPr id="7" name="直接连接符 6"/>
          <p:cNvCxnSpPr/>
          <p:nvPr/>
        </p:nvCxnSpPr>
        <p:spPr>
          <a:xfrm>
            <a:off x="2133600" y="4027054"/>
            <a:ext cx="7924800" cy="0"/>
          </a:xfrm>
          <a:prstGeom prst="line">
            <a:avLst/>
          </a:prstGeom>
          <a:ln w="38100">
            <a:solidFill>
              <a:srgbClr val="C0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课堂练习</a:t>
            </a:r>
            <a:endParaRPr lang="zh-CN" altLang="en-US" dirty="0"/>
          </a:p>
        </p:txBody>
      </p:sp>
      <p:sp>
        <p:nvSpPr>
          <p:cNvPr id="3" name="文本框 2"/>
          <p:cNvSpPr txBox="1">
            <a:spLocks noChangeArrowheads="1"/>
          </p:cNvSpPr>
          <p:nvPr/>
        </p:nvSpPr>
        <p:spPr bwMode="auto">
          <a:xfrm>
            <a:off x="999548" y="1305358"/>
            <a:ext cx="5948363" cy="60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en-US" sz="3200" b="1" dirty="0">
                <a:latin typeface="黑体" panose="02010600030101010101" pitchFamily="49" charset="-122"/>
                <a:ea typeface="黑体" panose="02010600030101010101" pitchFamily="49" charset="-122"/>
              </a:rPr>
              <a:t>三、阅读课文片段，然后填空。</a:t>
            </a:r>
            <a:endParaRPr lang="zh-CN" altLang="en-US" sz="3200" b="1" dirty="0">
              <a:latin typeface="黑体" panose="02010600030101010101" pitchFamily="49" charset="-122"/>
              <a:ea typeface="黑体" panose="02010600030101010101" pitchFamily="49" charset="-122"/>
            </a:endParaRPr>
          </a:p>
        </p:txBody>
      </p:sp>
      <p:sp>
        <p:nvSpPr>
          <p:cNvPr id="4" name="文本框 3"/>
          <p:cNvSpPr txBox="1">
            <a:spLocks noChangeArrowheads="1"/>
          </p:cNvSpPr>
          <p:nvPr/>
        </p:nvSpPr>
        <p:spPr bwMode="auto">
          <a:xfrm>
            <a:off x="847581" y="2137808"/>
            <a:ext cx="10461841" cy="2253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30000"/>
              </a:lnSpc>
            </a:pPr>
            <a:r>
              <a:rPr lang="zh-CN" altLang="en-US" sz="2800" b="1" dirty="0">
                <a:latin typeface="楷体" panose="02010609060101010101" pitchFamily="49" charset="-122"/>
                <a:ea typeface="楷体" panose="02010609060101010101" pitchFamily="49" charset="-122"/>
              </a:rPr>
              <a:t>    羊群一会儿上了小丘，一会儿又下来，走在哪里都像给无边的绿毯绣上了白色的大花。那些小丘的线条是那么柔美，就像只用绿色渲染，不用墨线勾勒的中国画那样，到处翠色欲流，轻轻流入云际。</a:t>
            </a:r>
            <a:endParaRPr lang="zh-CN" altLang="en-US" sz="2800" b="1" dirty="0">
              <a:latin typeface="楷体" panose="02010609060101010101" pitchFamily="49" charset="-122"/>
              <a:ea typeface="楷体" panose="02010609060101010101" pitchFamily="49" charset="-122"/>
            </a:endParaRPr>
          </a:p>
        </p:txBody>
      </p:sp>
      <p:sp>
        <p:nvSpPr>
          <p:cNvPr id="6" name="文本框 5"/>
          <p:cNvSpPr txBox="1">
            <a:spLocks noChangeArrowheads="1"/>
          </p:cNvSpPr>
          <p:nvPr/>
        </p:nvSpPr>
        <p:spPr bwMode="auto">
          <a:xfrm>
            <a:off x="847581" y="4570292"/>
            <a:ext cx="10180637" cy="1693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ct val="130000"/>
              </a:lnSpc>
              <a:spcBef>
                <a:spcPct val="0"/>
              </a:spcBef>
              <a:spcAft>
                <a:spcPct val="0"/>
              </a:spcAft>
              <a:buFont typeface="Arial" panose="020B0604020202020204" pitchFamily="34" charset="0"/>
              <a:buNone/>
            </a:pPr>
            <a:r>
              <a:rPr lang="en-US" altLang="zh-CN" sz="2800" b="1" dirty="0">
                <a:solidFill>
                  <a:srgbClr val="000000"/>
                </a:solidFill>
                <a:latin typeface="黑体" panose="02010600030101010101" pitchFamily="49" charset="-122"/>
                <a:ea typeface="黑体" panose="02010600030101010101" pitchFamily="49" charset="-122"/>
              </a:rPr>
              <a:t>    </a:t>
            </a:r>
            <a:r>
              <a:rPr lang="zh-CN" altLang="en-US" sz="2800" b="1" dirty="0">
                <a:solidFill>
                  <a:srgbClr val="000000"/>
                </a:solidFill>
                <a:latin typeface="黑体" panose="02010600030101010101" pitchFamily="49" charset="-122"/>
                <a:ea typeface="黑体" panose="02010600030101010101" pitchFamily="49" charset="-122"/>
              </a:rPr>
              <a:t>“无边的绿毯”是指</a:t>
            </a:r>
            <a:r>
              <a:rPr lang="en-US" altLang="zh-CN" sz="2800" b="1" dirty="0">
                <a:solidFill>
                  <a:srgbClr val="000000"/>
                </a:solidFill>
                <a:latin typeface="黑体" panose="02010600030101010101" pitchFamily="49" charset="-122"/>
                <a:ea typeface="黑体" panose="02010600030101010101" pitchFamily="49" charset="-122"/>
              </a:rPr>
              <a:t>_</a:t>
            </a:r>
            <a:r>
              <a:rPr lang="en-US" altLang="zh-CN" sz="2800" b="1" u="sng" dirty="0">
                <a:solidFill>
                  <a:srgbClr val="000000"/>
                </a:solidFill>
                <a:latin typeface="黑体" panose="02010600030101010101" pitchFamily="49" charset="-122"/>
                <a:ea typeface="黑体" panose="02010600030101010101" pitchFamily="49" charset="-122"/>
              </a:rPr>
              <a:t> _</a:t>
            </a:r>
            <a:r>
              <a:rPr lang="en-US" altLang="zh-CN" sz="2800" b="1" dirty="0">
                <a:solidFill>
                  <a:srgbClr val="000000"/>
                </a:solidFill>
                <a:latin typeface="黑体" panose="02010600030101010101" pitchFamily="49" charset="-122"/>
                <a:ea typeface="黑体" panose="02010600030101010101" pitchFamily="49" charset="-122"/>
              </a:rPr>
              <a:t>__</a:t>
            </a:r>
            <a:r>
              <a:rPr lang="zh-CN" altLang="en-US" sz="2800" b="1" dirty="0">
                <a:solidFill>
                  <a:srgbClr val="000000"/>
                </a:solidFill>
                <a:latin typeface="黑体" panose="02010600030101010101" pitchFamily="49" charset="-122"/>
                <a:ea typeface="黑体" panose="02010600030101010101" pitchFamily="49" charset="-122"/>
              </a:rPr>
              <a:t>，“白色的大花”是指</a:t>
            </a:r>
            <a:r>
              <a:rPr lang="en-US" altLang="zh-CN" sz="2800" b="1" dirty="0">
                <a:solidFill>
                  <a:srgbClr val="000000"/>
                </a:solidFill>
                <a:latin typeface="黑体" panose="02010600030101010101" pitchFamily="49" charset="-122"/>
                <a:ea typeface="黑体" panose="02010600030101010101" pitchFamily="49" charset="-122"/>
              </a:rPr>
              <a:t>___</a:t>
            </a:r>
            <a:r>
              <a:rPr lang="en-US" altLang="zh-CN" sz="2800" b="1" u="sng" dirty="0">
                <a:solidFill>
                  <a:srgbClr val="000000"/>
                </a:solidFill>
                <a:latin typeface="黑体" panose="02010600030101010101" pitchFamily="49" charset="-122"/>
                <a:ea typeface="黑体" panose="02010600030101010101" pitchFamily="49" charset="-122"/>
              </a:rPr>
              <a:t> </a:t>
            </a:r>
            <a:r>
              <a:rPr lang="en-US" altLang="zh-CN" sz="2800" b="1" dirty="0">
                <a:solidFill>
                  <a:srgbClr val="000000"/>
                </a:solidFill>
                <a:latin typeface="黑体" panose="02010600030101010101" pitchFamily="49" charset="-122"/>
                <a:ea typeface="黑体" panose="02010600030101010101" pitchFamily="49" charset="-122"/>
              </a:rPr>
              <a:t>_</a:t>
            </a:r>
            <a:r>
              <a:rPr lang="zh-CN" altLang="en-US" sz="2800" b="1" dirty="0">
                <a:solidFill>
                  <a:srgbClr val="000000"/>
                </a:solidFill>
                <a:latin typeface="黑体" panose="02010600030101010101" pitchFamily="49" charset="-122"/>
                <a:ea typeface="黑体" panose="02010600030101010101" pitchFamily="49" charset="-122"/>
              </a:rPr>
              <a:t>；写小丘的线条“柔美”，作者联想到了只用绿色</a:t>
            </a:r>
            <a:r>
              <a:rPr lang="en-US" altLang="zh-CN" sz="2800" b="1" dirty="0">
                <a:solidFill>
                  <a:srgbClr val="000000"/>
                </a:solidFill>
                <a:latin typeface="黑体" panose="02010600030101010101" pitchFamily="49" charset="-122"/>
                <a:ea typeface="黑体" panose="02010600030101010101" pitchFamily="49" charset="-122"/>
              </a:rPr>
              <a:t>_</a:t>
            </a:r>
            <a:r>
              <a:rPr lang="en-US" altLang="zh-CN" sz="2800" b="1" u="sng" dirty="0">
                <a:solidFill>
                  <a:srgbClr val="000000"/>
                </a:solidFill>
                <a:latin typeface="黑体" panose="02010600030101010101" pitchFamily="49" charset="-122"/>
                <a:ea typeface="黑体" panose="02010600030101010101" pitchFamily="49" charset="-122"/>
              </a:rPr>
              <a:t>_ _</a:t>
            </a:r>
            <a:r>
              <a:rPr lang="en-US" altLang="zh-CN" sz="2800" b="1" dirty="0">
                <a:solidFill>
                  <a:srgbClr val="000000"/>
                </a:solidFill>
                <a:latin typeface="黑体" panose="02010600030101010101" pitchFamily="49" charset="-122"/>
                <a:ea typeface="黑体" panose="02010600030101010101" pitchFamily="49" charset="-122"/>
              </a:rPr>
              <a:t>_</a:t>
            </a:r>
            <a:r>
              <a:rPr lang="zh-CN" altLang="en-US" sz="2800" b="1" dirty="0">
                <a:solidFill>
                  <a:srgbClr val="000000"/>
                </a:solidFill>
                <a:latin typeface="黑体" panose="02010600030101010101" pitchFamily="49" charset="-122"/>
                <a:ea typeface="黑体" panose="02010600030101010101" pitchFamily="49" charset="-122"/>
              </a:rPr>
              <a:t>，不用墨线</a:t>
            </a:r>
            <a:r>
              <a:rPr lang="en-US" altLang="zh-CN" sz="2800" b="1" dirty="0">
                <a:solidFill>
                  <a:srgbClr val="000000"/>
                </a:solidFill>
                <a:latin typeface="黑体" panose="02010600030101010101" pitchFamily="49" charset="-122"/>
                <a:ea typeface="黑体" panose="02010600030101010101" pitchFamily="49" charset="-122"/>
              </a:rPr>
              <a:t>_</a:t>
            </a:r>
            <a:r>
              <a:rPr lang="en-US" altLang="zh-CN" sz="2800" b="1" u="sng" dirty="0">
                <a:solidFill>
                  <a:srgbClr val="000000"/>
                </a:solidFill>
                <a:latin typeface="黑体" panose="02010600030101010101" pitchFamily="49" charset="-122"/>
                <a:ea typeface="黑体" panose="02010600030101010101" pitchFamily="49" charset="-122"/>
              </a:rPr>
              <a:t>_ __</a:t>
            </a:r>
            <a:r>
              <a:rPr lang="zh-CN" altLang="en-US" sz="2800" b="1" dirty="0">
                <a:solidFill>
                  <a:srgbClr val="000000"/>
                </a:solidFill>
                <a:latin typeface="黑体" panose="02010600030101010101" pitchFamily="49" charset="-122"/>
                <a:ea typeface="黑体" panose="02010600030101010101" pitchFamily="49" charset="-122"/>
              </a:rPr>
              <a:t>的中国画。</a:t>
            </a:r>
            <a:endParaRPr lang="zh-CN" altLang="en-US" sz="2800" b="1" dirty="0">
              <a:solidFill>
                <a:srgbClr val="000000"/>
              </a:solidFill>
              <a:latin typeface="黑体" panose="02010600030101010101" pitchFamily="49" charset="-122"/>
              <a:ea typeface="黑体" panose="02010600030101010101" pitchFamily="49" charset="-122"/>
            </a:endParaRPr>
          </a:p>
        </p:txBody>
      </p:sp>
      <p:sp>
        <p:nvSpPr>
          <p:cNvPr id="7" name="文本框 6"/>
          <p:cNvSpPr txBox="1">
            <a:spLocks noChangeArrowheads="1"/>
          </p:cNvSpPr>
          <p:nvPr/>
        </p:nvSpPr>
        <p:spPr bwMode="auto">
          <a:xfrm>
            <a:off x="4988791" y="4570292"/>
            <a:ext cx="833150" cy="50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ct val="130000"/>
              </a:lnSpc>
              <a:spcBef>
                <a:spcPct val="0"/>
              </a:spcBef>
              <a:spcAft>
                <a:spcPct val="0"/>
              </a:spcAft>
              <a:buFont typeface="Arial" panose="020B0604020202020204" pitchFamily="34" charset="0"/>
              <a:buNone/>
            </a:pPr>
            <a:r>
              <a:rPr lang="zh-CN" altLang="en-US" sz="2400" b="1" dirty="0">
                <a:solidFill>
                  <a:srgbClr val="C00000"/>
                </a:solidFill>
                <a:latin typeface="黑体" panose="02010600030101010101" pitchFamily="49" charset="-122"/>
                <a:ea typeface="黑体" panose="02010600030101010101" pitchFamily="49" charset="-122"/>
              </a:rPr>
              <a:t>草原</a:t>
            </a:r>
            <a:endParaRPr lang="zh-CN" altLang="en-US" sz="2400" b="1" dirty="0">
              <a:solidFill>
                <a:srgbClr val="C00000"/>
              </a:solidFill>
              <a:latin typeface="黑体" panose="02010600030101010101" pitchFamily="49" charset="-122"/>
              <a:ea typeface="黑体" panose="02010600030101010101" pitchFamily="49" charset="-122"/>
            </a:endParaRPr>
          </a:p>
        </p:txBody>
      </p:sp>
      <p:sp>
        <p:nvSpPr>
          <p:cNvPr id="8" name="文本框 7"/>
          <p:cNvSpPr txBox="1">
            <a:spLocks noChangeArrowheads="1"/>
          </p:cNvSpPr>
          <p:nvPr>
            <p:custDataLst>
              <p:tags r:id="rId1"/>
            </p:custDataLst>
          </p:nvPr>
        </p:nvSpPr>
        <p:spPr bwMode="auto">
          <a:xfrm>
            <a:off x="9255847" y="4570292"/>
            <a:ext cx="833149" cy="50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ct val="130000"/>
              </a:lnSpc>
              <a:spcBef>
                <a:spcPct val="0"/>
              </a:spcBef>
              <a:spcAft>
                <a:spcPct val="0"/>
              </a:spcAft>
              <a:buFont typeface="Arial" panose="020B0604020202020204" pitchFamily="34" charset="0"/>
              <a:buNone/>
            </a:pPr>
            <a:r>
              <a:rPr lang="zh-CN" altLang="en-US" sz="2400" b="1" dirty="0">
                <a:solidFill>
                  <a:srgbClr val="C00000"/>
                </a:solidFill>
                <a:latin typeface="黑体" panose="02010600030101010101" pitchFamily="49" charset="-122"/>
                <a:ea typeface="黑体" panose="02010600030101010101" pitchFamily="49" charset="-122"/>
              </a:rPr>
              <a:t>羊群</a:t>
            </a:r>
            <a:endParaRPr lang="zh-CN" altLang="en-US" sz="2400" b="1" dirty="0">
              <a:solidFill>
                <a:srgbClr val="C00000"/>
              </a:solidFill>
              <a:latin typeface="黑体" panose="02010600030101010101" pitchFamily="49" charset="-122"/>
              <a:ea typeface="黑体" panose="02010600030101010101" pitchFamily="49" charset="-122"/>
            </a:endParaRPr>
          </a:p>
        </p:txBody>
      </p:sp>
      <p:sp>
        <p:nvSpPr>
          <p:cNvPr id="9" name="文本框 8"/>
          <p:cNvSpPr txBox="1">
            <a:spLocks noChangeArrowheads="1"/>
          </p:cNvSpPr>
          <p:nvPr/>
        </p:nvSpPr>
        <p:spPr bwMode="auto">
          <a:xfrm>
            <a:off x="8446758" y="5074661"/>
            <a:ext cx="1059806" cy="50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ct val="130000"/>
              </a:lnSpc>
              <a:spcBef>
                <a:spcPct val="0"/>
              </a:spcBef>
              <a:spcAft>
                <a:spcPct val="0"/>
              </a:spcAft>
              <a:buFont typeface="Arial" panose="020B0604020202020204" pitchFamily="34" charset="0"/>
              <a:buNone/>
            </a:pPr>
            <a:r>
              <a:rPr lang="zh-CN" altLang="en-US" sz="2400" b="1" dirty="0">
                <a:solidFill>
                  <a:srgbClr val="C00000"/>
                </a:solidFill>
                <a:latin typeface="黑体" panose="02010600030101010101" pitchFamily="49" charset="-122"/>
                <a:ea typeface="黑体" panose="02010600030101010101" pitchFamily="49" charset="-122"/>
              </a:rPr>
              <a:t>渲染</a:t>
            </a:r>
            <a:endParaRPr lang="zh-CN" altLang="en-US" sz="2400" b="1" dirty="0">
              <a:solidFill>
                <a:srgbClr val="C00000"/>
              </a:solidFill>
              <a:latin typeface="黑体" panose="02010600030101010101" pitchFamily="49" charset="-122"/>
              <a:ea typeface="黑体" panose="02010600030101010101" pitchFamily="49" charset="-122"/>
            </a:endParaRPr>
          </a:p>
        </p:txBody>
      </p:sp>
      <p:sp>
        <p:nvSpPr>
          <p:cNvPr id="10" name="文本框 9"/>
          <p:cNvSpPr txBox="1">
            <a:spLocks noChangeArrowheads="1"/>
          </p:cNvSpPr>
          <p:nvPr/>
        </p:nvSpPr>
        <p:spPr bwMode="auto">
          <a:xfrm>
            <a:off x="1346633" y="5647703"/>
            <a:ext cx="833149" cy="50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ct val="130000"/>
              </a:lnSpc>
              <a:spcBef>
                <a:spcPct val="0"/>
              </a:spcBef>
              <a:spcAft>
                <a:spcPct val="0"/>
              </a:spcAft>
              <a:buFont typeface="Arial" panose="020B0604020202020204" pitchFamily="34" charset="0"/>
              <a:buNone/>
            </a:pPr>
            <a:r>
              <a:rPr lang="zh-CN" altLang="en-US" sz="2400" b="1" dirty="0">
                <a:solidFill>
                  <a:srgbClr val="C00000"/>
                </a:solidFill>
                <a:latin typeface="黑体" panose="02010600030101010101" pitchFamily="49" charset="-122"/>
                <a:ea typeface="黑体" panose="02010600030101010101" pitchFamily="49" charset="-122"/>
              </a:rPr>
              <a:t>勾勒</a:t>
            </a:r>
            <a:endParaRPr lang="zh-CN" altLang="en-US" sz="2400" b="1" dirty="0">
              <a:solidFill>
                <a:srgbClr val="C00000"/>
              </a:solidFill>
              <a:latin typeface="黑体" panose="02010600030101010101" pitchFamily="49" charset="-122"/>
              <a:ea typeface="黑体" panose="0201060003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heckerboard(across)">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归纳总结</a:t>
            </a:r>
            <a:endParaRPr lang="zh-CN" altLang="en-US" dirty="0"/>
          </a:p>
        </p:txBody>
      </p:sp>
      <p:sp>
        <p:nvSpPr>
          <p:cNvPr id="3" name="Text Box 5"/>
          <p:cNvSpPr txBox="1">
            <a:spLocks noChangeArrowheads="1"/>
          </p:cNvSpPr>
          <p:nvPr/>
        </p:nvSpPr>
        <p:spPr bwMode="auto">
          <a:xfrm>
            <a:off x="1250919" y="1707222"/>
            <a:ext cx="9353581" cy="1333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buFont typeface="Wingdings" panose="05000000000000000000" pitchFamily="2" charset="2"/>
              <a:buChar char="u"/>
            </a:pPr>
            <a:r>
              <a:rPr lang="zh-CN" altLang="en-US" sz="3600" b="1" dirty="0">
                <a:latin typeface="楷体" panose="02010609060101010101" pitchFamily="49" charset="-122"/>
                <a:ea typeface="楷体" panose="02010609060101010101" pitchFamily="49" charset="-122"/>
              </a:rPr>
              <a:t>通读课文，说说课文是按什么顺序写的？写了哪些内容？</a:t>
            </a:r>
            <a:endParaRPr lang="zh-CN" altLang="en-US" sz="3600" b="1" dirty="0">
              <a:latin typeface="楷体" panose="02010609060101010101" pitchFamily="49" charset="-122"/>
              <a:ea typeface="楷体" panose="02010609060101010101" pitchFamily="49" charset="-122"/>
            </a:endParaRPr>
          </a:p>
        </p:txBody>
      </p:sp>
      <p:sp>
        <p:nvSpPr>
          <p:cNvPr id="4" name="矩形 3"/>
          <p:cNvSpPr>
            <a:spLocks noChangeArrowheads="1"/>
          </p:cNvSpPr>
          <p:nvPr/>
        </p:nvSpPr>
        <p:spPr bwMode="auto">
          <a:xfrm>
            <a:off x="1925205" y="4142715"/>
            <a:ext cx="2030413"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3600" b="1">
                <a:solidFill>
                  <a:srgbClr val="0000FF"/>
                </a:solidFill>
                <a:latin typeface="楷体" panose="02010609060101010101" pitchFamily="49" charset="-122"/>
                <a:ea typeface="楷体" panose="02010609060101010101" pitchFamily="49" charset="-122"/>
              </a:rPr>
              <a:t>事情发展的顺序</a:t>
            </a:r>
            <a:endParaRPr lang="zh-CN" altLang="en-US" sz="3600" b="1">
              <a:solidFill>
                <a:srgbClr val="0000FF"/>
              </a:solidFill>
              <a:latin typeface="楷体" panose="02010609060101010101" pitchFamily="49" charset="-122"/>
              <a:ea typeface="楷体" panose="02010609060101010101" pitchFamily="49" charset="-122"/>
            </a:endParaRPr>
          </a:p>
        </p:txBody>
      </p:sp>
      <p:sp>
        <p:nvSpPr>
          <p:cNvPr id="5" name="左中括号 4"/>
          <p:cNvSpPr/>
          <p:nvPr/>
        </p:nvSpPr>
        <p:spPr>
          <a:xfrm>
            <a:off x="4230255" y="3710915"/>
            <a:ext cx="231775" cy="2016125"/>
          </a:xfrm>
          <a:prstGeom prst="leftBracket">
            <a:avLst>
              <a:gd name="adj" fmla="val 91639"/>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buFontTx/>
              <a:buNone/>
              <a:defRPr/>
            </a:pPr>
            <a:endParaRPr lang="zh-CN" altLang="en-US"/>
          </a:p>
        </p:txBody>
      </p:sp>
      <p:sp>
        <p:nvSpPr>
          <p:cNvPr id="6" name="矩形 5"/>
          <p:cNvSpPr>
            <a:spLocks noChangeArrowheads="1"/>
          </p:cNvSpPr>
          <p:nvPr/>
        </p:nvSpPr>
        <p:spPr bwMode="auto">
          <a:xfrm>
            <a:off x="4517593" y="3566453"/>
            <a:ext cx="2684462"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a:solidFill>
                  <a:srgbClr val="0000FF"/>
                </a:solidFill>
                <a:latin typeface="楷体" panose="02010609060101010101" pitchFamily="49" charset="-122"/>
                <a:ea typeface="楷体" panose="02010609060101010101" pitchFamily="49" charset="-122"/>
              </a:rPr>
              <a:t>草原风光图</a:t>
            </a:r>
            <a:endParaRPr lang="zh-CN" altLang="en-US" sz="3600" b="1">
              <a:solidFill>
                <a:srgbClr val="0000FF"/>
              </a:solidFill>
              <a:latin typeface="楷体" panose="02010609060101010101" pitchFamily="49" charset="-122"/>
              <a:ea typeface="楷体" panose="02010609060101010101" pitchFamily="49" charset="-122"/>
            </a:endParaRPr>
          </a:p>
        </p:txBody>
      </p:sp>
      <p:sp>
        <p:nvSpPr>
          <p:cNvPr id="7" name="矩形 6"/>
          <p:cNvSpPr>
            <a:spLocks noChangeArrowheads="1"/>
          </p:cNvSpPr>
          <p:nvPr/>
        </p:nvSpPr>
        <p:spPr bwMode="auto">
          <a:xfrm>
            <a:off x="4517593" y="4358615"/>
            <a:ext cx="26130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a:solidFill>
                  <a:srgbClr val="0000FF"/>
                </a:solidFill>
                <a:latin typeface="楷体" panose="02010609060101010101" pitchFamily="49" charset="-122"/>
                <a:ea typeface="楷体" panose="02010609060101010101" pitchFamily="49" charset="-122"/>
              </a:rPr>
              <a:t>喜迎远客图</a:t>
            </a:r>
            <a:endParaRPr lang="zh-CN" altLang="en-US" sz="3600" b="1">
              <a:solidFill>
                <a:srgbClr val="0000FF"/>
              </a:solidFill>
              <a:latin typeface="楷体" panose="02010609060101010101" pitchFamily="49" charset="-122"/>
              <a:ea typeface="楷体" panose="02010609060101010101" pitchFamily="49" charset="-122"/>
            </a:endParaRPr>
          </a:p>
        </p:txBody>
      </p:sp>
      <p:sp>
        <p:nvSpPr>
          <p:cNvPr id="8" name="矩形 7"/>
          <p:cNvSpPr>
            <a:spLocks noChangeArrowheads="1"/>
          </p:cNvSpPr>
          <p:nvPr/>
        </p:nvSpPr>
        <p:spPr bwMode="auto">
          <a:xfrm>
            <a:off x="4517593" y="5150778"/>
            <a:ext cx="2608262"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a:solidFill>
                  <a:srgbClr val="0000FF"/>
                </a:solidFill>
                <a:latin typeface="楷体" panose="02010609060101010101" pitchFamily="49" charset="-122"/>
                <a:ea typeface="楷体" panose="02010609060101010101" pitchFamily="49" charset="-122"/>
              </a:rPr>
              <a:t>主客联欢图</a:t>
            </a:r>
            <a:endParaRPr lang="zh-CN" altLang="en-US" sz="3600" b="1">
              <a:solidFill>
                <a:srgbClr val="0000FF"/>
              </a:solidFill>
              <a:latin typeface="楷体" panose="02010609060101010101" pitchFamily="49" charset="-122"/>
              <a:ea typeface="楷体" panose="02010609060101010101" pitchFamily="49" charset="-122"/>
            </a:endParaRPr>
          </a:p>
        </p:txBody>
      </p:sp>
      <p:sp>
        <p:nvSpPr>
          <p:cNvPr id="9" name="左中括号 8"/>
          <p:cNvSpPr/>
          <p:nvPr/>
        </p:nvSpPr>
        <p:spPr>
          <a:xfrm flipH="1">
            <a:off x="7395730" y="4503078"/>
            <a:ext cx="234950" cy="1152525"/>
          </a:xfrm>
          <a:prstGeom prst="leftBracket">
            <a:avLst>
              <a:gd name="adj" fmla="val 52191"/>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buFontTx/>
              <a:buNone/>
              <a:defRPr/>
            </a:pPr>
            <a:endParaRPr lang="zh-CN" altLang="en-US"/>
          </a:p>
        </p:txBody>
      </p:sp>
      <p:sp>
        <p:nvSpPr>
          <p:cNvPr id="10" name="矩形 9"/>
          <p:cNvSpPr>
            <a:spLocks noChangeArrowheads="1"/>
          </p:cNvSpPr>
          <p:nvPr/>
        </p:nvSpPr>
        <p:spPr bwMode="auto">
          <a:xfrm>
            <a:off x="7900555" y="4790415"/>
            <a:ext cx="1560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3600" b="1" dirty="0">
                <a:solidFill>
                  <a:srgbClr val="C00000"/>
                </a:solidFill>
                <a:latin typeface="楷体" panose="02010609060101010101" pitchFamily="49" charset="-122"/>
                <a:ea typeface="楷体" panose="02010609060101010101" pitchFamily="49" charset="-122"/>
              </a:rPr>
              <a:t>人情美</a:t>
            </a:r>
            <a:endParaRPr lang="zh-CN" altLang="en-US" sz="3600" b="1" dirty="0">
              <a:solidFill>
                <a:srgbClr val="C00000"/>
              </a:solidFill>
              <a:latin typeface="楷体" panose="02010609060101010101" pitchFamily="49" charset="-122"/>
              <a:ea typeface="楷体" panose="02010609060101010101" pitchFamily="49" charset="-122"/>
            </a:endParaRPr>
          </a:p>
        </p:txBody>
      </p:sp>
      <p:sp>
        <p:nvSpPr>
          <p:cNvPr id="11" name="矩形 10"/>
          <p:cNvSpPr>
            <a:spLocks noChangeArrowheads="1"/>
          </p:cNvSpPr>
          <p:nvPr/>
        </p:nvSpPr>
        <p:spPr bwMode="auto">
          <a:xfrm>
            <a:off x="7179830" y="3566453"/>
            <a:ext cx="1254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200" b="1">
                <a:solidFill>
                  <a:srgbClr val="0000FF"/>
                </a:solidFill>
                <a:latin typeface="楷体" panose="02010609060101010101" pitchFamily="49" charset="-122"/>
                <a:ea typeface="楷体" panose="02010609060101010101" pitchFamily="49" charset="-122"/>
              </a:rPr>
              <a:t>——</a:t>
            </a:r>
            <a:endParaRPr lang="zh-CN" altLang="en-US" sz="3200" b="1">
              <a:solidFill>
                <a:srgbClr val="0000FF"/>
              </a:solidFill>
              <a:latin typeface="楷体" panose="02010609060101010101" pitchFamily="49" charset="-122"/>
              <a:ea typeface="楷体" panose="02010609060101010101" pitchFamily="49" charset="-122"/>
            </a:endParaRPr>
          </a:p>
        </p:txBody>
      </p:sp>
      <p:sp>
        <p:nvSpPr>
          <p:cNvPr id="12" name="矩形 11"/>
          <p:cNvSpPr>
            <a:spLocks noChangeArrowheads="1"/>
          </p:cNvSpPr>
          <p:nvPr/>
        </p:nvSpPr>
        <p:spPr bwMode="auto">
          <a:xfrm>
            <a:off x="8257743" y="3566453"/>
            <a:ext cx="20161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3600" b="1">
                <a:solidFill>
                  <a:srgbClr val="C00000"/>
                </a:solidFill>
                <a:latin typeface="楷体" panose="02010609060101010101" pitchFamily="49" charset="-122"/>
                <a:ea typeface="楷体" panose="02010609060101010101" pitchFamily="49" charset="-122"/>
              </a:rPr>
              <a:t>自然美</a:t>
            </a:r>
            <a:endParaRPr lang="zh-CN" altLang="en-US" sz="3600" b="1">
              <a:solidFill>
                <a:srgbClr val="C000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ppt_x</p:attrName>
                                        </p:attrNameLst>
                                      </p:cBhvr>
                                      <p:tavLst>
                                        <p:tav tm="0">
                                          <p:val>
                                            <p:strVal val="0-#ppt_w/2"/>
                                          </p:val>
                                        </p:tav>
                                        <p:tav tm="100000">
                                          <p:val>
                                            <p:strVal val="#ppt_x"/>
                                          </p:val>
                                        </p:tav>
                                      </p:tavLst>
                                    </p:anim>
                                    <p:anim calcmode="lin" valueType="num">
                                      <p:cBhvr>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16" presetClass="entr" presetSubtype="2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ppt_x</p:attrName>
                                        </p:attrNameLst>
                                      </p:cBhvr>
                                      <p:tavLst>
                                        <p:tav tm="0">
                                          <p:val>
                                            <p:strVal val="0-#ppt_w/2"/>
                                          </p:val>
                                        </p:tav>
                                        <p:tav tm="100000">
                                          <p:val>
                                            <p:strVal val="#ppt_x"/>
                                          </p:val>
                                        </p:tav>
                                      </p:tavLst>
                                    </p:anim>
                                    <p:anim calcmode="lin" valueType="num">
                                      <p:cBhvr>
                                        <p:cTn id="2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ppt_x</p:attrName>
                                        </p:attrNameLst>
                                      </p:cBhvr>
                                      <p:tavLst>
                                        <p:tav tm="0">
                                          <p:val>
                                            <p:strVal val="0-#ppt_w/2"/>
                                          </p:val>
                                        </p:tav>
                                        <p:tav tm="100000">
                                          <p:val>
                                            <p:strVal val="#ppt_x"/>
                                          </p:val>
                                        </p:tav>
                                      </p:tavLst>
                                    </p:anim>
                                    <p:anim calcmode="lin" valueType="num">
                                      <p:cBhvr>
                                        <p:cTn id="29"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ppt_x</p:attrName>
                                        </p:attrNameLst>
                                      </p:cBhvr>
                                      <p:tavLst>
                                        <p:tav tm="0">
                                          <p:val>
                                            <p:strVal val="0-#ppt_w/2"/>
                                          </p:val>
                                        </p:tav>
                                        <p:tav tm="100000">
                                          <p:val>
                                            <p:strVal val="#ppt_x"/>
                                          </p:val>
                                        </p:tav>
                                      </p:tavLst>
                                    </p:anim>
                                    <p:anim calcmode="lin" valueType="num">
                                      <p:cBhvr>
                                        <p:cTn id="3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ppt_x</p:attrName>
                                        </p:attrNameLst>
                                      </p:cBhvr>
                                      <p:tavLst>
                                        <p:tav tm="0">
                                          <p:val>
                                            <p:strVal val="0-#ppt_w/2"/>
                                          </p:val>
                                        </p:tav>
                                        <p:tav tm="100000">
                                          <p:val>
                                            <p:strVal val="#ppt_x"/>
                                          </p:val>
                                        </p:tav>
                                      </p:tavLst>
                                    </p:anim>
                                    <p:anim calcmode="lin" valueType="num">
                                      <p:cBhvr>
                                        <p:cTn id="4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ppt_x</p:attrName>
                                        </p:attrNameLst>
                                      </p:cBhvr>
                                      <p:tavLst>
                                        <p:tav tm="0">
                                          <p:val>
                                            <p:strVal val="0-#ppt_w/2"/>
                                          </p:val>
                                        </p:tav>
                                        <p:tav tm="100000">
                                          <p:val>
                                            <p:strVal val="#ppt_x"/>
                                          </p:val>
                                        </p:tav>
                                      </p:tavLst>
                                    </p:anim>
                                    <p:anim calcmode="lin" valueType="num">
                                      <p:cBhvr>
                                        <p:cTn id="47"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arn(inHorizontal)">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ppt_x</p:attrName>
                                        </p:attrNameLst>
                                      </p:cBhvr>
                                      <p:tavLst>
                                        <p:tav tm="0">
                                          <p:val>
                                            <p:strVal val="0-#ppt_w/2"/>
                                          </p:val>
                                        </p:tav>
                                        <p:tav tm="100000">
                                          <p:val>
                                            <p:strVal val="#ppt_x"/>
                                          </p:val>
                                        </p:tav>
                                      </p:tavLst>
                                    </p:anim>
                                    <p:anim calcmode="lin" valueType="num">
                                      <p:cBhvr>
                                        <p:cTn id="5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bldLvl="0" animBg="1"/>
      <p:bldP spid="6" grpId="0"/>
      <p:bldP spid="7" grpId="0"/>
      <p:bldP spid="8" grpId="0"/>
      <p:bldP spid="9" grpId="0" bldLvl="0" animBg="1"/>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归纳总结</a:t>
            </a:r>
            <a:endParaRPr lang="zh-CN" altLang="en-US" dirty="0"/>
          </a:p>
        </p:txBody>
      </p:sp>
      <p:grpSp>
        <p:nvGrpSpPr>
          <p:cNvPr id="14" name="组合 13"/>
          <p:cNvGrpSpPr/>
          <p:nvPr/>
        </p:nvGrpSpPr>
        <p:grpSpPr>
          <a:xfrm>
            <a:off x="1197274" y="1840989"/>
            <a:ext cx="9666694" cy="3931738"/>
            <a:chOff x="1356130" y="1998007"/>
            <a:chExt cx="8542933" cy="3474670"/>
          </a:xfrm>
        </p:grpSpPr>
        <p:sp>
          <p:nvSpPr>
            <p:cNvPr id="4" name="左中括号 3"/>
            <p:cNvSpPr/>
            <p:nvPr/>
          </p:nvSpPr>
          <p:spPr>
            <a:xfrm>
              <a:off x="2189019" y="2113024"/>
              <a:ext cx="193964" cy="3288518"/>
            </a:xfrm>
            <a:prstGeom prst="leftBracket">
              <a:avLst>
                <a:gd name="adj" fmla="val 91639"/>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buFontTx/>
                <a:buNone/>
                <a:defRPr/>
              </a:pPr>
              <a:endParaRPr lang="zh-CN" altLang="en-US"/>
            </a:p>
          </p:txBody>
        </p:sp>
        <p:sp>
          <p:nvSpPr>
            <p:cNvPr id="5" name="左中括号 4"/>
            <p:cNvSpPr/>
            <p:nvPr/>
          </p:nvSpPr>
          <p:spPr>
            <a:xfrm>
              <a:off x="3856182" y="2158553"/>
              <a:ext cx="96981" cy="1480574"/>
            </a:xfrm>
            <a:prstGeom prst="leftBracket">
              <a:avLst>
                <a:gd name="adj" fmla="val 91639"/>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buFontTx/>
                <a:buNone/>
                <a:defRPr/>
              </a:pPr>
              <a:endParaRPr lang="zh-CN" altLang="en-US"/>
            </a:p>
          </p:txBody>
        </p:sp>
        <p:sp>
          <p:nvSpPr>
            <p:cNvPr id="6" name="左中括号 5"/>
            <p:cNvSpPr/>
            <p:nvPr/>
          </p:nvSpPr>
          <p:spPr>
            <a:xfrm>
              <a:off x="3837710" y="3920968"/>
              <a:ext cx="96981" cy="1480574"/>
            </a:xfrm>
            <a:prstGeom prst="leftBracket">
              <a:avLst>
                <a:gd name="adj" fmla="val 91639"/>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buFontTx/>
                <a:buNone/>
                <a:defRPr/>
              </a:pPr>
              <a:endParaRPr lang="zh-CN" altLang="en-US"/>
            </a:p>
          </p:txBody>
        </p:sp>
        <p:sp>
          <p:nvSpPr>
            <p:cNvPr id="7" name="左中括号 6"/>
            <p:cNvSpPr/>
            <p:nvPr/>
          </p:nvSpPr>
          <p:spPr>
            <a:xfrm flipH="1">
              <a:off x="7575329" y="2113023"/>
              <a:ext cx="193963" cy="3288518"/>
            </a:xfrm>
            <a:prstGeom prst="leftBracket">
              <a:avLst>
                <a:gd name="adj" fmla="val 91639"/>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buFontTx/>
                <a:buNone/>
                <a:defRPr/>
              </a:pPr>
              <a:endParaRPr lang="zh-CN" altLang="en-US"/>
            </a:p>
          </p:txBody>
        </p:sp>
        <p:sp>
          <p:nvSpPr>
            <p:cNvPr id="8" name="矩形 7"/>
            <p:cNvSpPr/>
            <p:nvPr/>
          </p:nvSpPr>
          <p:spPr>
            <a:xfrm>
              <a:off x="4081447" y="1998007"/>
              <a:ext cx="3105137" cy="1667764"/>
            </a:xfrm>
            <a:prstGeom prst="rect">
              <a:avLst/>
            </a:prstGeom>
          </p:spPr>
          <p:txBody>
            <a:bodyPr wrap="square">
              <a:spAutoFit/>
            </a:bodyPr>
            <a:lstStyle/>
            <a:p>
              <a:pPr>
                <a:lnSpc>
                  <a:spcPct val="150000"/>
                </a:lnSpc>
              </a:pPr>
              <a:r>
                <a:rPr lang="zh-CN" altLang="en-US" sz="2400" b="1" dirty="0">
                  <a:solidFill>
                    <a:srgbClr val="0031E6"/>
                  </a:solidFill>
                  <a:latin typeface="黑体" panose="02010600030101010101" pitchFamily="49" charset="-122"/>
                  <a:ea typeface="黑体" panose="02010600030101010101" pitchFamily="49" charset="-122"/>
                </a:rPr>
                <a:t>空气清鲜，天空明朗</a:t>
              </a:r>
              <a:endParaRPr lang="en-US" altLang="zh-CN" sz="2400" b="1" dirty="0">
                <a:solidFill>
                  <a:srgbClr val="0031E6"/>
                </a:solidFill>
                <a:latin typeface="黑体" panose="02010600030101010101" pitchFamily="49" charset="-122"/>
                <a:ea typeface="黑体" panose="02010600030101010101" pitchFamily="49" charset="-122"/>
              </a:endParaRPr>
            </a:p>
            <a:p>
              <a:pPr>
                <a:lnSpc>
                  <a:spcPct val="150000"/>
                </a:lnSpc>
              </a:pPr>
              <a:r>
                <a:rPr lang="zh-CN" altLang="en-US" sz="2400" b="1" dirty="0">
                  <a:solidFill>
                    <a:srgbClr val="0031E6"/>
                  </a:solidFill>
                  <a:latin typeface="黑体" panose="02010600030101010101" pitchFamily="49" charset="-122"/>
                  <a:ea typeface="黑体" panose="02010600030101010101" pitchFamily="49" charset="-122"/>
                </a:rPr>
                <a:t>一碧千里，并不茫茫</a:t>
              </a:r>
              <a:endParaRPr lang="en-US" altLang="zh-CN" sz="2400" b="1" dirty="0">
                <a:solidFill>
                  <a:srgbClr val="0031E6"/>
                </a:solidFill>
                <a:latin typeface="黑体" panose="02010600030101010101" pitchFamily="49" charset="-122"/>
                <a:ea typeface="黑体" panose="02010600030101010101" pitchFamily="49" charset="-122"/>
              </a:endParaRPr>
            </a:p>
            <a:p>
              <a:pPr>
                <a:lnSpc>
                  <a:spcPct val="150000"/>
                </a:lnSpc>
              </a:pPr>
              <a:r>
                <a:rPr lang="zh-CN" altLang="en-US" sz="2400" b="1" dirty="0">
                  <a:solidFill>
                    <a:srgbClr val="0031E6"/>
                  </a:solidFill>
                  <a:latin typeface="黑体" panose="02010600030101010101" pitchFamily="49" charset="-122"/>
                  <a:ea typeface="黑体" panose="02010600030101010101" pitchFamily="49" charset="-122"/>
                </a:rPr>
                <a:t>翠色欲流，回味无穷</a:t>
              </a:r>
              <a:endParaRPr lang="zh-CN" altLang="en-US" sz="2400" b="1" dirty="0">
                <a:solidFill>
                  <a:srgbClr val="0031E6"/>
                </a:solidFill>
                <a:latin typeface="黑体" panose="02010600030101010101" pitchFamily="49" charset="-122"/>
                <a:ea typeface="黑体" panose="02010600030101010101" pitchFamily="49" charset="-122"/>
              </a:endParaRPr>
            </a:p>
          </p:txBody>
        </p:sp>
        <p:sp>
          <p:nvSpPr>
            <p:cNvPr id="9" name="矩形 8"/>
            <p:cNvSpPr/>
            <p:nvPr/>
          </p:nvSpPr>
          <p:spPr>
            <a:xfrm>
              <a:off x="4074519" y="3804913"/>
              <a:ext cx="3105137" cy="1667764"/>
            </a:xfrm>
            <a:prstGeom prst="rect">
              <a:avLst/>
            </a:prstGeom>
          </p:spPr>
          <p:txBody>
            <a:bodyPr wrap="square">
              <a:spAutoFit/>
            </a:bodyPr>
            <a:lstStyle/>
            <a:p>
              <a:pPr>
                <a:lnSpc>
                  <a:spcPct val="150000"/>
                </a:lnSpc>
              </a:pPr>
              <a:r>
                <a:rPr lang="zh-CN" altLang="en-US" sz="2400" b="1" dirty="0">
                  <a:solidFill>
                    <a:srgbClr val="0031E6"/>
                  </a:solidFill>
                  <a:latin typeface="黑体" panose="02010600030101010101" pitchFamily="49" charset="-122"/>
                  <a:ea typeface="黑体" panose="02010600030101010101" pitchFamily="49" charset="-122"/>
                </a:rPr>
                <a:t>群马疾驰，欢迎远客</a:t>
              </a:r>
              <a:endParaRPr lang="en-US" altLang="zh-CN" sz="2400" b="1" dirty="0">
                <a:solidFill>
                  <a:srgbClr val="0031E6"/>
                </a:solidFill>
                <a:latin typeface="黑体" panose="02010600030101010101" pitchFamily="49" charset="-122"/>
                <a:ea typeface="黑体" panose="02010600030101010101" pitchFamily="49" charset="-122"/>
              </a:endParaRPr>
            </a:p>
            <a:p>
              <a:pPr>
                <a:lnSpc>
                  <a:spcPct val="150000"/>
                </a:lnSpc>
              </a:pPr>
              <a:r>
                <a:rPr lang="zh-CN" altLang="en-US" sz="2400" b="1" dirty="0">
                  <a:solidFill>
                    <a:srgbClr val="0031E6"/>
                  </a:solidFill>
                  <a:latin typeface="黑体" panose="02010600030101010101" pitchFamily="49" charset="-122"/>
                  <a:ea typeface="黑体" panose="02010600030101010101" pitchFamily="49" charset="-122"/>
                </a:rPr>
                <a:t>载歌载舞，盛情款待</a:t>
              </a:r>
              <a:endParaRPr lang="en-US" altLang="zh-CN" sz="2400" b="1" dirty="0">
                <a:solidFill>
                  <a:srgbClr val="0031E6"/>
                </a:solidFill>
                <a:latin typeface="黑体" panose="02010600030101010101" pitchFamily="49" charset="-122"/>
                <a:ea typeface="黑体" panose="02010600030101010101" pitchFamily="49" charset="-122"/>
              </a:endParaRPr>
            </a:p>
            <a:p>
              <a:pPr>
                <a:lnSpc>
                  <a:spcPct val="150000"/>
                </a:lnSpc>
              </a:pPr>
              <a:r>
                <a:rPr lang="zh-CN" altLang="en-US" sz="2400" b="1" dirty="0">
                  <a:solidFill>
                    <a:srgbClr val="0031E6"/>
                  </a:solidFill>
                  <a:latin typeface="黑体" panose="02010600030101010101" pitchFamily="49" charset="-122"/>
                  <a:ea typeface="黑体" panose="02010600030101010101" pitchFamily="49" charset="-122"/>
                </a:rPr>
                <a:t>夕阳西下，依依惜别</a:t>
              </a:r>
              <a:endParaRPr lang="zh-CN" altLang="en-US" sz="2400" b="1" dirty="0">
                <a:solidFill>
                  <a:srgbClr val="0031E6"/>
                </a:solidFill>
                <a:latin typeface="黑体" panose="02010600030101010101" pitchFamily="49" charset="-122"/>
                <a:ea typeface="黑体" panose="02010600030101010101" pitchFamily="49" charset="-122"/>
              </a:endParaRPr>
            </a:p>
          </p:txBody>
        </p:sp>
        <p:sp>
          <p:nvSpPr>
            <p:cNvPr id="10" name="矩形 9"/>
            <p:cNvSpPr/>
            <p:nvPr/>
          </p:nvSpPr>
          <p:spPr>
            <a:xfrm>
              <a:off x="8142130" y="3023768"/>
              <a:ext cx="1756933" cy="1208969"/>
            </a:xfrm>
            <a:prstGeom prst="rect">
              <a:avLst/>
            </a:prstGeom>
            <a:solidFill>
              <a:srgbClr val="FFFF00"/>
            </a:solidFill>
          </p:spPr>
          <p:txBody>
            <a:bodyPr wrap="none">
              <a:spAutoFit/>
            </a:bodyPr>
            <a:lstStyle/>
            <a:p>
              <a:pPr algn="ctr">
                <a:lnSpc>
                  <a:spcPct val="150000"/>
                </a:lnSpc>
              </a:pPr>
              <a:r>
                <a:rPr lang="zh-CN" altLang="en-US" sz="2800" b="1" dirty="0">
                  <a:solidFill>
                    <a:srgbClr val="C00000"/>
                  </a:solidFill>
                  <a:latin typeface="黑体" panose="02010600030101010101" pitchFamily="49" charset="-122"/>
                  <a:ea typeface="黑体" panose="02010600030101010101" pitchFamily="49" charset="-122"/>
                </a:rPr>
                <a:t>草原景色美</a:t>
              </a:r>
              <a:endParaRPr lang="en-US" altLang="zh-CN" sz="2800" b="1" dirty="0">
                <a:solidFill>
                  <a:srgbClr val="C00000"/>
                </a:solidFill>
                <a:latin typeface="黑体" panose="02010600030101010101" pitchFamily="49" charset="-122"/>
                <a:ea typeface="黑体" panose="02010600030101010101" pitchFamily="49" charset="-122"/>
              </a:endParaRPr>
            </a:p>
            <a:p>
              <a:pPr algn="ctr">
                <a:lnSpc>
                  <a:spcPct val="150000"/>
                </a:lnSpc>
              </a:pPr>
              <a:r>
                <a:rPr lang="zh-CN" altLang="en-US" sz="2800" b="1" dirty="0">
                  <a:solidFill>
                    <a:srgbClr val="C00000"/>
                  </a:solidFill>
                  <a:latin typeface="黑体" panose="02010600030101010101" pitchFamily="49" charset="-122"/>
                  <a:ea typeface="黑体" panose="02010600030101010101" pitchFamily="49" charset="-122"/>
                </a:rPr>
                <a:t>蒙汉情谊深</a:t>
              </a:r>
              <a:endParaRPr lang="zh-CN" altLang="en-US" sz="2800" b="1" dirty="0">
                <a:solidFill>
                  <a:srgbClr val="C00000"/>
                </a:solidFill>
                <a:latin typeface="黑体" panose="02010600030101010101" pitchFamily="49" charset="-122"/>
                <a:ea typeface="黑体" panose="02010600030101010101" pitchFamily="49" charset="-122"/>
              </a:endParaRPr>
            </a:p>
          </p:txBody>
        </p:sp>
        <p:sp>
          <p:nvSpPr>
            <p:cNvPr id="11" name="矩形 10"/>
            <p:cNvSpPr/>
            <p:nvPr/>
          </p:nvSpPr>
          <p:spPr>
            <a:xfrm>
              <a:off x="2511268" y="2644644"/>
              <a:ext cx="1296425" cy="462395"/>
            </a:xfrm>
            <a:prstGeom prst="rect">
              <a:avLst/>
            </a:prstGeom>
          </p:spPr>
          <p:txBody>
            <a:bodyPr wrap="square">
              <a:spAutoFit/>
            </a:bodyPr>
            <a:lstStyle/>
            <a:p>
              <a:r>
                <a:rPr lang="zh-CN" altLang="en-US" sz="2800" b="1" dirty="0">
                  <a:solidFill>
                    <a:srgbClr val="00B050"/>
                  </a:solidFill>
                  <a:latin typeface="黑体" panose="02010600030101010101" pitchFamily="49" charset="-122"/>
                  <a:ea typeface="黑体" panose="02010600030101010101" pitchFamily="49" charset="-122"/>
                </a:rPr>
                <a:t>自然美</a:t>
              </a:r>
              <a:endParaRPr lang="zh-CN" altLang="en-US" sz="2800" b="1" dirty="0">
                <a:solidFill>
                  <a:srgbClr val="00B050"/>
                </a:solidFill>
                <a:latin typeface="黑体" panose="02010600030101010101" pitchFamily="49" charset="-122"/>
                <a:ea typeface="黑体" panose="02010600030101010101" pitchFamily="49" charset="-122"/>
              </a:endParaRPr>
            </a:p>
          </p:txBody>
        </p:sp>
        <p:sp>
          <p:nvSpPr>
            <p:cNvPr id="12" name="矩形 11"/>
            <p:cNvSpPr/>
            <p:nvPr/>
          </p:nvSpPr>
          <p:spPr>
            <a:xfrm>
              <a:off x="2511266" y="4454989"/>
              <a:ext cx="1296426" cy="462395"/>
            </a:xfrm>
            <a:prstGeom prst="rect">
              <a:avLst/>
            </a:prstGeom>
          </p:spPr>
          <p:txBody>
            <a:bodyPr wrap="square">
              <a:spAutoFit/>
            </a:bodyPr>
            <a:lstStyle/>
            <a:p>
              <a:r>
                <a:rPr lang="zh-CN" altLang="en-US" sz="2800" b="1" dirty="0">
                  <a:solidFill>
                    <a:srgbClr val="00B050"/>
                  </a:solidFill>
                  <a:latin typeface="黑体" panose="02010600030101010101" pitchFamily="49" charset="-122"/>
                  <a:ea typeface="黑体" panose="02010600030101010101" pitchFamily="49" charset="-122"/>
                </a:rPr>
                <a:t>人情美</a:t>
              </a:r>
              <a:endParaRPr lang="zh-CN" altLang="en-US" sz="2800" b="1" dirty="0">
                <a:solidFill>
                  <a:srgbClr val="00B050"/>
                </a:solidFill>
                <a:latin typeface="黑体" panose="02010600030101010101" pitchFamily="49" charset="-122"/>
                <a:ea typeface="黑体" panose="02010600030101010101" pitchFamily="49" charset="-122"/>
              </a:endParaRPr>
            </a:p>
          </p:txBody>
        </p:sp>
        <p:sp>
          <p:nvSpPr>
            <p:cNvPr id="13" name="矩形 12"/>
            <p:cNvSpPr/>
            <p:nvPr/>
          </p:nvSpPr>
          <p:spPr>
            <a:xfrm>
              <a:off x="1356130" y="3295081"/>
              <a:ext cx="610867" cy="1077218"/>
            </a:xfrm>
            <a:prstGeom prst="rect">
              <a:avLst/>
            </a:prstGeom>
          </p:spPr>
          <p:txBody>
            <a:bodyPr wrap="square">
              <a:spAutoFit/>
            </a:bodyPr>
            <a:lstStyle/>
            <a:p>
              <a:r>
                <a:rPr lang="zh-CN" altLang="en-US" sz="3200" b="1" dirty="0">
                  <a:solidFill>
                    <a:srgbClr val="C00000"/>
                  </a:solidFill>
                  <a:latin typeface="楷体" panose="02010609060101010101" pitchFamily="49" charset="-122"/>
                  <a:ea typeface="楷体" panose="02010609060101010101" pitchFamily="49" charset="-122"/>
                </a:rPr>
                <a:t>草</a:t>
              </a:r>
              <a:endParaRPr lang="en-US" altLang="zh-CN" sz="3200" b="1" dirty="0">
                <a:solidFill>
                  <a:srgbClr val="C00000"/>
                </a:solidFill>
                <a:latin typeface="楷体" panose="02010609060101010101" pitchFamily="49" charset="-122"/>
                <a:ea typeface="楷体" panose="02010609060101010101" pitchFamily="49" charset="-122"/>
              </a:endParaRPr>
            </a:p>
            <a:p>
              <a:r>
                <a:rPr lang="zh-CN" altLang="en-US" sz="3200" b="1" dirty="0">
                  <a:solidFill>
                    <a:srgbClr val="C00000"/>
                  </a:solidFill>
                  <a:latin typeface="楷体" panose="02010609060101010101" pitchFamily="49" charset="-122"/>
                  <a:ea typeface="楷体" panose="02010609060101010101" pitchFamily="49" charset="-122"/>
                </a:rPr>
                <a:t>原</a:t>
              </a:r>
              <a:endParaRPr lang="zh-CN" altLang="en-US" sz="3200" b="1" dirty="0">
                <a:solidFill>
                  <a:srgbClr val="C00000"/>
                </a:solidFill>
                <a:latin typeface="楷体" panose="02010609060101010101" pitchFamily="49" charset="-122"/>
                <a:ea typeface="楷体" panose="02010609060101010101" pitchFamily="49" charset="-122"/>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预习作业答案</a:t>
            </a:r>
            <a:endParaRPr lang="zh-CN" altLang="en-US" dirty="0"/>
          </a:p>
        </p:txBody>
      </p:sp>
      <p:sp>
        <p:nvSpPr>
          <p:cNvPr id="3" name="矩形 2"/>
          <p:cNvSpPr/>
          <p:nvPr/>
        </p:nvSpPr>
        <p:spPr>
          <a:xfrm>
            <a:off x="535710" y="1209964"/>
            <a:ext cx="11462327" cy="5006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en-US" altLang="zh-CN" sz="3200" b="1" dirty="0">
                <a:solidFill>
                  <a:schemeClr val="tx1"/>
                </a:solidFill>
                <a:latin typeface="楷体" panose="02010609060101010101" pitchFamily="49" charset="-122"/>
                <a:ea typeface="楷体" panose="02010609060101010101" pitchFamily="49" charset="-122"/>
              </a:rPr>
              <a:t>2.</a:t>
            </a:r>
            <a:r>
              <a:rPr lang="zh-CN" altLang="en-US" sz="3200" b="1" dirty="0">
                <a:solidFill>
                  <a:schemeClr val="tx1"/>
                </a:solidFill>
                <a:latin typeface="楷体" panose="02010609060101010101" pitchFamily="49" charset="-122"/>
                <a:ea typeface="楷体" panose="02010609060101010101" pitchFamily="49" charset="-122"/>
              </a:rPr>
              <a:t>用一个词语概括草原人民的特点，并说说这一特点从哪几方面可以看出来。</a:t>
            </a:r>
            <a:endParaRPr lang="en-US" altLang="zh-CN" sz="3200" b="1" dirty="0">
              <a:solidFill>
                <a:schemeClr val="tx1"/>
              </a:solidFill>
              <a:latin typeface="楷体" panose="02010609060101010101" pitchFamily="49" charset="-122"/>
              <a:ea typeface="楷体" panose="02010609060101010101" pitchFamily="49" charset="-122"/>
            </a:endParaRPr>
          </a:p>
          <a:p>
            <a:pPr>
              <a:lnSpc>
                <a:spcPct val="130000"/>
              </a:lnSpc>
            </a:pPr>
            <a:r>
              <a:rPr lang="en-US" altLang="zh-CN" sz="3200" b="1" dirty="0">
                <a:solidFill>
                  <a:schemeClr val="tx1"/>
                </a:solidFill>
                <a:latin typeface="楷体" panose="02010609060101010101" pitchFamily="49" charset="-122"/>
                <a:ea typeface="楷体" panose="02010609060101010101" pitchFamily="49" charset="-122"/>
              </a:rPr>
              <a:t>3.</a:t>
            </a:r>
            <a:r>
              <a:rPr lang="zh-CN" altLang="en-US" sz="3200" b="1" dirty="0">
                <a:solidFill>
                  <a:schemeClr val="tx1"/>
                </a:solidFill>
                <a:latin typeface="楷体" panose="02010609060101010101" pitchFamily="49" charset="-122"/>
                <a:ea typeface="楷体" panose="02010609060101010101" pitchFamily="49" charset="-122"/>
              </a:rPr>
              <a:t>作者抓住哪几个场面描写蒙汉情深的？</a:t>
            </a:r>
            <a:endParaRPr lang="en-US" altLang="zh-CN" sz="3200" b="1" dirty="0">
              <a:solidFill>
                <a:schemeClr val="tx1"/>
              </a:solidFill>
              <a:latin typeface="楷体" panose="02010609060101010101" pitchFamily="49" charset="-122"/>
              <a:ea typeface="楷体" panose="02010609060101010101" pitchFamily="49" charset="-122"/>
            </a:endParaRPr>
          </a:p>
          <a:p>
            <a:pPr>
              <a:lnSpc>
                <a:spcPct val="130000"/>
              </a:lnSpc>
            </a:pPr>
            <a:r>
              <a:rPr lang="en-US" altLang="zh-CN" sz="3200" b="1" dirty="0">
                <a:solidFill>
                  <a:schemeClr val="tx1"/>
                </a:solidFill>
                <a:latin typeface="楷体" panose="02010609060101010101" pitchFamily="49" charset="-122"/>
                <a:ea typeface="楷体" panose="02010609060101010101" pitchFamily="49" charset="-122"/>
              </a:rPr>
              <a:t>4.</a:t>
            </a:r>
            <a:r>
              <a:rPr lang="zh-CN" altLang="en-US" sz="3200" b="1" dirty="0">
                <a:solidFill>
                  <a:schemeClr val="tx1"/>
                </a:solidFill>
                <a:latin typeface="楷体" panose="02010609060101010101" pitchFamily="49" charset="-122"/>
                <a:ea typeface="楷体" panose="02010609060101010101" pitchFamily="49" charset="-122"/>
              </a:rPr>
              <a:t>找出本文中心句，并谈谈你的理解。</a:t>
            </a:r>
            <a:endParaRPr lang="en-US" altLang="zh-CN" sz="3200" b="1" dirty="0">
              <a:solidFill>
                <a:schemeClr val="tx1"/>
              </a:solidFill>
              <a:latin typeface="楷体" panose="02010609060101010101" pitchFamily="49" charset="-122"/>
              <a:ea typeface="楷体" panose="02010609060101010101" pitchFamily="49" charset="-122"/>
            </a:endParaRPr>
          </a:p>
          <a:p>
            <a:pPr>
              <a:lnSpc>
                <a:spcPct val="130000"/>
              </a:lnSpc>
            </a:pPr>
            <a:r>
              <a:rPr lang="en-US" altLang="zh-CN" sz="3200" b="1" dirty="0">
                <a:solidFill>
                  <a:schemeClr val="tx1"/>
                </a:solidFill>
                <a:latin typeface="楷体" panose="02010609060101010101" pitchFamily="49" charset="-122"/>
                <a:ea typeface="楷体" panose="02010609060101010101" pitchFamily="49" charset="-122"/>
              </a:rPr>
              <a:t>5.</a:t>
            </a:r>
            <a:r>
              <a:rPr lang="zh-CN" altLang="en-US" sz="3200" b="1" dirty="0">
                <a:solidFill>
                  <a:schemeClr val="tx1"/>
                </a:solidFill>
                <a:latin typeface="楷体" panose="02010609060101010101" pitchFamily="49" charset="-122"/>
                <a:ea typeface="楷体" panose="02010609060101010101" pitchFamily="49" charset="-122"/>
              </a:rPr>
              <a:t>体会文章中心句，并思考，</a:t>
            </a:r>
            <a:r>
              <a:rPr lang="en-US" altLang="zh-CN" sz="3200" b="1" dirty="0">
                <a:solidFill>
                  <a:schemeClr val="tx1"/>
                </a:solidFill>
                <a:latin typeface="楷体" panose="02010609060101010101" pitchFamily="49" charset="-122"/>
                <a:ea typeface="楷体" panose="02010609060101010101" pitchFamily="49" charset="-122"/>
              </a:rPr>
              <a:t>	</a:t>
            </a:r>
            <a:r>
              <a:rPr lang="zh-CN" altLang="en-US" sz="3200" b="1" dirty="0">
                <a:solidFill>
                  <a:schemeClr val="tx1"/>
                </a:solidFill>
                <a:latin typeface="楷体" panose="02010609060101010101" pitchFamily="49" charset="-122"/>
                <a:ea typeface="楷体" panose="02010609060101010101" pitchFamily="49" charset="-122"/>
              </a:rPr>
              <a:t>分别时：</a:t>
            </a:r>
            <a:endParaRPr lang="en-US" altLang="zh-CN" sz="3200" b="1" dirty="0">
              <a:solidFill>
                <a:schemeClr val="tx1"/>
              </a:solidFill>
              <a:latin typeface="楷体" panose="02010609060101010101" pitchFamily="49" charset="-122"/>
              <a:ea typeface="楷体" panose="02010609060101010101" pitchFamily="49" charset="-122"/>
            </a:endParaRPr>
          </a:p>
          <a:p>
            <a:pPr>
              <a:lnSpc>
                <a:spcPct val="130000"/>
              </a:lnSpc>
            </a:pPr>
            <a:r>
              <a:rPr lang="en-US" altLang="zh-CN" sz="3200" b="1" dirty="0">
                <a:solidFill>
                  <a:schemeClr val="tx1"/>
                </a:solidFill>
                <a:latin typeface="楷体" panose="02010609060101010101" pitchFamily="49" charset="-122"/>
                <a:ea typeface="楷体" panose="02010609060101010101" pitchFamily="49" charset="-122"/>
              </a:rPr>
              <a:t>	</a:t>
            </a:r>
            <a:r>
              <a:rPr lang="zh-CN" altLang="en-US" sz="3200" b="1" dirty="0">
                <a:solidFill>
                  <a:schemeClr val="tx1"/>
                </a:solidFill>
                <a:latin typeface="楷体" panose="02010609060101010101" pitchFamily="49" charset="-122"/>
                <a:ea typeface="楷体" panose="02010609060101010101" pitchFamily="49" charset="-122"/>
              </a:rPr>
              <a:t>（</a:t>
            </a:r>
            <a:r>
              <a:rPr lang="en-US" altLang="zh-CN" sz="3200" b="1" dirty="0">
                <a:solidFill>
                  <a:schemeClr val="tx1"/>
                </a:solidFill>
                <a:latin typeface="楷体" panose="02010609060101010101" pitchFamily="49" charset="-122"/>
                <a:ea typeface="楷体" panose="02010609060101010101" pitchFamily="49" charset="-122"/>
              </a:rPr>
              <a:t>1</a:t>
            </a:r>
            <a:r>
              <a:rPr lang="zh-CN" altLang="en-US" sz="3200" b="1" dirty="0">
                <a:solidFill>
                  <a:schemeClr val="tx1"/>
                </a:solidFill>
                <a:latin typeface="楷体" panose="02010609060101010101" pitchFamily="49" charset="-122"/>
                <a:ea typeface="楷体" panose="02010609060101010101" pitchFamily="49" charset="-122"/>
              </a:rPr>
              <a:t>）汉族游客会说</a:t>
            </a:r>
            <a:r>
              <a:rPr lang="en-US" altLang="zh-CN" sz="3200" b="1" dirty="0">
                <a:solidFill>
                  <a:schemeClr val="tx1"/>
                </a:solidFill>
                <a:latin typeface="楷体" panose="02010609060101010101" pitchFamily="49" charset="-122"/>
                <a:ea typeface="楷体" panose="02010609060101010101" pitchFamily="49" charset="-122"/>
              </a:rPr>
              <a:t>____________________</a:t>
            </a:r>
            <a:endParaRPr lang="en-US" altLang="zh-CN" sz="3200" b="1" dirty="0">
              <a:solidFill>
                <a:schemeClr val="tx1"/>
              </a:solidFill>
              <a:latin typeface="楷体" panose="02010609060101010101" pitchFamily="49" charset="-122"/>
              <a:ea typeface="楷体" panose="02010609060101010101" pitchFamily="49" charset="-122"/>
            </a:endParaRPr>
          </a:p>
          <a:p>
            <a:pPr>
              <a:lnSpc>
                <a:spcPct val="130000"/>
              </a:lnSpc>
            </a:pPr>
            <a:r>
              <a:rPr lang="en-US" altLang="zh-CN" sz="3200" b="1" dirty="0">
                <a:solidFill>
                  <a:schemeClr val="tx1"/>
                </a:solidFill>
                <a:latin typeface="楷体" panose="02010609060101010101" pitchFamily="49" charset="-122"/>
                <a:ea typeface="楷体" panose="02010609060101010101" pitchFamily="49" charset="-122"/>
              </a:rPr>
              <a:t>	</a:t>
            </a:r>
            <a:r>
              <a:rPr lang="zh-CN" altLang="en-US" sz="3200" b="1" dirty="0">
                <a:solidFill>
                  <a:schemeClr val="tx1"/>
                </a:solidFill>
                <a:latin typeface="楷体" panose="02010609060101010101" pitchFamily="49" charset="-122"/>
                <a:ea typeface="楷体" panose="02010609060101010101" pitchFamily="49" charset="-122"/>
              </a:rPr>
              <a:t>（</a:t>
            </a:r>
            <a:r>
              <a:rPr lang="en-US" altLang="zh-CN" sz="3200" b="1" dirty="0">
                <a:solidFill>
                  <a:schemeClr val="tx1"/>
                </a:solidFill>
                <a:latin typeface="楷体" panose="02010609060101010101" pitchFamily="49" charset="-122"/>
                <a:ea typeface="楷体" panose="02010609060101010101" pitchFamily="49" charset="-122"/>
              </a:rPr>
              <a:t>2</a:t>
            </a:r>
            <a:r>
              <a:rPr lang="zh-CN" altLang="en-US" sz="3200" b="1" dirty="0">
                <a:solidFill>
                  <a:schemeClr val="tx1"/>
                </a:solidFill>
                <a:latin typeface="楷体" panose="02010609060101010101" pitchFamily="49" charset="-122"/>
                <a:ea typeface="楷体" panose="02010609060101010101" pitchFamily="49" charset="-122"/>
              </a:rPr>
              <a:t>）蒙古族同胞会说</a:t>
            </a:r>
            <a:r>
              <a:rPr lang="en-US" altLang="zh-CN" sz="3200" b="1" dirty="0">
                <a:solidFill>
                  <a:schemeClr val="tx1"/>
                </a:solidFill>
                <a:latin typeface="楷体" panose="02010609060101010101" pitchFamily="49" charset="-122"/>
                <a:ea typeface="楷体" panose="02010609060101010101" pitchFamily="49" charset="-122"/>
              </a:rPr>
              <a:t>____________________</a:t>
            </a:r>
            <a:endParaRPr lang="zh-CN" altLang="en-US" sz="3200" b="1" u="sng" dirty="0">
              <a:solidFill>
                <a:schemeClr val="tx1"/>
              </a:solidFill>
              <a:latin typeface="楷体" panose="02010609060101010101" pitchFamily="49" charset="-122"/>
              <a:ea typeface="楷体" panose="02010609060101010101"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预习作业答案</a:t>
            </a:r>
            <a:endParaRPr lang="zh-CN" altLang="en-US" dirty="0"/>
          </a:p>
        </p:txBody>
      </p:sp>
      <p:sp>
        <p:nvSpPr>
          <p:cNvPr id="3" name="矩形 2"/>
          <p:cNvSpPr/>
          <p:nvPr/>
        </p:nvSpPr>
        <p:spPr>
          <a:xfrm>
            <a:off x="535710" y="1313066"/>
            <a:ext cx="11462327" cy="1459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en-US" altLang="zh-CN" sz="3200" b="1" dirty="0">
                <a:solidFill>
                  <a:schemeClr val="tx1"/>
                </a:solidFill>
                <a:latin typeface="楷体" panose="02010609060101010101" pitchFamily="49" charset="-122"/>
                <a:ea typeface="楷体" panose="02010609060101010101" pitchFamily="49" charset="-122"/>
              </a:rPr>
              <a:t>2.</a:t>
            </a:r>
            <a:r>
              <a:rPr lang="zh-CN" altLang="en-US" sz="3200" b="1" dirty="0">
                <a:solidFill>
                  <a:schemeClr val="tx1"/>
                </a:solidFill>
                <a:latin typeface="楷体" panose="02010609060101010101" pitchFamily="49" charset="-122"/>
                <a:ea typeface="楷体" panose="02010609060101010101" pitchFamily="49" charset="-122"/>
              </a:rPr>
              <a:t>用一个词语概括草原人民的特点，并说说这一特点从哪几方面可以看出来。</a:t>
            </a:r>
            <a:endParaRPr lang="zh-CN" altLang="en-US" sz="3200" b="1" dirty="0">
              <a:solidFill>
                <a:schemeClr val="tx1"/>
              </a:solidFill>
              <a:latin typeface="楷体" panose="02010609060101010101" pitchFamily="49" charset="-122"/>
              <a:ea typeface="楷体" panose="02010609060101010101" pitchFamily="49" charset="-122"/>
            </a:endParaRPr>
          </a:p>
        </p:txBody>
      </p:sp>
      <p:sp>
        <p:nvSpPr>
          <p:cNvPr id="4" name="矩形 3"/>
          <p:cNvSpPr/>
          <p:nvPr/>
        </p:nvSpPr>
        <p:spPr>
          <a:xfrm>
            <a:off x="2844800" y="2128981"/>
            <a:ext cx="2863272" cy="4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rgbClr val="C00000"/>
                </a:solidFill>
                <a:latin typeface="黑体" panose="02010600030101010101" pitchFamily="49" charset="-122"/>
                <a:ea typeface="黑体" panose="02010600030101010101" pitchFamily="49" charset="-122"/>
              </a:rPr>
              <a:t>热情好客</a:t>
            </a:r>
            <a:endParaRPr lang="zh-CN" altLang="en-US" sz="2800" b="1" dirty="0">
              <a:solidFill>
                <a:srgbClr val="C00000"/>
              </a:solidFill>
              <a:latin typeface="黑体" panose="02010600030101010101" pitchFamily="49" charset="-122"/>
              <a:ea typeface="黑体" panose="02010600030101010101" pitchFamily="49" charset="-122"/>
            </a:endParaRPr>
          </a:p>
        </p:txBody>
      </p:sp>
      <p:sp>
        <p:nvSpPr>
          <p:cNvPr id="5" name="矩形 4"/>
          <p:cNvSpPr/>
          <p:nvPr/>
        </p:nvSpPr>
        <p:spPr>
          <a:xfrm>
            <a:off x="646545" y="3702279"/>
            <a:ext cx="2863272" cy="4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黑体" panose="02010600030101010101" pitchFamily="49" charset="-122"/>
                <a:ea typeface="黑体" panose="02010600030101010101" pitchFamily="49" charset="-122"/>
              </a:rPr>
              <a:t>a</a:t>
            </a:r>
            <a:r>
              <a:rPr lang="zh-CN" altLang="en-US" sz="2800" b="1" dirty="0">
                <a:solidFill>
                  <a:srgbClr val="C00000"/>
                </a:solidFill>
                <a:latin typeface="黑体" panose="02010600030101010101" pitchFamily="49" charset="-122"/>
                <a:ea typeface="黑体" panose="02010600030101010101" pitchFamily="49" charset="-122"/>
              </a:rPr>
              <a:t>）热情好客</a:t>
            </a:r>
            <a:endParaRPr lang="zh-CN" altLang="en-US" sz="2800" b="1" dirty="0">
              <a:solidFill>
                <a:srgbClr val="C00000"/>
              </a:solidFill>
              <a:latin typeface="黑体" panose="02010600030101010101" pitchFamily="49" charset="-122"/>
              <a:ea typeface="黑体" panose="02010600030101010101" pitchFamily="49" charset="-122"/>
            </a:endParaRPr>
          </a:p>
        </p:txBody>
      </p:sp>
      <p:sp>
        <p:nvSpPr>
          <p:cNvPr id="6" name="矩形 5"/>
          <p:cNvSpPr/>
          <p:nvPr/>
        </p:nvSpPr>
        <p:spPr>
          <a:xfrm>
            <a:off x="2817091" y="3702279"/>
            <a:ext cx="2863272" cy="4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黑体" panose="02010600030101010101" pitchFamily="49" charset="-122"/>
                <a:ea typeface="黑体" panose="02010600030101010101" pitchFamily="49" charset="-122"/>
              </a:rPr>
              <a:t>b</a:t>
            </a:r>
            <a:r>
              <a:rPr lang="zh-CN" altLang="en-US" sz="2800" b="1" dirty="0">
                <a:solidFill>
                  <a:srgbClr val="C00000"/>
                </a:solidFill>
                <a:latin typeface="黑体" panose="02010600030101010101" pitchFamily="49" charset="-122"/>
                <a:ea typeface="黑体" panose="02010600030101010101" pitchFamily="49" charset="-122"/>
              </a:rPr>
              <a:t>）激情相见</a:t>
            </a:r>
            <a:endParaRPr lang="zh-CN" altLang="en-US" sz="2800" b="1" dirty="0">
              <a:solidFill>
                <a:srgbClr val="C00000"/>
              </a:solidFill>
              <a:latin typeface="黑体" panose="02010600030101010101" pitchFamily="49" charset="-122"/>
              <a:ea typeface="黑体" panose="02010600030101010101" pitchFamily="49" charset="-122"/>
            </a:endParaRPr>
          </a:p>
        </p:txBody>
      </p:sp>
      <p:sp>
        <p:nvSpPr>
          <p:cNvPr id="7" name="矩形 6"/>
          <p:cNvSpPr/>
          <p:nvPr/>
        </p:nvSpPr>
        <p:spPr>
          <a:xfrm>
            <a:off x="4987637" y="3702279"/>
            <a:ext cx="2863272" cy="4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黑体" panose="02010600030101010101" pitchFamily="49" charset="-122"/>
                <a:ea typeface="黑体" panose="02010600030101010101" pitchFamily="49" charset="-122"/>
              </a:rPr>
              <a:t>c</a:t>
            </a:r>
            <a:r>
              <a:rPr lang="zh-CN" altLang="en-US" sz="2800" b="1" dirty="0">
                <a:solidFill>
                  <a:srgbClr val="C00000"/>
                </a:solidFill>
                <a:latin typeface="黑体" panose="02010600030101010101" pitchFamily="49" charset="-122"/>
                <a:ea typeface="黑体" panose="02010600030101010101" pitchFamily="49" charset="-122"/>
              </a:rPr>
              <a:t>）盛情款待</a:t>
            </a:r>
            <a:endParaRPr lang="zh-CN" altLang="en-US" sz="2800" b="1" dirty="0">
              <a:solidFill>
                <a:srgbClr val="C00000"/>
              </a:solidFill>
              <a:latin typeface="黑体" panose="02010600030101010101" pitchFamily="49" charset="-122"/>
              <a:ea typeface="黑体" panose="02010600030101010101" pitchFamily="49" charset="-122"/>
            </a:endParaRPr>
          </a:p>
        </p:txBody>
      </p:sp>
      <p:sp>
        <p:nvSpPr>
          <p:cNvPr id="9" name="矩形 8"/>
          <p:cNvSpPr/>
          <p:nvPr/>
        </p:nvSpPr>
        <p:spPr>
          <a:xfrm>
            <a:off x="7158183" y="3702279"/>
            <a:ext cx="2863272" cy="4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黑体" panose="02010600030101010101" pitchFamily="49" charset="-122"/>
                <a:ea typeface="黑体" panose="02010600030101010101" pitchFamily="49" charset="-122"/>
              </a:rPr>
              <a:t>d</a:t>
            </a:r>
            <a:r>
              <a:rPr lang="zh-CN" altLang="en-US" sz="2800" b="1" dirty="0">
                <a:solidFill>
                  <a:srgbClr val="C00000"/>
                </a:solidFill>
                <a:latin typeface="黑体" panose="02010600030101010101" pitchFamily="49" charset="-122"/>
                <a:ea typeface="黑体" panose="02010600030101010101" pitchFamily="49" charset="-122"/>
              </a:rPr>
              <a:t>）尽情联欢</a:t>
            </a:r>
            <a:endParaRPr lang="zh-CN" altLang="en-US" sz="2800" b="1" dirty="0">
              <a:solidFill>
                <a:srgbClr val="C00000"/>
              </a:solidFill>
              <a:latin typeface="黑体" panose="02010600030101010101" pitchFamily="49" charset="-122"/>
              <a:ea typeface="黑体" panose="02010600030101010101" pitchFamily="49" charset="-122"/>
            </a:endParaRPr>
          </a:p>
        </p:txBody>
      </p:sp>
      <p:sp>
        <p:nvSpPr>
          <p:cNvPr id="10" name="矩形 9"/>
          <p:cNvSpPr/>
          <p:nvPr/>
        </p:nvSpPr>
        <p:spPr>
          <a:xfrm>
            <a:off x="9328728" y="3702279"/>
            <a:ext cx="2863272" cy="489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黑体" panose="02010600030101010101" pitchFamily="49" charset="-122"/>
                <a:ea typeface="黑体" panose="02010600030101010101" pitchFamily="49" charset="-122"/>
              </a:rPr>
              <a:t>e</a:t>
            </a:r>
            <a:r>
              <a:rPr lang="zh-CN" altLang="en-US" sz="2800" b="1" dirty="0">
                <a:solidFill>
                  <a:srgbClr val="C00000"/>
                </a:solidFill>
                <a:latin typeface="黑体" panose="02010600030101010101" pitchFamily="49" charset="-122"/>
                <a:ea typeface="黑体" panose="02010600030101010101" pitchFamily="49" charset="-122"/>
              </a:rPr>
              <a:t>）深情话别</a:t>
            </a:r>
            <a:endParaRPr lang="zh-CN" altLang="en-US" sz="2800" b="1" dirty="0">
              <a:solidFill>
                <a:srgbClr val="C00000"/>
              </a:solidFill>
              <a:latin typeface="黑体" panose="02010600030101010101" pitchFamily="49" charset="-122"/>
              <a:ea typeface="黑体" panose="02010600030101010101" pitchFamily="49" charset="-122"/>
            </a:endParaRPr>
          </a:p>
        </p:txBody>
      </p:sp>
      <p:sp>
        <p:nvSpPr>
          <p:cNvPr id="11" name="矩形 10"/>
          <p:cNvSpPr/>
          <p:nvPr/>
        </p:nvSpPr>
        <p:spPr>
          <a:xfrm>
            <a:off x="535710" y="2878629"/>
            <a:ext cx="7601761" cy="641714"/>
          </a:xfrm>
          <a:prstGeom prst="rect">
            <a:avLst/>
          </a:prstGeom>
        </p:spPr>
        <p:txBody>
          <a:bodyPr wrap="none">
            <a:spAutoFit/>
          </a:bodyPr>
          <a:lstStyle/>
          <a:p>
            <a:pPr>
              <a:lnSpc>
                <a:spcPct val="130000"/>
              </a:lnSpc>
            </a:pPr>
            <a:r>
              <a:rPr lang="en-US" altLang="zh-CN" sz="3200" b="1" dirty="0">
                <a:latin typeface="楷体" panose="02010609060101010101" pitchFamily="49" charset="-122"/>
                <a:ea typeface="楷体" panose="02010609060101010101" pitchFamily="49" charset="-122"/>
              </a:rPr>
              <a:t>3.</a:t>
            </a:r>
            <a:r>
              <a:rPr lang="zh-CN" altLang="en-US" sz="3200" b="1" dirty="0">
                <a:latin typeface="楷体" panose="02010609060101010101" pitchFamily="49" charset="-122"/>
                <a:ea typeface="楷体" panose="02010609060101010101" pitchFamily="49" charset="-122"/>
              </a:rPr>
              <a:t>作者抓住哪几个场面描写蒙汉情深的？</a:t>
            </a:r>
            <a:endParaRPr lang="en-US" altLang="zh-CN" sz="3200" b="1" dirty="0">
              <a:latin typeface="楷体" panose="02010609060101010101" pitchFamily="49" charset="-122"/>
              <a:ea typeface="楷体" panose="02010609060101010101" pitchFamily="49" charset="-122"/>
            </a:endParaRPr>
          </a:p>
        </p:txBody>
      </p:sp>
      <p:sp>
        <p:nvSpPr>
          <p:cNvPr id="12" name="矩形 11"/>
          <p:cNvSpPr/>
          <p:nvPr/>
        </p:nvSpPr>
        <p:spPr>
          <a:xfrm>
            <a:off x="535710" y="4373742"/>
            <a:ext cx="7189789" cy="641714"/>
          </a:xfrm>
          <a:prstGeom prst="rect">
            <a:avLst/>
          </a:prstGeom>
        </p:spPr>
        <p:txBody>
          <a:bodyPr wrap="none">
            <a:spAutoFit/>
          </a:bodyPr>
          <a:lstStyle/>
          <a:p>
            <a:pPr>
              <a:lnSpc>
                <a:spcPct val="130000"/>
              </a:lnSpc>
            </a:pPr>
            <a:r>
              <a:rPr lang="en-US" altLang="zh-CN" sz="3200" b="1" dirty="0">
                <a:latin typeface="楷体" panose="02010609060101010101" pitchFamily="49" charset="-122"/>
                <a:ea typeface="楷体" panose="02010609060101010101" pitchFamily="49" charset="-122"/>
              </a:rPr>
              <a:t>4.</a:t>
            </a:r>
            <a:r>
              <a:rPr lang="zh-CN" altLang="en-US" sz="3200" b="1" dirty="0">
                <a:latin typeface="楷体" panose="02010609060101010101" pitchFamily="49" charset="-122"/>
                <a:ea typeface="楷体" panose="02010609060101010101" pitchFamily="49" charset="-122"/>
              </a:rPr>
              <a:t>找出本文中心句，并谈谈你的理解。</a:t>
            </a:r>
            <a:endParaRPr lang="en-US" altLang="zh-CN" sz="3200" b="1" dirty="0">
              <a:latin typeface="楷体" panose="02010609060101010101" pitchFamily="49" charset="-122"/>
              <a:ea typeface="楷体" panose="02010609060101010101" pitchFamily="49" charset="-122"/>
            </a:endParaRPr>
          </a:p>
        </p:txBody>
      </p:sp>
      <p:sp>
        <p:nvSpPr>
          <p:cNvPr id="13" name="Text Box 3"/>
          <p:cNvSpPr txBox="1">
            <a:spLocks noChangeArrowheads="1"/>
          </p:cNvSpPr>
          <p:nvPr/>
        </p:nvSpPr>
        <p:spPr bwMode="auto">
          <a:xfrm>
            <a:off x="990600" y="5121674"/>
            <a:ext cx="72278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b="1" dirty="0">
                <a:solidFill>
                  <a:srgbClr val="C00000"/>
                </a:solidFill>
                <a:latin typeface="黑体" panose="02010600030101010101" pitchFamily="49" charset="-122"/>
                <a:ea typeface="黑体" panose="02010600030101010101" pitchFamily="49" charset="-122"/>
              </a:rPr>
              <a:t>蒙汉情深何忍别，天涯碧草话斜阳！</a:t>
            </a:r>
            <a:endParaRPr lang="zh-CN" altLang="en-US" sz="2800" b="1" dirty="0">
              <a:solidFill>
                <a:srgbClr val="C00000"/>
              </a:solidFill>
              <a:latin typeface="黑体" panose="02010600030101010101" pitchFamily="49" charset="-122"/>
              <a:ea typeface="黑体" panose="02010600030101010101" pitchFamily="49" charset="-122"/>
            </a:endParaRPr>
          </a:p>
        </p:txBody>
      </p:sp>
      <p:sp>
        <p:nvSpPr>
          <p:cNvPr id="14" name="Text Box 3"/>
          <p:cNvSpPr txBox="1">
            <a:spLocks noChangeArrowheads="1"/>
          </p:cNvSpPr>
          <p:nvPr/>
        </p:nvSpPr>
        <p:spPr bwMode="auto">
          <a:xfrm>
            <a:off x="1004455" y="5701788"/>
            <a:ext cx="72278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b="1" dirty="0">
                <a:solidFill>
                  <a:srgbClr val="C00000"/>
                </a:solidFill>
                <a:latin typeface="黑体" panose="02010600030101010101" pitchFamily="49" charset="-122"/>
                <a:ea typeface="黑体" panose="02010600030101010101" pitchFamily="49" charset="-122"/>
              </a:rPr>
              <a:t>既是中心句，又是作者情感的集中体现。</a:t>
            </a:r>
            <a:endParaRPr lang="zh-CN" altLang="en-US" sz="2800" b="1" dirty="0">
              <a:solidFill>
                <a:srgbClr val="C00000"/>
              </a:solidFill>
              <a:latin typeface="黑体" panose="02010600030101010101" pitchFamily="49" charset="-122"/>
              <a:ea typeface="黑体" panose="0201060003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sz="quarter" idx="10"/>
          </p:nvPr>
        </p:nvSpPr>
        <p:spPr/>
        <p:txBody>
          <a:bodyPr/>
          <a:lstStyle/>
          <a:p>
            <a:r>
              <a:rPr lang="zh-CN" altLang="en-US" dirty="0"/>
              <a:t>生字词复习</a:t>
            </a:r>
            <a:endParaRPr lang="zh-CN" altLang="en-US" dirty="0"/>
          </a:p>
        </p:txBody>
      </p:sp>
      <p:sp>
        <p:nvSpPr>
          <p:cNvPr id="6" name="Text Box 30"/>
          <p:cNvSpPr txBox="1">
            <a:spLocks noChangeArrowheads="1"/>
          </p:cNvSpPr>
          <p:nvPr/>
        </p:nvSpPr>
        <p:spPr bwMode="auto">
          <a:xfrm>
            <a:off x="1310647" y="2503342"/>
            <a:ext cx="148474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dirty="0">
                <a:solidFill>
                  <a:srgbClr val="C00000"/>
                </a:solidFill>
                <a:latin typeface="Bahnschrift SemiLight Condensed" panose="020B0502040204020203" pitchFamily="34" charset="0"/>
                <a:ea typeface="楷体" panose="02010609060101010101" pitchFamily="49" charset="-122"/>
              </a:rPr>
              <a:t>洒</a:t>
            </a:r>
            <a:r>
              <a:rPr lang="zh-CN" altLang="en-US" sz="4400" b="1" dirty="0">
                <a:solidFill>
                  <a:srgbClr val="000000"/>
                </a:solidFill>
                <a:latin typeface="Bahnschrift SemiLight Condensed" panose="020B0502040204020203" pitchFamily="34" charset="0"/>
                <a:ea typeface="楷体" panose="02010609060101010101" pitchFamily="49" charset="-122"/>
              </a:rPr>
              <a:t>脱</a:t>
            </a:r>
            <a:endParaRPr lang="zh-CN" altLang="en-US" sz="4400" b="1" dirty="0">
              <a:solidFill>
                <a:srgbClr val="000000"/>
              </a:solidFill>
              <a:latin typeface="Bahnschrift SemiLight Condensed" panose="020B0502040204020203" pitchFamily="34" charset="0"/>
              <a:ea typeface="楷体" panose="02010609060101010101" pitchFamily="49" charset="-122"/>
            </a:endParaRPr>
          </a:p>
        </p:txBody>
      </p:sp>
      <p:sp>
        <p:nvSpPr>
          <p:cNvPr id="7" name="Text Box 31"/>
          <p:cNvSpPr txBox="1">
            <a:spLocks noChangeArrowheads="1"/>
          </p:cNvSpPr>
          <p:nvPr/>
        </p:nvSpPr>
        <p:spPr bwMode="auto">
          <a:xfrm>
            <a:off x="3209994" y="2503342"/>
            <a:ext cx="146470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dirty="0">
                <a:solidFill>
                  <a:srgbClr val="000000"/>
                </a:solidFill>
                <a:latin typeface="Bahnschrift SemiLight Condensed" panose="020B0502040204020203" pitchFamily="34" charset="0"/>
                <a:ea typeface="楷体" panose="02010609060101010101" pitchFamily="49" charset="-122"/>
              </a:rPr>
              <a:t>衣</a:t>
            </a:r>
            <a:r>
              <a:rPr lang="zh-CN" altLang="en-US" sz="4400" b="1" dirty="0">
                <a:solidFill>
                  <a:srgbClr val="C00000"/>
                </a:solidFill>
                <a:latin typeface="Bahnschrift SemiLight Condensed" panose="020B0502040204020203" pitchFamily="34" charset="0"/>
                <a:ea typeface="楷体" panose="02010609060101010101" pitchFamily="49" charset="-122"/>
              </a:rPr>
              <a:t>裳</a:t>
            </a:r>
            <a:endParaRPr lang="zh-CN" altLang="en-US" sz="4400" b="1" dirty="0">
              <a:solidFill>
                <a:srgbClr val="C00000"/>
              </a:solidFill>
              <a:latin typeface="Bahnschrift SemiLight Condensed" panose="020B0502040204020203" pitchFamily="34" charset="0"/>
              <a:ea typeface="楷体" panose="02010609060101010101" pitchFamily="49" charset="-122"/>
            </a:endParaRPr>
          </a:p>
        </p:txBody>
      </p:sp>
      <p:sp>
        <p:nvSpPr>
          <p:cNvPr id="8" name="Text Box 32"/>
          <p:cNvSpPr txBox="1">
            <a:spLocks noChangeArrowheads="1"/>
          </p:cNvSpPr>
          <p:nvPr/>
        </p:nvSpPr>
        <p:spPr bwMode="auto">
          <a:xfrm>
            <a:off x="5003510" y="3505342"/>
            <a:ext cx="145669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a:solidFill>
                  <a:srgbClr val="000000"/>
                </a:solidFill>
                <a:latin typeface="Bahnschrift SemiLight Condensed" panose="020B0502040204020203" pitchFamily="34" charset="0"/>
                <a:ea typeface="楷体" panose="02010609060101010101" pitchFamily="49" charset="-122"/>
              </a:rPr>
              <a:t>干部</a:t>
            </a:r>
            <a:endParaRPr lang="zh-CN" altLang="en-US" sz="4400" b="1">
              <a:solidFill>
                <a:srgbClr val="000000"/>
              </a:solidFill>
              <a:latin typeface="Bahnschrift SemiLight Condensed" panose="020B0502040204020203" pitchFamily="34" charset="0"/>
              <a:ea typeface="楷体" panose="02010609060101010101" pitchFamily="49" charset="-122"/>
            </a:endParaRPr>
          </a:p>
        </p:txBody>
      </p:sp>
      <p:sp>
        <p:nvSpPr>
          <p:cNvPr id="9" name="Title 6"/>
          <p:cNvSpPr txBox="1"/>
          <p:nvPr>
            <p:custDataLst>
              <p:tags r:id="rId1"/>
            </p:custDataLst>
          </p:nvPr>
        </p:nvSpPr>
        <p:spPr>
          <a:xfrm>
            <a:off x="1250919" y="5347561"/>
            <a:ext cx="2039775" cy="846001"/>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square" lIns="72000" tIns="36195" rIns="72000" bIns="36195">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nSpc>
                <a:spcPct val="130000"/>
              </a:lnSpc>
              <a:spcBef>
                <a:spcPts val="1000"/>
              </a:spcBef>
              <a:buSzPct val="100000"/>
              <a:buFont typeface="Arial" panose="020B0604020202020204" pitchFamily="34" charset="0"/>
              <a:buNone/>
            </a:pPr>
            <a:r>
              <a:rPr lang="zh-CN" altLang="en-US" sz="4400" b="1" spc="0" noProof="1">
                <a:solidFill>
                  <a:srgbClr val="000000"/>
                </a:solidFill>
                <a:latin typeface="Bahnschrift SemiLight Condensed" panose="020B0502040204020203" pitchFamily="34" charset="0"/>
                <a:ea typeface="楷体" panose="02010609060101010101" pitchFamily="49" charset="-122"/>
                <a:sym typeface="+mn-ea"/>
              </a:rPr>
              <a:t>热乎乎</a:t>
            </a:r>
            <a:endParaRPr lang="zh-CN" altLang="en-US" sz="4800" spc="380" noProof="1">
              <a:ln w="3175">
                <a:noFill/>
                <a:prstDash val="dash"/>
              </a:ln>
              <a:solidFill>
                <a:srgbClr val="FF0000"/>
              </a:solidFill>
              <a:latin typeface="Bahnschrift SemiLight Condensed" panose="020B0502040204020203" pitchFamily="34" charset="0"/>
              <a:ea typeface="楷体" panose="02010609060101010101" pitchFamily="49" charset="-122"/>
              <a:cs typeface="微软雅黑" panose="020B0503020204020204" pitchFamily="34" charset="-122"/>
              <a:sym typeface="+mn-ea"/>
            </a:endParaRPr>
          </a:p>
        </p:txBody>
      </p:sp>
      <p:sp>
        <p:nvSpPr>
          <p:cNvPr id="10" name="Text Box 40"/>
          <p:cNvSpPr txBox="1">
            <a:spLocks noChangeArrowheads="1"/>
          </p:cNvSpPr>
          <p:nvPr/>
        </p:nvSpPr>
        <p:spPr bwMode="auto">
          <a:xfrm>
            <a:off x="6846537" y="2503342"/>
            <a:ext cx="151881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dirty="0">
                <a:solidFill>
                  <a:srgbClr val="000000"/>
                </a:solidFill>
                <a:latin typeface="Bahnschrift SemiLight Condensed" panose="020B0502040204020203" pitchFamily="34" charset="0"/>
                <a:ea typeface="楷体" panose="02010609060101010101" pitchFamily="49" charset="-122"/>
              </a:rPr>
              <a:t>马</a:t>
            </a:r>
            <a:r>
              <a:rPr lang="zh-CN" altLang="en-US" sz="4400" b="1" dirty="0">
                <a:solidFill>
                  <a:srgbClr val="C00000"/>
                </a:solidFill>
                <a:latin typeface="Bahnschrift SemiLight Condensed" panose="020B0502040204020203" pitchFamily="34" charset="0"/>
                <a:ea typeface="楷体" panose="02010609060101010101" pitchFamily="49" charset="-122"/>
              </a:rPr>
              <a:t>蹄</a:t>
            </a:r>
            <a:endParaRPr lang="zh-CN" altLang="en-US" sz="4400" b="1" dirty="0">
              <a:solidFill>
                <a:srgbClr val="C00000"/>
              </a:solidFill>
              <a:latin typeface="Bahnschrift SemiLight Condensed" panose="020B0502040204020203" pitchFamily="34" charset="0"/>
              <a:ea typeface="楷体" panose="02010609060101010101" pitchFamily="49" charset="-122"/>
            </a:endParaRPr>
          </a:p>
        </p:txBody>
      </p:sp>
      <p:sp>
        <p:nvSpPr>
          <p:cNvPr id="11" name="Text Box 54"/>
          <p:cNvSpPr txBox="1">
            <a:spLocks noChangeArrowheads="1"/>
          </p:cNvSpPr>
          <p:nvPr/>
        </p:nvSpPr>
        <p:spPr bwMode="auto">
          <a:xfrm>
            <a:off x="1354495" y="3505342"/>
            <a:ext cx="146471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dirty="0">
                <a:solidFill>
                  <a:srgbClr val="C00000"/>
                </a:solidFill>
                <a:latin typeface="Bahnschrift SemiLight Condensed" panose="020B0502040204020203" pitchFamily="34" charset="0"/>
                <a:ea typeface="楷体" panose="02010609060101010101" pitchFamily="49" charset="-122"/>
              </a:rPr>
              <a:t>礼貌</a:t>
            </a:r>
            <a:endParaRPr lang="zh-CN" altLang="en-US" sz="4400" b="1" dirty="0">
              <a:solidFill>
                <a:srgbClr val="C00000"/>
              </a:solidFill>
              <a:latin typeface="Bahnschrift SemiLight Condensed" panose="020B0502040204020203" pitchFamily="34" charset="0"/>
              <a:ea typeface="楷体" panose="02010609060101010101" pitchFamily="49" charset="-122"/>
            </a:endParaRPr>
          </a:p>
        </p:txBody>
      </p:sp>
      <p:sp>
        <p:nvSpPr>
          <p:cNvPr id="12" name="Text Box 55"/>
          <p:cNvSpPr txBox="1">
            <a:spLocks noChangeArrowheads="1"/>
          </p:cNvSpPr>
          <p:nvPr/>
        </p:nvSpPr>
        <p:spPr bwMode="auto">
          <a:xfrm>
            <a:off x="5023944" y="2503342"/>
            <a:ext cx="151881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dirty="0">
                <a:solidFill>
                  <a:srgbClr val="000000"/>
                </a:solidFill>
                <a:latin typeface="Bahnschrift SemiLight Condensed" panose="020B0502040204020203" pitchFamily="34" charset="0"/>
                <a:ea typeface="楷体" panose="02010609060101010101" pitchFamily="49" charset="-122"/>
              </a:rPr>
              <a:t>彩</a:t>
            </a:r>
            <a:r>
              <a:rPr lang="zh-CN" altLang="en-US" sz="4400" b="1" dirty="0">
                <a:solidFill>
                  <a:srgbClr val="C00000"/>
                </a:solidFill>
                <a:latin typeface="Bahnschrift SemiLight Condensed" panose="020B0502040204020203" pitchFamily="34" charset="0"/>
                <a:ea typeface="楷体" panose="02010609060101010101" pitchFamily="49" charset="-122"/>
              </a:rPr>
              <a:t>虹</a:t>
            </a:r>
            <a:endParaRPr lang="zh-CN" altLang="en-US" sz="4400" b="1" dirty="0">
              <a:solidFill>
                <a:srgbClr val="C00000"/>
              </a:solidFill>
              <a:latin typeface="Bahnschrift SemiLight Condensed" panose="020B0502040204020203" pitchFamily="34" charset="0"/>
              <a:ea typeface="楷体" panose="02010609060101010101" pitchFamily="49" charset="-122"/>
            </a:endParaRPr>
          </a:p>
        </p:txBody>
      </p:sp>
      <p:sp>
        <p:nvSpPr>
          <p:cNvPr id="13" name="Title 6"/>
          <p:cNvSpPr txBox="1"/>
          <p:nvPr>
            <p:custDataLst>
              <p:tags r:id="rId2"/>
            </p:custDataLst>
          </p:nvPr>
        </p:nvSpPr>
        <p:spPr>
          <a:xfrm>
            <a:off x="8709106" y="3376754"/>
            <a:ext cx="2105898" cy="846001"/>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square" lIns="72000" tIns="36195" rIns="72000" bIns="36195">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fontAlgn="base">
              <a:lnSpc>
                <a:spcPct val="130000"/>
              </a:lnSpc>
              <a:spcBef>
                <a:spcPts val="1000"/>
              </a:spcBef>
              <a:buSzPct val="100000"/>
              <a:buFont typeface="Arial" panose="020B0604020202020204" pitchFamily="34" charset="0"/>
              <a:buNone/>
            </a:pPr>
            <a:r>
              <a:rPr lang="zh-CN" altLang="en-US" sz="4400" b="1" spc="0" noProof="1">
                <a:solidFill>
                  <a:srgbClr val="C00000"/>
                </a:solidFill>
                <a:latin typeface="Bahnschrift SemiLight Condensed" panose="020B0502040204020203" pitchFamily="34" charset="0"/>
                <a:ea typeface="楷体" panose="02010609060101010101" pitchFamily="49" charset="-122"/>
                <a:sym typeface="+mn-ea"/>
              </a:rPr>
              <a:t>蒙</a:t>
            </a:r>
            <a:r>
              <a:rPr lang="zh-CN" altLang="en-US" sz="4400" b="1" spc="0" noProof="1">
                <a:solidFill>
                  <a:srgbClr val="000000"/>
                </a:solidFill>
                <a:latin typeface="Bahnschrift SemiLight Condensed" panose="020B0502040204020203" pitchFamily="34" charset="0"/>
                <a:ea typeface="楷体" panose="02010609060101010101" pitchFamily="49" charset="-122"/>
                <a:sym typeface="+mn-ea"/>
              </a:rPr>
              <a:t>古包</a:t>
            </a:r>
            <a:endParaRPr lang="zh-CN" altLang="en-US" sz="4400" spc="350" noProof="1">
              <a:ln w="3175">
                <a:noFill/>
                <a:prstDash val="dash"/>
              </a:ln>
              <a:solidFill>
                <a:srgbClr val="FF0000"/>
              </a:solidFill>
              <a:latin typeface="Bahnschrift SemiLight Condensed" panose="020B0502040204020203" pitchFamily="34" charset="0"/>
              <a:ea typeface="楷体" panose="02010609060101010101" pitchFamily="49" charset="-122"/>
              <a:cs typeface="微软雅黑" panose="020B0503020204020204" pitchFamily="34" charset="-122"/>
              <a:sym typeface="+mn-ea"/>
            </a:endParaRPr>
          </a:p>
        </p:txBody>
      </p:sp>
      <p:sp>
        <p:nvSpPr>
          <p:cNvPr id="14" name="Text Box 57"/>
          <p:cNvSpPr txBox="1">
            <a:spLocks noChangeArrowheads="1"/>
          </p:cNvSpPr>
          <p:nvPr/>
        </p:nvSpPr>
        <p:spPr bwMode="auto">
          <a:xfrm>
            <a:off x="3200469" y="3514867"/>
            <a:ext cx="146470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dirty="0">
                <a:solidFill>
                  <a:srgbClr val="C00000"/>
                </a:solidFill>
                <a:latin typeface="Bahnschrift SemiLight Condensed" panose="020B0502040204020203" pitchFamily="34" charset="0"/>
                <a:ea typeface="楷体" panose="02010609060101010101" pitchFamily="49" charset="-122"/>
              </a:rPr>
              <a:t>拘</a:t>
            </a:r>
            <a:r>
              <a:rPr lang="zh-CN" altLang="en-US" sz="4400" b="1" dirty="0">
                <a:solidFill>
                  <a:srgbClr val="000000"/>
                </a:solidFill>
                <a:latin typeface="Bahnschrift SemiLight Condensed" panose="020B0502040204020203" pitchFamily="34" charset="0"/>
                <a:ea typeface="楷体" panose="02010609060101010101" pitchFamily="49" charset="-122"/>
              </a:rPr>
              <a:t>束</a:t>
            </a:r>
            <a:endParaRPr lang="zh-CN" altLang="en-US" sz="4400" b="1" dirty="0">
              <a:solidFill>
                <a:srgbClr val="000000"/>
              </a:solidFill>
              <a:latin typeface="Bahnschrift SemiLight Condensed" panose="020B0502040204020203" pitchFamily="34" charset="0"/>
              <a:ea typeface="楷体" panose="02010609060101010101" pitchFamily="49" charset="-122"/>
            </a:endParaRPr>
          </a:p>
        </p:txBody>
      </p:sp>
      <p:sp>
        <p:nvSpPr>
          <p:cNvPr id="15" name="Text Box 17"/>
          <p:cNvSpPr txBox="1">
            <a:spLocks noChangeArrowheads="1"/>
          </p:cNvSpPr>
          <p:nvPr/>
        </p:nvSpPr>
        <p:spPr bwMode="auto">
          <a:xfrm>
            <a:off x="3182048" y="1499179"/>
            <a:ext cx="152281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a:solidFill>
                  <a:srgbClr val="000000"/>
                </a:solidFill>
                <a:latin typeface="Bahnschrift SemiLight Condensed" panose="020B0502040204020203" pitchFamily="34" charset="0"/>
                <a:ea typeface="楷体" panose="02010609060101010101" pitchFamily="49" charset="-122"/>
              </a:rPr>
              <a:t>线条</a:t>
            </a:r>
            <a:endParaRPr lang="zh-CN" altLang="en-US" sz="4400" b="1">
              <a:solidFill>
                <a:srgbClr val="000000"/>
              </a:solidFill>
              <a:latin typeface="Bahnschrift SemiLight Condensed" panose="020B0502040204020203" pitchFamily="34" charset="0"/>
              <a:ea typeface="楷体" panose="02010609060101010101" pitchFamily="49" charset="-122"/>
            </a:endParaRPr>
          </a:p>
        </p:txBody>
      </p:sp>
      <p:sp>
        <p:nvSpPr>
          <p:cNvPr id="16" name="Text Box 30"/>
          <p:cNvSpPr txBox="1">
            <a:spLocks noChangeArrowheads="1"/>
          </p:cNvSpPr>
          <p:nvPr/>
        </p:nvSpPr>
        <p:spPr bwMode="auto">
          <a:xfrm>
            <a:off x="5059596" y="1499179"/>
            <a:ext cx="148474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a:solidFill>
                  <a:srgbClr val="000000"/>
                </a:solidFill>
                <a:latin typeface="Bahnschrift SemiLight Condensed" panose="020B0502040204020203" pitchFamily="34" charset="0"/>
                <a:ea typeface="楷体" panose="02010609060101010101" pitchFamily="49" charset="-122"/>
              </a:rPr>
              <a:t>柔美</a:t>
            </a:r>
            <a:endParaRPr lang="zh-CN" altLang="en-US" sz="4400" b="1">
              <a:solidFill>
                <a:srgbClr val="000000"/>
              </a:solidFill>
              <a:latin typeface="Bahnschrift SemiLight Condensed" panose="020B0502040204020203" pitchFamily="34" charset="0"/>
              <a:ea typeface="楷体" panose="02010609060101010101" pitchFamily="49" charset="-122"/>
            </a:endParaRPr>
          </a:p>
        </p:txBody>
      </p:sp>
      <p:sp>
        <p:nvSpPr>
          <p:cNvPr id="17" name="Text Box 30"/>
          <p:cNvSpPr txBox="1">
            <a:spLocks noChangeArrowheads="1"/>
          </p:cNvSpPr>
          <p:nvPr/>
        </p:nvSpPr>
        <p:spPr bwMode="auto">
          <a:xfrm>
            <a:off x="6881016" y="1499179"/>
            <a:ext cx="148274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a:solidFill>
                  <a:srgbClr val="000000"/>
                </a:solidFill>
                <a:latin typeface="Bahnschrift SemiLight Condensed" panose="020B0502040204020203" pitchFamily="34" charset="0"/>
                <a:ea typeface="楷体" panose="02010609060101010101" pitchFamily="49" charset="-122"/>
              </a:rPr>
              <a:t>惊叹</a:t>
            </a:r>
            <a:endParaRPr lang="zh-CN" altLang="en-US" sz="4400" b="1">
              <a:solidFill>
                <a:srgbClr val="000000"/>
              </a:solidFill>
              <a:latin typeface="Bahnschrift SemiLight Condensed" panose="020B0502040204020203" pitchFamily="34" charset="0"/>
              <a:ea typeface="楷体" panose="02010609060101010101" pitchFamily="49" charset="-122"/>
            </a:endParaRPr>
          </a:p>
        </p:txBody>
      </p:sp>
      <p:sp>
        <p:nvSpPr>
          <p:cNvPr id="18" name="Text Box 17"/>
          <p:cNvSpPr txBox="1">
            <a:spLocks noChangeArrowheads="1"/>
          </p:cNvSpPr>
          <p:nvPr/>
        </p:nvSpPr>
        <p:spPr bwMode="auto">
          <a:xfrm>
            <a:off x="1332348" y="1499179"/>
            <a:ext cx="145669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dirty="0">
                <a:solidFill>
                  <a:srgbClr val="000000"/>
                </a:solidFill>
                <a:latin typeface="Bahnschrift SemiLight Condensed" panose="020B0502040204020203" pitchFamily="34" charset="0"/>
                <a:ea typeface="楷体" panose="02010609060101010101" pitchFamily="49" charset="-122"/>
              </a:rPr>
              <a:t>草原</a:t>
            </a:r>
            <a:endParaRPr lang="zh-CN" altLang="en-US" sz="4400" b="1" dirty="0">
              <a:solidFill>
                <a:srgbClr val="000000"/>
              </a:solidFill>
              <a:latin typeface="Bahnschrift SemiLight Condensed" panose="020B0502040204020203" pitchFamily="34" charset="0"/>
              <a:ea typeface="楷体" panose="02010609060101010101" pitchFamily="49" charset="-122"/>
            </a:endParaRPr>
          </a:p>
        </p:txBody>
      </p:sp>
      <p:sp>
        <p:nvSpPr>
          <p:cNvPr id="19" name="Text Box 30"/>
          <p:cNvSpPr txBox="1">
            <a:spLocks noChangeArrowheads="1"/>
          </p:cNvSpPr>
          <p:nvPr/>
        </p:nvSpPr>
        <p:spPr bwMode="auto">
          <a:xfrm>
            <a:off x="8789334" y="1510292"/>
            <a:ext cx="148274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a:solidFill>
                  <a:srgbClr val="000000"/>
                </a:solidFill>
                <a:latin typeface="Bahnschrift SemiLight Condensed" panose="020B0502040204020203" pitchFamily="34" charset="0"/>
                <a:ea typeface="楷体" panose="02010609060101010101" pitchFamily="49" charset="-122"/>
              </a:rPr>
              <a:t>乐趣</a:t>
            </a:r>
            <a:endParaRPr lang="zh-CN" altLang="en-US" sz="4400" b="1">
              <a:solidFill>
                <a:srgbClr val="000000"/>
              </a:solidFill>
              <a:latin typeface="Bahnschrift SemiLight Condensed" panose="020B0502040204020203" pitchFamily="34" charset="0"/>
              <a:ea typeface="楷体" panose="02010609060101010101" pitchFamily="49" charset="-122"/>
            </a:endParaRPr>
          </a:p>
        </p:txBody>
      </p:sp>
      <p:sp>
        <p:nvSpPr>
          <p:cNvPr id="20" name="Title 6"/>
          <p:cNvSpPr txBox="1"/>
          <p:nvPr>
            <p:custDataLst>
              <p:tags r:id="rId3"/>
            </p:custDataLst>
          </p:nvPr>
        </p:nvSpPr>
        <p:spPr>
          <a:xfrm>
            <a:off x="8665722" y="2358880"/>
            <a:ext cx="2077844" cy="846001"/>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square" lIns="72000" tIns="36195" rIns="72000" bIns="36195">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fontAlgn="base">
              <a:lnSpc>
                <a:spcPct val="130000"/>
              </a:lnSpc>
              <a:spcBef>
                <a:spcPts val="1000"/>
              </a:spcBef>
              <a:buSzPct val="100000"/>
              <a:buFont typeface="Arial" panose="020B0604020202020204" pitchFamily="34" charset="0"/>
              <a:buNone/>
            </a:pPr>
            <a:r>
              <a:rPr lang="zh-CN" altLang="en-US" sz="4400" b="1" spc="0" noProof="1">
                <a:solidFill>
                  <a:srgbClr val="000000"/>
                </a:solidFill>
                <a:latin typeface="Bahnschrift SemiLight Condensed" panose="020B0502040204020203" pitchFamily="34" charset="0"/>
                <a:ea typeface="楷体" panose="02010609060101010101" pitchFamily="49" charset="-122"/>
                <a:sym typeface="+mn-ea"/>
              </a:rPr>
              <a:t>目的地</a:t>
            </a:r>
            <a:endParaRPr lang="zh-CN" altLang="en-US" sz="4400" spc="350" noProof="1">
              <a:ln w="3175">
                <a:noFill/>
                <a:prstDash val="dash"/>
              </a:ln>
              <a:solidFill>
                <a:srgbClr val="000000"/>
              </a:solidFill>
              <a:latin typeface="Bahnschrift SemiLight Condensed" panose="020B0502040204020203" pitchFamily="34" charset="0"/>
              <a:ea typeface="楷体" panose="02010609060101010101" pitchFamily="49" charset="-122"/>
              <a:cs typeface="微软雅黑" panose="020B0503020204020204" pitchFamily="34" charset="-122"/>
              <a:sym typeface="+mn-ea"/>
            </a:endParaRPr>
          </a:p>
        </p:txBody>
      </p:sp>
      <p:sp>
        <p:nvSpPr>
          <p:cNvPr id="21" name="Title 6"/>
          <p:cNvSpPr txBox="1"/>
          <p:nvPr>
            <p:custDataLst>
              <p:tags r:id="rId4"/>
            </p:custDataLst>
          </p:nvPr>
        </p:nvSpPr>
        <p:spPr>
          <a:xfrm>
            <a:off x="8737361" y="4481365"/>
            <a:ext cx="2015730" cy="846001"/>
          </a:xfrm>
          <a:prstGeom prst="rect">
            <a:avLst/>
          </a:prstGeom>
          <a:noFill/>
          <a:ln w="3175">
            <a:noFill/>
            <a:prstDash val="dash"/>
          </a:ln>
          <a:extLst>
            <a:ext uri="{909E8E84-426E-40DD-AFC4-6F175D3DCCD1}">
              <a14:hiddenFill xmlns:a14="http://schemas.microsoft.com/office/drawing/2010/main">
                <a:solidFill>
                  <a:schemeClr val="bg2"/>
                </a:solidFill>
              </a14:hiddenFill>
            </a:ext>
          </a:extLst>
        </p:spPr>
        <p:txBody>
          <a:bodyPr wrap="square" lIns="72000" tIns="36195" rIns="72000" bIns="36195">
            <a:sp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nSpc>
                <a:spcPct val="130000"/>
              </a:lnSpc>
              <a:spcBef>
                <a:spcPts val="1000"/>
              </a:spcBef>
              <a:buSzPct val="100000"/>
              <a:buFont typeface="Arial" panose="020B0604020202020204" pitchFamily="34" charset="0"/>
              <a:buNone/>
            </a:pPr>
            <a:r>
              <a:rPr lang="zh-CN" altLang="en-US" sz="4400" b="1" spc="0" noProof="1">
                <a:solidFill>
                  <a:srgbClr val="C00000"/>
                </a:solidFill>
                <a:latin typeface="Bahnschrift SemiLight Condensed" panose="020B0502040204020203" pitchFamily="34" charset="0"/>
                <a:ea typeface="楷体" panose="02010609060101010101" pitchFamily="49" charset="-122"/>
                <a:sym typeface="+mn-ea"/>
              </a:rPr>
              <a:t>奶豆腐</a:t>
            </a:r>
            <a:endParaRPr lang="zh-CN" altLang="en-US" sz="4800" spc="380" noProof="1">
              <a:ln w="3175">
                <a:noFill/>
                <a:prstDash val="dash"/>
              </a:ln>
              <a:solidFill>
                <a:srgbClr val="C00000"/>
              </a:solidFill>
              <a:latin typeface="Bahnschrift SemiLight Condensed" panose="020B0502040204020203" pitchFamily="34" charset="0"/>
              <a:ea typeface="楷体" panose="02010609060101010101" pitchFamily="49" charset="-122"/>
              <a:cs typeface="微软雅黑" panose="020B0503020204020204" pitchFamily="34" charset="-122"/>
              <a:sym typeface="+mn-ea"/>
            </a:endParaRPr>
          </a:p>
        </p:txBody>
      </p:sp>
      <p:sp>
        <p:nvSpPr>
          <p:cNvPr id="22" name="Text Box 31"/>
          <p:cNvSpPr txBox="1">
            <a:spLocks noChangeArrowheads="1"/>
          </p:cNvSpPr>
          <p:nvPr/>
        </p:nvSpPr>
        <p:spPr bwMode="auto">
          <a:xfrm>
            <a:off x="6900637" y="3505342"/>
            <a:ext cx="146471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a:solidFill>
                  <a:srgbClr val="000000"/>
                </a:solidFill>
                <a:latin typeface="Bahnschrift SemiLight Condensed" panose="020B0502040204020203" pitchFamily="34" charset="0"/>
                <a:ea typeface="楷体" panose="02010609060101010101" pitchFamily="49" charset="-122"/>
              </a:rPr>
              <a:t>举杯</a:t>
            </a:r>
            <a:endParaRPr lang="zh-CN" altLang="en-US" sz="4400" b="1">
              <a:solidFill>
                <a:srgbClr val="000000"/>
              </a:solidFill>
              <a:latin typeface="Bahnschrift SemiLight Condensed" panose="020B0502040204020203" pitchFamily="34" charset="0"/>
              <a:ea typeface="楷体" panose="02010609060101010101" pitchFamily="49" charset="-122"/>
            </a:endParaRPr>
          </a:p>
        </p:txBody>
      </p:sp>
      <p:sp>
        <p:nvSpPr>
          <p:cNvPr id="23" name="Text Box 31"/>
          <p:cNvSpPr txBox="1">
            <a:spLocks noChangeArrowheads="1"/>
          </p:cNvSpPr>
          <p:nvPr/>
        </p:nvSpPr>
        <p:spPr bwMode="auto">
          <a:xfrm>
            <a:off x="1297345" y="4555978"/>
            <a:ext cx="146471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dirty="0">
                <a:solidFill>
                  <a:srgbClr val="C00000"/>
                </a:solidFill>
                <a:latin typeface="Bahnschrift SemiLight Condensed" panose="020B0502040204020203" pitchFamily="34" charset="0"/>
                <a:ea typeface="楷体" panose="02010609060101010101" pitchFamily="49" charset="-122"/>
              </a:rPr>
              <a:t>羞涩</a:t>
            </a:r>
            <a:endParaRPr lang="zh-CN" altLang="en-US" sz="4400" b="1" dirty="0">
              <a:solidFill>
                <a:srgbClr val="C00000"/>
              </a:solidFill>
              <a:latin typeface="Bahnschrift SemiLight Condensed" panose="020B0502040204020203" pitchFamily="34" charset="0"/>
              <a:ea typeface="楷体" panose="02010609060101010101" pitchFamily="49" charset="-122"/>
            </a:endParaRPr>
          </a:p>
        </p:txBody>
      </p:sp>
      <p:sp>
        <p:nvSpPr>
          <p:cNvPr id="24" name="Text Box 31"/>
          <p:cNvSpPr txBox="1">
            <a:spLocks noChangeArrowheads="1"/>
          </p:cNvSpPr>
          <p:nvPr/>
        </p:nvSpPr>
        <p:spPr bwMode="auto">
          <a:xfrm>
            <a:off x="3189355" y="4546453"/>
            <a:ext cx="146471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a:solidFill>
                  <a:srgbClr val="000000"/>
                </a:solidFill>
                <a:latin typeface="Bahnschrift SemiLight Condensed" panose="020B0502040204020203" pitchFamily="34" charset="0"/>
                <a:ea typeface="楷体" panose="02010609060101010101" pitchFamily="49" charset="-122"/>
              </a:rPr>
              <a:t>感人</a:t>
            </a:r>
            <a:endParaRPr lang="zh-CN" altLang="en-US" sz="4400" b="1">
              <a:solidFill>
                <a:srgbClr val="000000"/>
              </a:solidFill>
              <a:latin typeface="Bahnschrift SemiLight Condensed" panose="020B0502040204020203" pitchFamily="34" charset="0"/>
              <a:ea typeface="楷体" panose="02010609060101010101" pitchFamily="49" charset="-122"/>
            </a:endParaRPr>
          </a:p>
        </p:txBody>
      </p:sp>
      <p:sp>
        <p:nvSpPr>
          <p:cNvPr id="25" name="Text Box 31"/>
          <p:cNvSpPr txBox="1">
            <a:spLocks noChangeArrowheads="1"/>
          </p:cNvSpPr>
          <p:nvPr/>
        </p:nvSpPr>
        <p:spPr bwMode="auto">
          <a:xfrm>
            <a:off x="5020896" y="4555978"/>
            <a:ext cx="146470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dirty="0">
                <a:solidFill>
                  <a:srgbClr val="C00000"/>
                </a:solidFill>
                <a:latin typeface="Bahnschrift SemiLight Condensed" panose="020B0502040204020203" pitchFamily="34" charset="0"/>
                <a:ea typeface="楷体" panose="02010609060101010101" pitchFamily="49" charset="-122"/>
              </a:rPr>
              <a:t>会</a:t>
            </a:r>
            <a:r>
              <a:rPr lang="zh-CN" altLang="en-US" sz="4400" b="1" dirty="0">
                <a:solidFill>
                  <a:srgbClr val="000000"/>
                </a:solidFill>
                <a:latin typeface="Bahnschrift SemiLight Condensed" panose="020B0502040204020203" pitchFamily="34" charset="0"/>
                <a:ea typeface="楷体" panose="02010609060101010101" pitchFamily="49" charset="-122"/>
              </a:rPr>
              <a:t>心</a:t>
            </a:r>
            <a:endParaRPr lang="zh-CN" altLang="en-US" sz="4400" b="1" dirty="0">
              <a:solidFill>
                <a:srgbClr val="000000"/>
              </a:solidFill>
              <a:latin typeface="Bahnschrift SemiLight Condensed" panose="020B0502040204020203" pitchFamily="34" charset="0"/>
              <a:ea typeface="楷体" panose="02010609060101010101" pitchFamily="49" charset="-122"/>
            </a:endParaRPr>
          </a:p>
        </p:txBody>
      </p:sp>
      <p:sp>
        <p:nvSpPr>
          <p:cNvPr id="26" name="Text Box 31"/>
          <p:cNvSpPr txBox="1">
            <a:spLocks noChangeArrowheads="1"/>
          </p:cNvSpPr>
          <p:nvPr/>
        </p:nvSpPr>
        <p:spPr bwMode="auto">
          <a:xfrm>
            <a:off x="6943918" y="4587728"/>
            <a:ext cx="146270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fontAlgn="base">
              <a:spcBef>
                <a:spcPct val="50000"/>
              </a:spcBef>
              <a:spcAft>
                <a:spcPct val="0"/>
              </a:spcAft>
              <a:buFont typeface="Arial" panose="020B0604020202020204" pitchFamily="34" charset="0"/>
              <a:buNone/>
            </a:pPr>
            <a:r>
              <a:rPr lang="zh-CN" altLang="en-US" sz="4400" b="1" dirty="0">
                <a:solidFill>
                  <a:srgbClr val="C00000"/>
                </a:solidFill>
                <a:latin typeface="Bahnschrift SemiLight Condensed" panose="020B0502040204020203" pitchFamily="34" charset="0"/>
                <a:ea typeface="楷体" panose="02010609060101010101" pitchFamily="49" charset="-122"/>
              </a:rPr>
              <a:t>微</a:t>
            </a:r>
            <a:r>
              <a:rPr lang="zh-CN" altLang="en-US" sz="4400" b="1" dirty="0">
                <a:solidFill>
                  <a:srgbClr val="000000"/>
                </a:solidFill>
                <a:latin typeface="Bahnschrift SemiLight Condensed" panose="020B0502040204020203" pitchFamily="34" charset="0"/>
                <a:ea typeface="楷体" panose="02010609060101010101" pitchFamily="49" charset="-122"/>
              </a:rPr>
              <a:t>笑</a:t>
            </a:r>
            <a:endParaRPr lang="zh-CN" altLang="en-US" sz="4400" b="1" dirty="0">
              <a:solidFill>
                <a:srgbClr val="000000"/>
              </a:solidFill>
              <a:latin typeface="Bahnschrift SemiLight Condensed" panose="020B0502040204020203" pitchFamily="34" charset="0"/>
              <a:ea typeface="楷体" panose="02010609060101010101" pitchFamily="49" charset="-122"/>
            </a:endParaRPr>
          </a:p>
        </p:txBody>
      </p:sp>
      <p:sp>
        <p:nvSpPr>
          <p:cNvPr id="27" name="TextBox 11"/>
          <p:cNvSpPr txBox="1">
            <a:spLocks noChangeArrowheads="1"/>
          </p:cNvSpPr>
          <p:nvPr/>
        </p:nvSpPr>
        <p:spPr bwMode="auto">
          <a:xfrm>
            <a:off x="1442438" y="4136878"/>
            <a:ext cx="15228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panose="020B0604020202020204" pitchFamily="34" charset="0"/>
                <a:ea typeface="宋体" panose="02010600030101010101" pitchFamily="2" charset="-122"/>
              </a:defRPr>
            </a:lvl1pPr>
            <a:lvl2pPr marL="742950" indent="-285750">
              <a:defRPr sz="1600">
                <a:solidFill>
                  <a:schemeClr val="tx1"/>
                </a:solidFill>
                <a:latin typeface="Arial" panose="020B0604020202020204" pitchFamily="34" charset="0"/>
                <a:ea typeface="宋体" panose="02010600030101010101" pitchFamily="2" charset="-122"/>
              </a:defRPr>
            </a:lvl2pPr>
            <a:lvl3pPr marL="1143000" indent="-228600">
              <a:defRPr sz="1600">
                <a:solidFill>
                  <a:schemeClr val="tx1"/>
                </a:solidFill>
                <a:latin typeface="Arial" panose="020B0604020202020204" pitchFamily="34" charset="0"/>
                <a:ea typeface="宋体" panose="02010600030101010101" pitchFamily="2" charset="-122"/>
              </a:defRPr>
            </a:lvl3pPr>
            <a:lvl4pPr marL="1600200" indent="-228600">
              <a:defRPr sz="1600">
                <a:solidFill>
                  <a:schemeClr val="tx1"/>
                </a:solidFill>
                <a:latin typeface="Arial" panose="020B0604020202020204" pitchFamily="34" charset="0"/>
                <a:ea typeface="宋体" panose="02010600030101010101" pitchFamily="2" charset="-122"/>
              </a:defRPr>
            </a:lvl4pPr>
            <a:lvl5pPr marL="2057400" indent="-228600">
              <a:defRPr sz="1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defRPr/>
            </a:pPr>
            <a:r>
              <a:rPr lang="en-US" altLang="zh-CN" sz="3600" b="1" dirty="0" err="1">
                <a:solidFill>
                  <a:srgbClr val="0000FF"/>
                </a:solidFill>
                <a:latin typeface="Bahnschrift SemiLight Condensed" panose="020B0502040204020203" pitchFamily="34" charset="0"/>
                <a:ea typeface="楷体" panose="02010609060101010101" pitchFamily="49" charset="-122"/>
              </a:rPr>
              <a:t>xiū</a:t>
            </a:r>
            <a:r>
              <a:rPr lang="en-US" altLang="zh-CN" sz="3600" b="1" dirty="0">
                <a:solidFill>
                  <a:srgbClr val="0000FF"/>
                </a:solidFill>
                <a:latin typeface="Bahnschrift SemiLight Condensed" panose="020B0502040204020203" pitchFamily="34" charset="0"/>
                <a:ea typeface="楷体" panose="02010609060101010101" pitchFamily="49" charset="-122"/>
              </a:rPr>
              <a:t>   </a:t>
            </a:r>
            <a:r>
              <a:rPr lang="en-US" altLang="zh-CN" sz="3600" b="1" dirty="0" err="1">
                <a:solidFill>
                  <a:srgbClr val="0000FF"/>
                </a:solidFill>
                <a:latin typeface="Bahnschrift SemiLight Condensed" panose="020B0502040204020203" pitchFamily="34" charset="0"/>
                <a:ea typeface="楷体" panose="02010609060101010101" pitchFamily="49" charset="-122"/>
              </a:rPr>
              <a:t>sè</a:t>
            </a:r>
            <a:endParaRPr lang="zh-CN" altLang="en-US" sz="3600" b="1" dirty="0">
              <a:solidFill>
                <a:srgbClr val="0000FF"/>
              </a:solidFill>
              <a:latin typeface="Bahnschrift SemiLight Condensed" panose="020B0502040204020203" pitchFamily="34" charset="0"/>
              <a:ea typeface="楷体" panose="02010609060101010101" pitchFamily="49" charset="-122"/>
            </a:endParaRPr>
          </a:p>
        </p:txBody>
      </p:sp>
      <p:sp>
        <p:nvSpPr>
          <p:cNvPr id="28" name="TextBox 11"/>
          <p:cNvSpPr txBox="1">
            <a:spLocks noChangeArrowheads="1"/>
          </p:cNvSpPr>
          <p:nvPr/>
        </p:nvSpPr>
        <p:spPr bwMode="auto">
          <a:xfrm>
            <a:off x="1974557" y="3098942"/>
            <a:ext cx="8875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panose="020B0604020202020204" pitchFamily="34" charset="0"/>
                <a:ea typeface="宋体" panose="02010600030101010101" pitchFamily="2" charset="-122"/>
              </a:defRPr>
            </a:lvl1pPr>
            <a:lvl2pPr marL="742950" indent="-285750">
              <a:defRPr sz="1600">
                <a:solidFill>
                  <a:schemeClr val="tx1"/>
                </a:solidFill>
                <a:latin typeface="Arial" panose="020B0604020202020204" pitchFamily="34" charset="0"/>
                <a:ea typeface="宋体" panose="02010600030101010101" pitchFamily="2" charset="-122"/>
              </a:defRPr>
            </a:lvl2pPr>
            <a:lvl3pPr marL="1143000" indent="-228600">
              <a:defRPr sz="1600">
                <a:solidFill>
                  <a:schemeClr val="tx1"/>
                </a:solidFill>
                <a:latin typeface="Arial" panose="020B0604020202020204" pitchFamily="34" charset="0"/>
                <a:ea typeface="宋体" panose="02010600030101010101" pitchFamily="2" charset="-122"/>
              </a:defRPr>
            </a:lvl3pPr>
            <a:lvl4pPr marL="1600200" indent="-228600">
              <a:defRPr sz="1600">
                <a:solidFill>
                  <a:schemeClr val="tx1"/>
                </a:solidFill>
                <a:latin typeface="Arial" panose="020B0604020202020204" pitchFamily="34" charset="0"/>
                <a:ea typeface="宋体" panose="02010600030101010101" pitchFamily="2" charset="-122"/>
              </a:defRPr>
            </a:lvl4pPr>
            <a:lvl5pPr marL="2057400" indent="-228600">
              <a:defRPr sz="1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defRPr/>
            </a:pPr>
            <a:r>
              <a:rPr lang="en-US" altLang="zh-CN" sz="3600" b="1" dirty="0" err="1">
                <a:solidFill>
                  <a:srgbClr val="0000FF"/>
                </a:solidFill>
                <a:latin typeface="Bahnschrift SemiLight Condensed" panose="020B0502040204020203" pitchFamily="34" charset="0"/>
                <a:ea typeface="楷体" panose="02010609060101010101" pitchFamily="49" charset="-122"/>
              </a:rPr>
              <a:t>mào</a:t>
            </a:r>
            <a:endParaRPr lang="zh-CN" altLang="en-US" sz="3600" b="1" dirty="0">
              <a:solidFill>
                <a:srgbClr val="0000FF"/>
              </a:solidFill>
              <a:latin typeface="Bahnschrift SemiLight Condensed" panose="020B0502040204020203" pitchFamily="34" charset="0"/>
              <a:ea typeface="楷体" panose="02010609060101010101" pitchFamily="49" charset="-122"/>
            </a:endParaRPr>
          </a:p>
        </p:txBody>
      </p:sp>
      <p:sp>
        <p:nvSpPr>
          <p:cNvPr id="29" name="TextBox 11"/>
          <p:cNvSpPr txBox="1">
            <a:spLocks noChangeArrowheads="1"/>
          </p:cNvSpPr>
          <p:nvPr/>
        </p:nvSpPr>
        <p:spPr bwMode="auto">
          <a:xfrm>
            <a:off x="7693904" y="2068367"/>
            <a:ext cx="7698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panose="020B0604020202020204" pitchFamily="34" charset="0"/>
                <a:ea typeface="宋体" panose="02010600030101010101" pitchFamily="2" charset="-122"/>
              </a:defRPr>
            </a:lvl1pPr>
            <a:lvl2pPr marL="742950" indent="-285750">
              <a:defRPr sz="1600">
                <a:solidFill>
                  <a:schemeClr val="tx1"/>
                </a:solidFill>
                <a:latin typeface="Arial" panose="020B0604020202020204" pitchFamily="34" charset="0"/>
                <a:ea typeface="宋体" panose="02010600030101010101" pitchFamily="2" charset="-122"/>
              </a:defRPr>
            </a:lvl2pPr>
            <a:lvl3pPr marL="1143000" indent="-228600">
              <a:defRPr sz="1600">
                <a:solidFill>
                  <a:schemeClr val="tx1"/>
                </a:solidFill>
                <a:latin typeface="Arial" panose="020B0604020202020204" pitchFamily="34" charset="0"/>
                <a:ea typeface="宋体" panose="02010600030101010101" pitchFamily="2" charset="-122"/>
              </a:defRPr>
            </a:lvl3pPr>
            <a:lvl4pPr marL="1600200" indent="-228600">
              <a:defRPr sz="1600">
                <a:solidFill>
                  <a:schemeClr val="tx1"/>
                </a:solidFill>
                <a:latin typeface="Arial" panose="020B0604020202020204" pitchFamily="34" charset="0"/>
                <a:ea typeface="宋体" panose="02010600030101010101" pitchFamily="2" charset="-122"/>
              </a:defRPr>
            </a:lvl4pPr>
            <a:lvl5pPr marL="2057400" indent="-228600">
              <a:defRPr sz="1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defRPr/>
            </a:pPr>
            <a:r>
              <a:rPr lang="en-US" altLang="zh-CN" sz="3600" b="1" dirty="0" err="1">
                <a:solidFill>
                  <a:srgbClr val="0000FF"/>
                </a:solidFill>
                <a:latin typeface="Bahnschrift SemiLight Condensed" panose="020B0502040204020203" pitchFamily="34" charset="0"/>
                <a:ea typeface="楷体" panose="02010609060101010101" pitchFamily="49" charset="-122"/>
              </a:rPr>
              <a:t>tí</a:t>
            </a:r>
            <a:endParaRPr lang="zh-CN" altLang="en-US" sz="3600" b="1" dirty="0">
              <a:solidFill>
                <a:srgbClr val="0000FF"/>
              </a:solidFill>
              <a:latin typeface="Bahnschrift SemiLight Condensed" panose="020B0502040204020203" pitchFamily="34" charset="0"/>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100000">
                                          <p:val>
                                            <p:strVal val="#ppt_x"/>
                                          </p:val>
                                        </p:tav>
                                      </p:tavLst>
                                    </p:anim>
                                    <p:anim calcmode="lin" valueType="num">
                                      <p:cBhvr>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p:cTn id="13" dur="500" fill="hold"/>
                                        <p:tgtEl>
                                          <p:spTgt spid="28"/>
                                        </p:tgtEl>
                                        <p:attrNameLst>
                                          <p:attrName>ppt_x</p:attrName>
                                        </p:attrNameLst>
                                      </p:cBhvr>
                                      <p:tavLst>
                                        <p:tav tm="0">
                                          <p:val>
                                            <p:strVal val="#ppt_x"/>
                                          </p:val>
                                        </p:tav>
                                        <p:tav tm="100000">
                                          <p:val>
                                            <p:strVal val="#ppt_x"/>
                                          </p:val>
                                        </p:tav>
                                      </p:tavLst>
                                    </p:anim>
                                    <p:anim calcmode="lin" valueType="num">
                                      <p:cBhvr>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ppt_x</p:attrName>
                                        </p:attrNameLst>
                                      </p:cBhvr>
                                      <p:tavLst>
                                        <p:tav tm="0">
                                          <p:val>
                                            <p:strVal val="#ppt_x"/>
                                          </p:val>
                                        </p:tav>
                                        <p:tav tm="100000">
                                          <p:val>
                                            <p:strVal val="#ppt_x"/>
                                          </p:val>
                                        </p:tav>
                                      </p:tavLst>
                                    </p:anim>
                                    <p:anim calcmode="lin" valueType="num">
                                      <p:cBhvr>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7" grpId="1"/>
      <p:bldP spid="28" grpId="0"/>
      <p:bldP spid="28" grpId="1"/>
      <p:bldP spid="29" grpId="0"/>
      <p:bldP spid="29"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词语解释</a:t>
            </a:r>
            <a:endParaRPr lang="zh-CN" altLang="en-US" dirty="0"/>
          </a:p>
        </p:txBody>
      </p:sp>
      <p:sp>
        <p:nvSpPr>
          <p:cNvPr id="3" name="矩形 2"/>
          <p:cNvSpPr/>
          <p:nvPr/>
        </p:nvSpPr>
        <p:spPr>
          <a:xfrm>
            <a:off x="2927350" y="1701165"/>
            <a:ext cx="5976620" cy="575945"/>
          </a:xfrm>
          <a:prstGeom prst="rect">
            <a:avLst/>
          </a:prstGeom>
          <a:solidFill>
            <a:srgbClr val="FFFFFF">
              <a:alpha val="81000"/>
            </a:srgbClr>
          </a:solidFill>
          <a:ln w="12700" cap="flat" cmpd="sng" algn="ctr">
            <a:noFill/>
            <a:prstDash val="solid"/>
            <a:miter lim="800000"/>
          </a:ln>
          <a:effectLst>
            <a:softEdge rad="101600"/>
          </a:effectLst>
        </p:spPr>
        <p:txBody>
          <a:bodyPr anchor="ct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1">
              <a:ln>
                <a:noFill/>
              </a:ln>
              <a:solidFill>
                <a:srgbClr val="FFFFFF"/>
              </a:solidFill>
              <a:effectLst/>
              <a:uLnTx/>
              <a:uFillTx/>
              <a:latin typeface="Arial" panose="020B0604020202020204"/>
              <a:ea typeface="宋体" panose="02010600030101010101" pitchFamily="2" charset="-122"/>
              <a:cs typeface="+mn-cs"/>
            </a:endParaRPr>
          </a:p>
        </p:txBody>
      </p:sp>
      <p:sp>
        <p:nvSpPr>
          <p:cNvPr id="4" name="TextBox 9"/>
          <p:cNvSpPr txBox="1">
            <a:spLocks noChangeArrowheads="1"/>
          </p:cNvSpPr>
          <p:nvPr/>
        </p:nvSpPr>
        <p:spPr bwMode="auto">
          <a:xfrm>
            <a:off x="1295400" y="2608263"/>
            <a:ext cx="1006633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lnSpc>
                <a:spcPct val="130000"/>
              </a:lnSpc>
              <a:spcBef>
                <a:spcPct val="0"/>
              </a:spcBef>
              <a:spcAft>
                <a:spcPct val="0"/>
              </a:spcAft>
              <a:buFont typeface="Arial" panose="020B0604020202020204" pitchFamily="34" charset="0"/>
              <a:buNone/>
            </a:pPr>
            <a:r>
              <a:rPr lang="en-US" altLang="zh-CN" sz="3600" b="1">
                <a:solidFill>
                  <a:srgbClr val="000000"/>
                </a:solidFill>
                <a:latin typeface="楷体" panose="02010609060101010101" pitchFamily="49" charset="-122"/>
                <a:ea typeface="楷体" panose="02010609060101010101" pitchFamily="49" charset="-122"/>
              </a:rPr>
              <a:t>1.</a:t>
            </a:r>
            <a:r>
              <a:rPr lang="zh-CN" altLang="en-US" sz="3600" b="1">
                <a:solidFill>
                  <a:srgbClr val="000000"/>
                </a:solidFill>
                <a:latin typeface="楷体" panose="02010609060101010101" pitchFamily="49" charset="-122"/>
                <a:ea typeface="楷体" panose="02010609060101010101" pitchFamily="49" charset="-122"/>
              </a:rPr>
              <a:t>本指言谈举止等自然，不拘束。文中指草原辽阔平坦，在开车时可以随心所欲，而不必担心有什么危险。                         （    ）</a:t>
            </a:r>
            <a:endParaRPr lang="zh-CN" altLang="en-US" sz="3600" b="1">
              <a:solidFill>
                <a:srgbClr val="000000"/>
              </a:solidFill>
              <a:latin typeface="楷体" panose="02010609060101010101" pitchFamily="49" charset="-122"/>
              <a:ea typeface="楷体" panose="02010609060101010101" pitchFamily="49" charset="-122"/>
            </a:endParaRPr>
          </a:p>
          <a:p>
            <a:pPr fontAlgn="base">
              <a:lnSpc>
                <a:spcPct val="130000"/>
              </a:lnSpc>
              <a:spcBef>
                <a:spcPct val="0"/>
              </a:spcBef>
              <a:spcAft>
                <a:spcPct val="0"/>
              </a:spcAft>
              <a:buFont typeface="Arial" panose="020B0604020202020204" pitchFamily="34" charset="0"/>
              <a:buNone/>
            </a:pPr>
            <a:r>
              <a:rPr lang="en-US" altLang="zh-CN" sz="3600" b="1">
                <a:solidFill>
                  <a:srgbClr val="000000"/>
                </a:solidFill>
                <a:latin typeface="楷体" panose="02010609060101010101" pitchFamily="49" charset="-122"/>
                <a:ea typeface="楷体" panose="02010609060101010101" pitchFamily="49" charset="-122"/>
              </a:rPr>
              <a:t>2.</a:t>
            </a:r>
            <a:r>
              <a:rPr lang="zh-CN" altLang="en-US" sz="3600" b="1">
                <a:solidFill>
                  <a:srgbClr val="000000"/>
                </a:solidFill>
                <a:latin typeface="楷体" panose="02010609060101010101" pitchFamily="49" charset="-122"/>
                <a:ea typeface="楷体" panose="02010609060101010101" pitchFamily="49" charset="-122"/>
              </a:rPr>
              <a:t>过分约束自己，态度显得不自然。   </a:t>
            </a:r>
            <a:r>
              <a:rPr lang="zh-CN" altLang="en-US" sz="3600" b="1">
                <a:solidFill>
                  <a:srgbClr val="000000"/>
                </a:solidFill>
                <a:latin typeface="楷体" panose="02010609060101010101" pitchFamily="49" charset="-122"/>
                <a:ea typeface="楷体" panose="02010609060101010101" pitchFamily="49" charset="-122"/>
                <a:sym typeface="宋体" panose="02010600030101010101" pitchFamily="2" charset="-122"/>
              </a:rPr>
              <a:t>（    ）</a:t>
            </a:r>
            <a:endParaRPr lang="zh-CN" altLang="en-US" sz="3600" b="1">
              <a:solidFill>
                <a:srgbClr val="000000"/>
              </a:solidFill>
              <a:latin typeface="楷体" panose="02010609060101010101" pitchFamily="49" charset="-122"/>
              <a:ea typeface="楷体" panose="02010609060101010101" pitchFamily="49" charset="-122"/>
              <a:sym typeface="宋体" panose="02010600030101010101" pitchFamily="2" charset="-122"/>
            </a:endParaRPr>
          </a:p>
        </p:txBody>
      </p:sp>
      <p:sp>
        <p:nvSpPr>
          <p:cNvPr id="5" name="文本框 4"/>
          <p:cNvSpPr txBox="1">
            <a:spLocks noChangeArrowheads="1"/>
          </p:cNvSpPr>
          <p:nvPr/>
        </p:nvSpPr>
        <p:spPr bwMode="auto">
          <a:xfrm>
            <a:off x="10155238" y="4110038"/>
            <a:ext cx="4349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3600" b="1">
                <a:solidFill>
                  <a:srgbClr val="C00000"/>
                </a:solidFill>
                <a:latin typeface="楷体" panose="02010609060101010101" pitchFamily="49" charset="-122"/>
                <a:ea typeface="楷体" panose="02010609060101010101" pitchFamily="49" charset="-122"/>
                <a:sym typeface="Arial" panose="020B0604020202020204" pitchFamily="34" charset="0"/>
              </a:rPr>
              <a:t>B</a:t>
            </a:r>
            <a:endParaRPr lang="en-US" altLang="zh-CN" sz="3600" b="1">
              <a:solidFill>
                <a:srgbClr val="C00000"/>
              </a:solidFill>
              <a:latin typeface="楷体" panose="02010609060101010101" pitchFamily="49" charset="-122"/>
              <a:ea typeface="楷体" panose="02010609060101010101" pitchFamily="49" charset="-122"/>
              <a:sym typeface="Arial" panose="020B0604020202020204" pitchFamily="34" charset="0"/>
            </a:endParaRPr>
          </a:p>
        </p:txBody>
      </p:sp>
      <p:sp>
        <p:nvSpPr>
          <p:cNvPr id="6" name="文本框 5"/>
          <p:cNvSpPr txBox="1">
            <a:spLocks noChangeArrowheads="1"/>
          </p:cNvSpPr>
          <p:nvPr/>
        </p:nvSpPr>
        <p:spPr bwMode="auto">
          <a:xfrm>
            <a:off x="10177463" y="4848225"/>
            <a:ext cx="41275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4000" b="1">
                <a:solidFill>
                  <a:srgbClr val="C00000"/>
                </a:solidFill>
                <a:latin typeface="楷体" panose="02010609060101010101" pitchFamily="49" charset="-122"/>
                <a:ea typeface="楷体" panose="02010609060101010101" pitchFamily="49" charset="-122"/>
                <a:sym typeface="Arial" panose="020B0604020202020204" pitchFamily="34" charset="0"/>
              </a:rPr>
              <a:t>A</a:t>
            </a:r>
            <a:endParaRPr lang="en-US" altLang="zh-CN" sz="4000" b="1">
              <a:solidFill>
                <a:srgbClr val="C00000"/>
              </a:solidFill>
              <a:latin typeface="楷体" panose="02010609060101010101" pitchFamily="49" charset="-122"/>
              <a:ea typeface="楷体" panose="02010609060101010101" pitchFamily="49" charset="-122"/>
              <a:sym typeface="Arial" panose="020B0604020202020204" pitchFamily="34" charset="0"/>
            </a:endParaRPr>
          </a:p>
        </p:txBody>
      </p:sp>
      <p:sp>
        <p:nvSpPr>
          <p:cNvPr id="7" name="矩形: 圆角 6"/>
          <p:cNvSpPr>
            <a:spLocks noChangeArrowheads="1"/>
          </p:cNvSpPr>
          <p:nvPr/>
        </p:nvSpPr>
        <p:spPr bwMode="auto">
          <a:xfrm>
            <a:off x="2854325" y="1700213"/>
            <a:ext cx="6148388" cy="628650"/>
          </a:xfrm>
          <a:prstGeom prst="roundRect">
            <a:avLst>
              <a:gd name="adj" fmla="val 16667"/>
            </a:avLst>
          </a:prstGeom>
          <a:noFill/>
          <a:ln w="38100">
            <a:solidFill>
              <a:srgbClr val="FFC000"/>
            </a:solidFill>
            <a:prstDash val="sysDot"/>
            <a:round/>
          </a:ln>
          <a:extLst>
            <a:ext uri="{909E8E84-426E-40DD-AFC4-6F175D3DCCD1}">
              <a14:hiddenFill xmlns:a14="http://schemas.microsoft.com/office/drawing/2010/main">
                <a:solidFill>
                  <a:srgbClr val="FFFFFF"/>
                </a:solidFill>
              </a14:hiddenFill>
            </a:ext>
          </a:extLst>
        </p:spPr>
        <p:txBody>
          <a:bodyPr/>
          <a:lstStyle/>
          <a:p>
            <a:pPr algn="ctr" fontAlgn="base">
              <a:spcBef>
                <a:spcPct val="0"/>
              </a:spcBef>
              <a:spcAft>
                <a:spcPct val="0"/>
              </a:spcAft>
              <a:buFont typeface="Arial" panose="020B0604020202020204" pitchFamily="34" charset="0"/>
              <a:buNone/>
            </a:pPr>
            <a:r>
              <a:rPr lang="en-US" altLang="zh-CN" sz="3600" b="1">
                <a:solidFill>
                  <a:srgbClr val="0000FF"/>
                </a:solidFill>
                <a:latin typeface="楷体" panose="02010609060101010101" pitchFamily="49" charset="-122"/>
                <a:ea typeface="楷体" panose="02010609060101010101" pitchFamily="49" charset="-122"/>
                <a:sym typeface="宋体" panose="02010600030101010101" pitchFamily="2" charset="-122"/>
              </a:rPr>
              <a:t>A.</a:t>
            </a:r>
            <a:r>
              <a:rPr lang="en-US" altLang="en-US" sz="3600" b="1">
                <a:solidFill>
                  <a:srgbClr val="0000FF"/>
                </a:solidFill>
                <a:latin typeface="楷体" panose="02010609060101010101" pitchFamily="49" charset="-122"/>
                <a:ea typeface="楷体" panose="02010609060101010101" pitchFamily="49" charset="-122"/>
                <a:sym typeface="宋体" panose="02010600030101010101" pitchFamily="2" charset="-122"/>
              </a:rPr>
              <a:t>拘束</a:t>
            </a:r>
            <a:r>
              <a:rPr lang="en-US" altLang="en-US" sz="3600" b="1">
                <a:solidFill>
                  <a:srgbClr val="0000FF"/>
                </a:solidFill>
                <a:latin typeface="楷体" panose="02010609060101010101" pitchFamily="49" charset="-122"/>
                <a:ea typeface="楷体" panose="02010609060101010101" pitchFamily="49" charset="-122"/>
                <a:sym typeface="Arial" panose="020B0604020202020204" pitchFamily="34" charset="0"/>
              </a:rPr>
              <a:t>      </a:t>
            </a:r>
            <a:r>
              <a:rPr lang="en-US" altLang="zh-CN" sz="3600" b="1">
                <a:solidFill>
                  <a:srgbClr val="0000FF"/>
                </a:solidFill>
                <a:latin typeface="楷体" panose="02010609060101010101" pitchFamily="49" charset="-122"/>
                <a:ea typeface="楷体" panose="02010609060101010101" pitchFamily="49" charset="-122"/>
                <a:sym typeface="Arial" panose="020B0604020202020204" pitchFamily="34" charset="0"/>
              </a:rPr>
              <a:t>B.</a:t>
            </a:r>
            <a:r>
              <a:rPr lang="en-US" altLang="en-US" sz="3600" b="1">
                <a:solidFill>
                  <a:srgbClr val="0000FF"/>
                </a:solidFill>
                <a:latin typeface="楷体" panose="02010609060101010101" pitchFamily="49" charset="-122"/>
                <a:ea typeface="楷体" panose="02010609060101010101" pitchFamily="49" charset="-122"/>
                <a:sym typeface="Arial" panose="020B0604020202020204" pitchFamily="34" charset="0"/>
              </a:rPr>
              <a:t>洒脱      </a:t>
            </a:r>
            <a:endParaRPr lang="en-US" altLang="en-US" sz="3600" b="1">
              <a:solidFill>
                <a:srgbClr val="0000FF"/>
              </a:solidFill>
              <a:latin typeface="楷体" panose="02010609060101010101" pitchFamily="49" charset="-122"/>
              <a:ea typeface="楷体" panose="02010609060101010101" pitchFamily="49"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endParaRPr lang="zh-CN" altLang="en-US"/>
          </a:p>
        </p:txBody>
      </p:sp>
      <p:grpSp>
        <p:nvGrpSpPr>
          <p:cNvPr id="3" name="组合 2"/>
          <p:cNvGrpSpPr/>
          <p:nvPr/>
        </p:nvGrpSpPr>
        <p:grpSpPr bwMode="auto">
          <a:xfrm>
            <a:off x="1" y="0"/>
            <a:ext cx="12191999" cy="6858000"/>
            <a:chOff x="-181262" y="225956"/>
            <a:chExt cx="9704816" cy="4546703"/>
          </a:xfrm>
        </p:grpSpPr>
        <p:pic>
          <p:nvPicPr>
            <p:cNvPr id="4" name="图片 1" descr="D:\19秋六上课件 陈晓梦5.16\1.草原\草原图片\nature_hd_vast_expanse_of_grassland_493187_4.jpgnature_hd_vast_expanse_of_grassland_493187_4"/>
            <p:cNvPicPr>
              <a:picLocks noChangeAspect="1" noChangeArrowheads="1"/>
            </p:cNvPicPr>
            <p:nvPr/>
          </p:nvPicPr>
          <p:blipFill>
            <a:blip r:embed="rId1">
              <a:lum bright="6000" contrast="18000"/>
              <a:extLst>
                <a:ext uri="{28A0092B-C50C-407E-A947-70E740481C1C}">
                  <a14:useLocalDpi xmlns:a14="http://schemas.microsoft.com/office/drawing/2010/main" val="0"/>
                </a:ext>
              </a:extLst>
            </a:blip>
            <a:srcRect/>
            <a:stretch>
              <a:fillRect/>
            </a:stretch>
          </p:blipFill>
          <p:spPr bwMode="auto">
            <a:xfrm>
              <a:off x="-181262" y="225956"/>
              <a:ext cx="9704816" cy="4546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2"/>
            <p:cNvSpPr txBox="1">
              <a:spLocks noChangeArrowheads="1"/>
            </p:cNvSpPr>
            <p:nvPr/>
          </p:nvSpPr>
          <p:spPr bwMode="auto">
            <a:xfrm>
              <a:off x="7971387" y="261893"/>
              <a:ext cx="1552166" cy="35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2800" b="1" dirty="0">
                  <a:solidFill>
                    <a:schemeClr val="bg1"/>
                  </a:solidFill>
                  <a:latin typeface="楷体" panose="02010609060101010101" pitchFamily="49" charset="-122"/>
                  <a:ea typeface="楷体" panose="02010609060101010101" pitchFamily="49" charset="-122"/>
                </a:rPr>
                <a:t>草原风光</a:t>
              </a:r>
              <a:endParaRPr lang="zh-CN" altLang="en-US" sz="2800" b="1" dirty="0">
                <a:solidFill>
                  <a:schemeClr val="bg1"/>
                </a:solidFill>
                <a:latin typeface="楷体" panose="02010609060101010101" pitchFamily="49" charset="-122"/>
                <a:ea typeface="楷体" panose="02010609060101010101" pitchFamily="49" charset="-122"/>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赏析课文</a:t>
            </a:r>
            <a:endParaRPr lang="zh-CN" altLang="en-US" dirty="0"/>
          </a:p>
        </p:txBody>
      </p:sp>
      <p:sp>
        <p:nvSpPr>
          <p:cNvPr id="3" name="Text Box 8"/>
          <p:cNvSpPr txBox="1">
            <a:spLocks noChangeArrowheads="1"/>
          </p:cNvSpPr>
          <p:nvPr/>
        </p:nvSpPr>
        <p:spPr bwMode="auto">
          <a:xfrm>
            <a:off x="789101" y="1586280"/>
            <a:ext cx="10229881" cy="1527534"/>
          </a:xfrm>
          <a:prstGeom prst="rect">
            <a:avLst/>
          </a:prstGeom>
          <a:noFill/>
          <a:ln w="34925">
            <a:solidFill>
              <a:srgbClr val="C00000"/>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just">
              <a:lnSpc>
                <a:spcPct val="140000"/>
              </a:lnSpc>
              <a:spcBef>
                <a:spcPct val="50000"/>
              </a:spcBef>
            </a:pPr>
            <a:r>
              <a:rPr lang="en-US" altLang="zh-CN" sz="3600" b="1" dirty="0">
                <a:latin typeface="楷体" panose="02010609060101010101" pitchFamily="49" charset="-122"/>
                <a:ea typeface="楷体" panose="02010609060101010101" pitchFamily="49" charset="-122"/>
              </a:rPr>
              <a:t>    </a:t>
            </a:r>
            <a:r>
              <a:rPr lang="zh-CN" altLang="en-US" sz="3600" b="1" dirty="0">
                <a:latin typeface="楷体" panose="02010609060101010101" pitchFamily="49" charset="-122"/>
                <a:ea typeface="楷体" panose="02010609060101010101" pitchFamily="49" charset="-122"/>
              </a:rPr>
              <a:t>思考：第一自然段具体抓住哪些景物来描写草原的美景</a:t>
            </a:r>
            <a:r>
              <a:rPr lang="en-US" altLang="zh-CN" sz="3600" b="1" dirty="0">
                <a:latin typeface="楷体" panose="02010609060101010101" pitchFamily="49" charset="-122"/>
                <a:ea typeface="楷体" panose="02010609060101010101" pitchFamily="49" charset="-122"/>
              </a:rPr>
              <a:t>?</a:t>
            </a:r>
            <a:r>
              <a:rPr lang="zh-CN" altLang="en-US" sz="3600" b="1" dirty="0">
                <a:latin typeface="楷体" panose="02010609060101010101" pitchFamily="49" charset="-122"/>
                <a:ea typeface="楷体" panose="02010609060101010101" pitchFamily="49" charset="-122"/>
              </a:rPr>
              <a:t>这些景物都有什么特点呢？</a:t>
            </a:r>
            <a:endParaRPr lang="zh-CN" altLang="en-US" sz="3600" b="1" dirty="0">
              <a:latin typeface="楷体" panose="02010609060101010101" pitchFamily="49" charset="-122"/>
              <a:ea typeface="楷体" panose="02010609060101010101" pitchFamily="49" charset="-122"/>
            </a:endParaRPr>
          </a:p>
        </p:txBody>
      </p:sp>
      <p:sp>
        <p:nvSpPr>
          <p:cNvPr id="4" name="文本框 3"/>
          <p:cNvSpPr txBox="1">
            <a:spLocks noChangeArrowheads="1"/>
          </p:cNvSpPr>
          <p:nvPr/>
        </p:nvSpPr>
        <p:spPr bwMode="auto">
          <a:xfrm>
            <a:off x="2803669" y="3731779"/>
            <a:ext cx="11017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600" b="1" u="sng" dirty="0">
                <a:solidFill>
                  <a:srgbClr val="0000FF"/>
                </a:solidFill>
                <a:latin typeface="楷体" panose="02010609060101010101" pitchFamily="49" charset="-122"/>
                <a:ea typeface="楷体" panose="02010609060101010101" pitchFamily="49" charset="-122"/>
                <a:sym typeface="宋体" panose="02010600030101010101" pitchFamily="2" charset="-122"/>
              </a:rPr>
              <a:t>空气</a:t>
            </a:r>
            <a:endParaRPr lang="zh-CN" altLang="en-US" sz="3600" b="1" u="sng" dirty="0">
              <a:solidFill>
                <a:srgbClr val="0000FF"/>
              </a:solidFill>
              <a:latin typeface="楷体" panose="02010609060101010101" pitchFamily="49" charset="-122"/>
              <a:ea typeface="楷体" panose="02010609060101010101" pitchFamily="49" charset="-122"/>
              <a:sym typeface="宋体" panose="02010600030101010101" pitchFamily="2" charset="-122"/>
            </a:endParaRPr>
          </a:p>
        </p:txBody>
      </p:sp>
      <p:sp>
        <p:nvSpPr>
          <p:cNvPr id="5" name="文本框 4"/>
          <p:cNvSpPr txBox="1">
            <a:spLocks noChangeArrowheads="1"/>
          </p:cNvSpPr>
          <p:nvPr/>
        </p:nvSpPr>
        <p:spPr bwMode="auto">
          <a:xfrm>
            <a:off x="5711969" y="3731779"/>
            <a:ext cx="110013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600" b="1" u="sng">
                <a:solidFill>
                  <a:srgbClr val="0000FF"/>
                </a:solidFill>
                <a:latin typeface="楷体" panose="02010609060101010101" pitchFamily="49" charset="-122"/>
                <a:ea typeface="楷体" panose="02010609060101010101" pitchFamily="49" charset="-122"/>
                <a:sym typeface="宋体" panose="02010600030101010101" pitchFamily="2" charset="-122"/>
              </a:rPr>
              <a:t>天空</a:t>
            </a:r>
            <a:endParaRPr lang="zh-CN" altLang="en-US" sz="3600" b="1" u="sng">
              <a:solidFill>
                <a:srgbClr val="0000FF"/>
              </a:solidFill>
              <a:latin typeface="楷体" panose="02010609060101010101" pitchFamily="49" charset="-122"/>
              <a:ea typeface="楷体" panose="02010609060101010101" pitchFamily="49" charset="-122"/>
              <a:sym typeface="宋体" panose="02010600030101010101" pitchFamily="2" charset="-122"/>
            </a:endParaRPr>
          </a:p>
        </p:txBody>
      </p:sp>
      <p:sp>
        <p:nvSpPr>
          <p:cNvPr id="6" name="文本框 5"/>
          <p:cNvSpPr txBox="1">
            <a:spLocks noChangeArrowheads="1"/>
          </p:cNvSpPr>
          <p:nvPr/>
        </p:nvSpPr>
        <p:spPr bwMode="auto">
          <a:xfrm>
            <a:off x="2803669" y="4523942"/>
            <a:ext cx="11017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600" b="1" u="sng">
                <a:solidFill>
                  <a:srgbClr val="0000FF"/>
                </a:solidFill>
                <a:latin typeface="楷体" panose="02010609060101010101" pitchFamily="49" charset="-122"/>
                <a:ea typeface="楷体" panose="02010609060101010101" pitchFamily="49" charset="-122"/>
                <a:sym typeface="宋体" panose="02010600030101010101" pitchFamily="2" charset="-122"/>
              </a:rPr>
              <a:t>小丘</a:t>
            </a:r>
            <a:endParaRPr lang="zh-CN" altLang="en-US" sz="3600" b="1" u="sng">
              <a:solidFill>
                <a:srgbClr val="0000FF"/>
              </a:solidFill>
              <a:latin typeface="楷体" panose="02010609060101010101" pitchFamily="49" charset="-122"/>
              <a:ea typeface="楷体" panose="02010609060101010101" pitchFamily="49" charset="-122"/>
              <a:sym typeface="宋体" panose="02010600030101010101" pitchFamily="2" charset="-122"/>
            </a:endParaRPr>
          </a:p>
        </p:txBody>
      </p:sp>
      <p:sp>
        <p:nvSpPr>
          <p:cNvPr id="7" name="文本框 6"/>
          <p:cNvSpPr txBox="1">
            <a:spLocks noChangeArrowheads="1"/>
          </p:cNvSpPr>
          <p:nvPr/>
        </p:nvSpPr>
        <p:spPr bwMode="auto">
          <a:xfrm>
            <a:off x="2797319" y="5316104"/>
            <a:ext cx="11017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600" b="1" u="sng">
                <a:solidFill>
                  <a:srgbClr val="0000FF"/>
                </a:solidFill>
                <a:latin typeface="楷体" panose="02010609060101010101" pitchFamily="49" charset="-122"/>
                <a:ea typeface="楷体" panose="02010609060101010101" pitchFamily="49" charset="-122"/>
                <a:sym typeface="宋体" panose="02010600030101010101" pitchFamily="2" charset="-122"/>
              </a:rPr>
              <a:t>羊群</a:t>
            </a:r>
            <a:endParaRPr lang="zh-CN" altLang="en-US" sz="3600" b="1" u="sng">
              <a:solidFill>
                <a:srgbClr val="0000FF"/>
              </a:solidFill>
              <a:latin typeface="楷体" panose="02010609060101010101" pitchFamily="49" charset="-122"/>
              <a:ea typeface="楷体" panose="02010609060101010101" pitchFamily="49" charset="-122"/>
              <a:sym typeface="宋体" panose="02010600030101010101" pitchFamily="2" charset="-122"/>
            </a:endParaRPr>
          </a:p>
        </p:txBody>
      </p:sp>
      <p:sp>
        <p:nvSpPr>
          <p:cNvPr id="8" name="文本框 7"/>
          <p:cNvSpPr txBox="1">
            <a:spLocks noChangeArrowheads="1"/>
          </p:cNvSpPr>
          <p:nvPr/>
        </p:nvSpPr>
        <p:spPr bwMode="auto">
          <a:xfrm>
            <a:off x="3919681" y="3731779"/>
            <a:ext cx="11017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600" b="1" u="sng" dirty="0">
                <a:solidFill>
                  <a:srgbClr val="C00000"/>
                </a:solidFill>
                <a:latin typeface="楷体" panose="02010609060101010101" pitchFamily="49" charset="-122"/>
                <a:ea typeface="楷体" panose="02010609060101010101" pitchFamily="49" charset="-122"/>
                <a:sym typeface="宋体" panose="02010600030101010101" pitchFamily="2" charset="-122"/>
              </a:rPr>
              <a:t>清鲜</a:t>
            </a:r>
            <a:endParaRPr lang="zh-CN" altLang="en-US" sz="3600" b="1" u="sng" dirty="0">
              <a:solidFill>
                <a:srgbClr val="C00000"/>
              </a:solidFill>
              <a:latin typeface="楷体" panose="02010609060101010101" pitchFamily="49" charset="-122"/>
              <a:ea typeface="楷体" panose="02010609060101010101" pitchFamily="49" charset="-122"/>
              <a:sym typeface="宋体" panose="02010600030101010101" pitchFamily="2" charset="-122"/>
            </a:endParaRPr>
          </a:p>
        </p:txBody>
      </p:sp>
      <p:sp>
        <p:nvSpPr>
          <p:cNvPr id="9" name="文本框 8"/>
          <p:cNvSpPr txBox="1">
            <a:spLocks noChangeArrowheads="1"/>
          </p:cNvSpPr>
          <p:nvPr/>
        </p:nvSpPr>
        <p:spPr bwMode="auto">
          <a:xfrm>
            <a:off x="6840681" y="3731779"/>
            <a:ext cx="111120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600" b="1" u="sng">
                <a:solidFill>
                  <a:srgbClr val="C00000"/>
                </a:solidFill>
                <a:latin typeface="楷体" panose="02010609060101010101" pitchFamily="49" charset="-122"/>
                <a:ea typeface="楷体" panose="02010609060101010101" pitchFamily="49" charset="-122"/>
                <a:sym typeface="宋体" panose="02010600030101010101" pitchFamily="2" charset="-122"/>
              </a:rPr>
              <a:t>明朗</a:t>
            </a:r>
            <a:endParaRPr lang="zh-CN" altLang="en-US" sz="3600" b="1" u="sng">
              <a:solidFill>
                <a:srgbClr val="C00000"/>
              </a:solidFill>
              <a:latin typeface="楷体" panose="02010609060101010101" pitchFamily="49" charset="-122"/>
              <a:ea typeface="楷体" panose="02010609060101010101" pitchFamily="49" charset="-122"/>
              <a:sym typeface="宋体" panose="02010600030101010101" pitchFamily="2" charset="-122"/>
            </a:endParaRPr>
          </a:p>
        </p:txBody>
      </p:sp>
      <p:sp>
        <p:nvSpPr>
          <p:cNvPr id="10" name="文本框 9"/>
          <p:cNvSpPr txBox="1">
            <a:spLocks noChangeArrowheads="1"/>
          </p:cNvSpPr>
          <p:nvPr/>
        </p:nvSpPr>
        <p:spPr bwMode="auto">
          <a:xfrm>
            <a:off x="3919681" y="4523942"/>
            <a:ext cx="33972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600" b="1" u="sng">
                <a:solidFill>
                  <a:srgbClr val="C00000"/>
                </a:solidFill>
                <a:latin typeface="楷体" panose="02010609060101010101" pitchFamily="49" charset="-122"/>
                <a:ea typeface="楷体" panose="02010609060101010101" pitchFamily="49" charset="-122"/>
                <a:sym typeface="宋体" panose="02010600030101010101" pitchFamily="2" charset="-122"/>
              </a:rPr>
              <a:t>绿的、翠色欲滴</a:t>
            </a:r>
            <a:endParaRPr lang="zh-CN" altLang="en-US" sz="3600" b="1" u="sng">
              <a:solidFill>
                <a:srgbClr val="C00000"/>
              </a:solidFill>
              <a:latin typeface="楷体" panose="02010609060101010101" pitchFamily="49" charset="-122"/>
              <a:ea typeface="楷体" panose="02010609060101010101" pitchFamily="49" charset="-122"/>
              <a:sym typeface="宋体" panose="02010600030101010101" pitchFamily="2" charset="-122"/>
            </a:endParaRPr>
          </a:p>
        </p:txBody>
      </p:sp>
      <p:sp>
        <p:nvSpPr>
          <p:cNvPr id="11" name="文本框 10"/>
          <p:cNvSpPr txBox="1">
            <a:spLocks noChangeArrowheads="1"/>
          </p:cNvSpPr>
          <p:nvPr/>
        </p:nvSpPr>
        <p:spPr bwMode="auto">
          <a:xfrm>
            <a:off x="3913331" y="5316104"/>
            <a:ext cx="43148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600" b="1" u="sng">
                <a:solidFill>
                  <a:srgbClr val="C00000"/>
                </a:solidFill>
                <a:latin typeface="楷体" panose="02010609060101010101" pitchFamily="49" charset="-122"/>
                <a:ea typeface="楷体" panose="02010609060101010101" pitchFamily="49" charset="-122"/>
                <a:sym typeface="宋体" panose="02010600030101010101" pitchFamily="2" charset="-122"/>
              </a:rPr>
              <a:t>绿毯绣上白色的大花</a:t>
            </a:r>
            <a:endParaRPr lang="zh-CN" altLang="en-US" sz="3600" b="1" u="sng">
              <a:solidFill>
                <a:srgbClr val="C00000"/>
              </a:solidFill>
              <a:latin typeface="楷体" panose="02010609060101010101" pitchFamily="49" charset="-122"/>
              <a:ea typeface="楷体" panose="02010609060101010101" pitchFamily="49"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down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down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strips(down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strips(downLef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strips(downLeft)">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赏析课文</a:t>
            </a:r>
            <a:endParaRPr lang="zh-CN" altLang="en-US" dirty="0"/>
          </a:p>
        </p:txBody>
      </p:sp>
      <p:sp>
        <p:nvSpPr>
          <p:cNvPr id="3" name="矩形 2"/>
          <p:cNvSpPr/>
          <p:nvPr/>
        </p:nvSpPr>
        <p:spPr>
          <a:xfrm>
            <a:off x="1124223" y="1488524"/>
            <a:ext cx="9943554" cy="553998"/>
          </a:xfrm>
          <a:prstGeom prst="rect">
            <a:avLst/>
          </a:prstGeom>
        </p:spPr>
        <p:txBody>
          <a:bodyPr wrap="square">
            <a:spAutoFit/>
          </a:bodyPr>
          <a:lstStyle/>
          <a:p>
            <a:pPr marL="457200" indent="-457200">
              <a:buFont typeface="Wingdings" panose="05000000000000000000" pitchFamily="2" charset="2"/>
              <a:buChar char="u"/>
            </a:pPr>
            <a:r>
              <a:rPr lang="zh-CN" altLang="en-US" sz="3000" b="1" dirty="0">
                <a:solidFill>
                  <a:srgbClr val="C00000"/>
                </a:solidFill>
                <a:latin typeface="黑体" panose="02010600030101010101" pitchFamily="49" charset="-122"/>
                <a:ea typeface="黑体" panose="02010600030101010101" pitchFamily="49" charset="-122"/>
              </a:rPr>
              <a:t>第一部分</a:t>
            </a:r>
            <a:r>
              <a:rPr lang="en-US" altLang="zh-CN" sz="3000" b="1" dirty="0">
                <a:solidFill>
                  <a:srgbClr val="C00000"/>
                </a:solidFill>
                <a:latin typeface="黑体" panose="02010600030101010101" pitchFamily="49" charset="-122"/>
                <a:ea typeface="黑体" panose="02010600030101010101" pitchFamily="49" charset="-122"/>
              </a:rPr>
              <a:t>:</a:t>
            </a:r>
            <a:r>
              <a:rPr lang="zh-CN" altLang="en-US" sz="3000" b="1" dirty="0">
                <a:latin typeface="楷体" panose="02010609060101010101" pitchFamily="49" charset="-122"/>
                <a:ea typeface="楷体" panose="02010609060101010101" pitchFamily="49" charset="-122"/>
              </a:rPr>
              <a:t>写作者初次见到草原的美丽景色时的感受。</a:t>
            </a:r>
            <a:endParaRPr lang="zh-CN" altLang="en-US" sz="3000" b="1" dirty="0">
              <a:latin typeface="楷体" panose="02010609060101010101" pitchFamily="49" charset="-122"/>
              <a:ea typeface="楷体" panose="02010609060101010101" pitchFamily="49" charset="-122"/>
            </a:endParaRPr>
          </a:p>
        </p:txBody>
      </p:sp>
      <p:sp>
        <p:nvSpPr>
          <p:cNvPr id="4" name="矩形 3"/>
          <p:cNvSpPr/>
          <p:nvPr/>
        </p:nvSpPr>
        <p:spPr>
          <a:xfrm>
            <a:off x="1124223" y="5095924"/>
            <a:ext cx="9943554" cy="1015663"/>
          </a:xfrm>
          <a:prstGeom prst="rect">
            <a:avLst/>
          </a:prstGeom>
        </p:spPr>
        <p:txBody>
          <a:bodyPr wrap="square">
            <a:spAutoFit/>
          </a:bodyPr>
          <a:lstStyle/>
          <a:p>
            <a:pPr marL="457200" indent="-457200">
              <a:buFont typeface="Wingdings" panose="05000000000000000000" pitchFamily="2" charset="2"/>
              <a:buChar char="u"/>
            </a:pPr>
            <a:r>
              <a:rPr lang="zh-CN" altLang="en-US" sz="3000" b="1" dirty="0">
                <a:solidFill>
                  <a:srgbClr val="C00000"/>
                </a:solidFill>
                <a:latin typeface="黑体" panose="02010600030101010101" pitchFamily="49" charset="-122"/>
                <a:ea typeface="黑体" panose="02010600030101010101" pitchFamily="49" charset="-122"/>
              </a:rPr>
              <a:t>第五部分</a:t>
            </a:r>
            <a:r>
              <a:rPr lang="en-US" altLang="zh-CN" sz="3000" b="1" dirty="0">
                <a:solidFill>
                  <a:srgbClr val="C00000"/>
                </a:solidFill>
                <a:latin typeface="黑体" panose="02010600030101010101" pitchFamily="49" charset="-122"/>
                <a:ea typeface="黑体" panose="02010600030101010101" pitchFamily="49" charset="-122"/>
              </a:rPr>
              <a:t>:</a:t>
            </a:r>
            <a:r>
              <a:rPr lang="zh-CN" altLang="en-US" sz="3000" b="1" dirty="0">
                <a:latin typeface="楷体" panose="02010609060101010101" pitchFamily="49" charset="-122"/>
                <a:ea typeface="楷体" panose="02010609060101010101" pitchFamily="49" charset="-122"/>
              </a:rPr>
              <a:t>结尾点题，进一步点明了让作者流连忘返、不忍离去的原因是草原的自然之美和人情之美。</a:t>
            </a:r>
            <a:endParaRPr lang="zh-CN" altLang="en-US" sz="3000" b="1" dirty="0">
              <a:latin typeface="楷体" panose="02010609060101010101" pitchFamily="49" charset="-122"/>
              <a:ea typeface="楷体" panose="02010609060101010101" pitchFamily="49" charset="-122"/>
            </a:endParaRPr>
          </a:p>
        </p:txBody>
      </p:sp>
      <p:sp>
        <p:nvSpPr>
          <p:cNvPr id="5" name="矩形 4"/>
          <p:cNvSpPr/>
          <p:nvPr/>
        </p:nvSpPr>
        <p:spPr>
          <a:xfrm>
            <a:off x="1124223" y="3847826"/>
            <a:ext cx="9943554" cy="1015663"/>
          </a:xfrm>
          <a:prstGeom prst="rect">
            <a:avLst/>
          </a:prstGeom>
        </p:spPr>
        <p:txBody>
          <a:bodyPr wrap="square">
            <a:spAutoFit/>
          </a:bodyPr>
          <a:lstStyle/>
          <a:p>
            <a:pPr marL="457200" indent="-457200">
              <a:buFont typeface="Wingdings" panose="05000000000000000000" pitchFamily="2" charset="2"/>
              <a:buChar char="u"/>
            </a:pPr>
            <a:r>
              <a:rPr lang="zh-CN" altLang="en-US" sz="3000" b="1" dirty="0">
                <a:solidFill>
                  <a:srgbClr val="C00000"/>
                </a:solidFill>
                <a:latin typeface="黑体" panose="02010600030101010101" pitchFamily="49" charset="-122"/>
                <a:ea typeface="黑体" panose="02010600030101010101" pitchFamily="49" charset="-122"/>
              </a:rPr>
              <a:t>第四部分</a:t>
            </a:r>
            <a:r>
              <a:rPr lang="en-US" altLang="zh-CN" sz="3000" b="1" dirty="0">
                <a:solidFill>
                  <a:srgbClr val="C00000"/>
                </a:solidFill>
                <a:latin typeface="黑体" panose="02010600030101010101" pitchFamily="49" charset="-122"/>
                <a:ea typeface="黑体" panose="02010600030101010101" pitchFamily="49" charset="-122"/>
              </a:rPr>
              <a:t>:</a:t>
            </a:r>
            <a:r>
              <a:rPr lang="zh-CN" altLang="en-US" sz="3000" b="1" dirty="0">
                <a:latin typeface="楷体" panose="02010609060101010101" pitchFamily="49" charset="-122"/>
                <a:ea typeface="楷体" panose="02010609060101010101" pitchFamily="49" charset="-122"/>
              </a:rPr>
              <a:t>写蒙古族同胞盛情款待客人，感情真挚，令人向往。</a:t>
            </a:r>
            <a:endParaRPr lang="zh-CN" altLang="en-US" sz="3000" b="1" dirty="0">
              <a:latin typeface="楷体" panose="02010609060101010101" pitchFamily="49" charset="-122"/>
              <a:ea typeface="楷体" panose="02010609060101010101" pitchFamily="49" charset="-122"/>
            </a:endParaRPr>
          </a:p>
        </p:txBody>
      </p:sp>
      <p:sp>
        <p:nvSpPr>
          <p:cNvPr id="6" name="矩形 5"/>
          <p:cNvSpPr/>
          <p:nvPr/>
        </p:nvSpPr>
        <p:spPr>
          <a:xfrm>
            <a:off x="1124223" y="3061392"/>
            <a:ext cx="9943554" cy="553998"/>
          </a:xfrm>
          <a:prstGeom prst="rect">
            <a:avLst/>
          </a:prstGeom>
        </p:spPr>
        <p:txBody>
          <a:bodyPr wrap="square">
            <a:spAutoFit/>
          </a:bodyPr>
          <a:lstStyle/>
          <a:p>
            <a:pPr marL="457200" indent="-457200">
              <a:buFont typeface="Wingdings" panose="05000000000000000000" pitchFamily="2" charset="2"/>
              <a:buChar char="u"/>
            </a:pPr>
            <a:r>
              <a:rPr lang="zh-CN" altLang="en-US" sz="3000" b="1" dirty="0">
                <a:solidFill>
                  <a:srgbClr val="C00000"/>
                </a:solidFill>
                <a:latin typeface="黑体" panose="02010600030101010101" pitchFamily="49" charset="-122"/>
                <a:ea typeface="黑体" panose="02010600030101010101" pitchFamily="49" charset="-122"/>
              </a:rPr>
              <a:t>第三部分</a:t>
            </a:r>
            <a:r>
              <a:rPr lang="en-US" altLang="zh-CN" sz="3000" b="1" dirty="0">
                <a:solidFill>
                  <a:srgbClr val="C00000"/>
                </a:solidFill>
                <a:latin typeface="黑体" panose="02010600030101010101" pitchFamily="49" charset="-122"/>
                <a:ea typeface="黑体" panose="02010600030101010101" pitchFamily="49" charset="-122"/>
              </a:rPr>
              <a:t>:</a:t>
            </a:r>
            <a:r>
              <a:rPr lang="zh-CN" altLang="en-US" sz="3000" b="1" dirty="0">
                <a:latin typeface="楷体" panose="02010609060101010101" pitchFamily="49" charset="-122"/>
                <a:ea typeface="楷体" panose="02010609060101010101" pitchFamily="49" charset="-122"/>
              </a:rPr>
              <a:t>写蒙古包外主人与客人相见的情景。</a:t>
            </a:r>
            <a:endParaRPr lang="zh-CN" altLang="en-US" sz="3000" b="1" dirty="0">
              <a:latin typeface="楷体" panose="02010609060101010101" pitchFamily="49" charset="-122"/>
              <a:ea typeface="楷体" panose="02010609060101010101" pitchFamily="49" charset="-122"/>
            </a:endParaRPr>
          </a:p>
        </p:txBody>
      </p:sp>
      <p:sp>
        <p:nvSpPr>
          <p:cNvPr id="7" name="矩形 6"/>
          <p:cNvSpPr/>
          <p:nvPr/>
        </p:nvSpPr>
        <p:spPr>
          <a:xfrm>
            <a:off x="1124223" y="2274958"/>
            <a:ext cx="9943554" cy="553998"/>
          </a:xfrm>
          <a:prstGeom prst="rect">
            <a:avLst/>
          </a:prstGeom>
        </p:spPr>
        <p:txBody>
          <a:bodyPr wrap="square">
            <a:spAutoFit/>
          </a:bodyPr>
          <a:lstStyle/>
          <a:p>
            <a:pPr marL="457200" indent="-457200">
              <a:buFont typeface="Wingdings" panose="05000000000000000000" pitchFamily="2" charset="2"/>
              <a:buChar char="u"/>
            </a:pPr>
            <a:r>
              <a:rPr lang="zh-CN" altLang="en-US" sz="3000" b="1" dirty="0">
                <a:solidFill>
                  <a:srgbClr val="C00000"/>
                </a:solidFill>
                <a:latin typeface="黑体" panose="02010600030101010101" pitchFamily="49" charset="-122"/>
                <a:ea typeface="黑体" panose="02010600030101010101" pitchFamily="49" charset="-122"/>
              </a:rPr>
              <a:t>第二部分</a:t>
            </a:r>
            <a:r>
              <a:rPr lang="en-US" altLang="zh-CN" sz="3000" b="1" dirty="0">
                <a:solidFill>
                  <a:srgbClr val="C00000"/>
                </a:solidFill>
                <a:latin typeface="黑体" panose="02010600030101010101" pitchFamily="49" charset="-122"/>
                <a:ea typeface="黑体" panose="02010600030101010101" pitchFamily="49" charset="-122"/>
              </a:rPr>
              <a:t>:</a:t>
            </a:r>
            <a:r>
              <a:rPr lang="zh-CN" altLang="en-US" sz="3000" b="1" dirty="0">
                <a:latin typeface="楷体" panose="02010609060101010101" pitchFamily="49" charset="-122"/>
                <a:ea typeface="楷体" panose="02010609060101010101" pitchFamily="49" charset="-122"/>
              </a:rPr>
              <a:t>写草原人民迎接远客的情景。</a:t>
            </a:r>
            <a:endParaRPr lang="zh-CN" altLang="en-US" sz="30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中心思想</a:t>
            </a:r>
            <a:endParaRPr lang="zh-CN" altLang="en-US" dirty="0"/>
          </a:p>
        </p:txBody>
      </p:sp>
      <p:sp>
        <p:nvSpPr>
          <p:cNvPr id="3" name="矩形 2"/>
          <p:cNvSpPr/>
          <p:nvPr/>
        </p:nvSpPr>
        <p:spPr>
          <a:xfrm>
            <a:off x="1224821" y="2089927"/>
            <a:ext cx="9742358" cy="2931572"/>
          </a:xfrm>
          <a:prstGeom prst="rect">
            <a:avLst/>
          </a:prstGeom>
        </p:spPr>
        <p:txBody>
          <a:bodyPr wrap="square">
            <a:spAutoFit/>
          </a:bodyPr>
          <a:lstStyle/>
          <a:p>
            <a:pPr>
              <a:lnSpc>
                <a:spcPct val="150000"/>
              </a:lnSpc>
            </a:pPr>
            <a:r>
              <a:rPr lang="en-US" altLang="zh-CN" sz="3200" b="1" dirty="0">
                <a:latin typeface="黑体" panose="02010600030101010101" pitchFamily="49" charset="-122"/>
                <a:ea typeface="黑体" panose="02010600030101010101" pitchFamily="49" charset="-122"/>
              </a:rPr>
              <a:t>	</a:t>
            </a:r>
            <a:r>
              <a:rPr lang="zh-CN" altLang="en-US" sz="3200" b="1" dirty="0">
                <a:latin typeface="黑体" panose="02010600030101010101" pitchFamily="49" charset="-122"/>
                <a:ea typeface="黑体" panose="02010600030101010101" pitchFamily="49" charset="-122"/>
              </a:rPr>
              <a:t>本文</a:t>
            </a:r>
            <a:r>
              <a:rPr lang="zh-CN" altLang="en-US" sz="3200" b="1" dirty="0">
                <a:solidFill>
                  <a:srgbClr val="C00000"/>
                </a:solidFill>
                <a:latin typeface="黑体" panose="02010600030101010101" pitchFamily="49" charset="-122"/>
                <a:ea typeface="黑体" panose="02010600030101010101" pitchFamily="49" charset="-122"/>
              </a:rPr>
              <a:t>记叙了</a:t>
            </a:r>
            <a:r>
              <a:rPr lang="zh-CN" altLang="en-US" sz="3200" b="1" dirty="0">
                <a:latin typeface="黑体" panose="02010600030101010101" pitchFamily="49" charset="-122"/>
                <a:ea typeface="黑体" panose="02010600030101010101" pitchFamily="49" charset="-122"/>
              </a:rPr>
              <a:t>老舍先生第一次访问内蒙古草原时看到的美丽景色及受到草原人民热情欢迎、款待的情景，</a:t>
            </a:r>
            <a:r>
              <a:rPr lang="zh-CN" altLang="en-US" sz="3200" b="1" dirty="0">
                <a:solidFill>
                  <a:srgbClr val="C00000"/>
                </a:solidFill>
                <a:latin typeface="黑体" panose="02010600030101010101" pitchFamily="49" charset="-122"/>
                <a:ea typeface="黑体" panose="02010600030101010101" pitchFamily="49" charset="-122"/>
              </a:rPr>
              <a:t>表现了</a:t>
            </a:r>
            <a:r>
              <a:rPr lang="zh-CN" altLang="en-US" sz="3200" b="1" dirty="0">
                <a:latin typeface="黑体" panose="02010600030101010101" pitchFamily="49" charset="-122"/>
                <a:ea typeface="黑体" panose="02010600030101010101" pitchFamily="49" charset="-122"/>
              </a:rPr>
              <a:t>各民族人民团结友好的深情厚谊，</a:t>
            </a:r>
            <a:r>
              <a:rPr lang="zh-CN" altLang="en-US" sz="3200" b="1" dirty="0">
                <a:solidFill>
                  <a:srgbClr val="C00000"/>
                </a:solidFill>
                <a:latin typeface="黑体" panose="02010600030101010101" pitchFamily="49" charset="-122"/>
                <a:ea typeface="黑体" panose="02010600030101010101" pitchFamily="49" charset="-122"/>
              </a:rPr>
              <a:t>抒发了</a:t>
            </a:r>
            <a:r>
              <a:rPr lang="zh-CN" altLang="en-US" sz="3200" b="1" dirty="0">
                <a:latin typeface="黑体" panose="02010600030101010101" pitchFamily="49" charset="-122"/>
                <a:ea typeface="黑体" panose="02010600030101010101" pitchFamily="49" charset="-122"/>
              </a:rPr>
              <a:t>作者对祖国河山无限热爱的思想感情。</a:t>
            </a:r>
            <a:endParaRPr lang="zh-CN" altLang="en-US" sz="3200" b="1" dirty="0">
              <a:latin typeface="黑体" panose="02010600030101010101" pitchFamily="49" charset="-122"/>
              <a:ea typeface="黑体" panose="0201060003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课堂练习</a:t>
            </a:r>
            <a:endParaRPr lang="zh-CN" altLang="en-US" dirty="0"/>
          </a:p>
        </p:txBody>
      </p:sp>
      <p:sp>
        <p:nvSpPr>
          <p:cNvPr id="3" name="文本框 2"/>
          <p:cNvSpPr txBox="1"/>
          <p:nvPr/>
        </p:nvSpPr>
        <p:spPr>
          <a:xfrm>
            <a:off x="1159741" y="1574511"/>
            <a:ext cx="8194675" cy="681038"/>
          </a:xfrm>
          <a:prstGeom prst="rect">
            <a:avLst/>
          </a:prstGeom>
          <a:noFill/>
          <a:ln w="9525">
            <a:noFill/>
          </a:ln>
        </p:spPr>
        <p:txBody>
          <a:bodyPr>
            <a:spAutoFit/>
          </a:bodyPr>
          <a:lstStyle/>
          <a:p>
            <a:pPr fontAlgn="base">
              <a:lnSpc>
                <a:spcPct val="120000"/>
              </a:lnSpc>
              <a:spcBef>
                <a:spcPct val="0"/>
              </a:spcBef>
              <a:spcAft>
                <a:spcPct val="0"/>
              </a:spcAft>
              <a:buFont typeface="Arial" panose="020B0604020202020204" pitchFamily="34" charset="0"/>
              <a:buNone/>
            </a:pPr>
            <a:r>
              <a:rPr lang="zh-CN" altLang="en-US" sz="3200" b="1" spc="300" noProof="1">
                <a:solidFill>
                  <a:srgbClr val="000000"/>
                </a:solidFill>
                <a:latin typeface="黑体" panose="02010600030101010101" pitchFamily="49" charset="-122"/>
                <a:ea typeface="黑体" panose="02010600030101010101" pitchFamily="49" charset="-122"/>
              </a:rPr>
              <a:t>一、画出句中错别字，并改正在括号里。</a:t>
            </a:r>
            <a:endParaRPr lang="zh-CN" altLang="en-US" sz="3200" b="1" spc="300" noProof="1">
              <a:solidFill>
                <a:srgbClr val="000000"/>
              </a:solidFill>
              <a:latin typeface="黑体" panose="02010600030101010101" pitchFamily="49" charset="-122"/>
              <a:ea typeface="黑体" panose="02010600030101010101" pitchFamily="49" charset="-122"/>
            </a:endParaRPr>
          </a:p>
        </p:txBody>
      </p:sp>
      <p:sp>
        <p:nvSpPr>
          <p:cNvPr id="4" name="文本框 3"/>
          <p:cNvSpPr txBox="1">
            <a:spLocks noChangeArrowheads="1"/>
          </p:cNvSpPr>
          <p:nvPr/>
        </p:nvSpPr>
        <p:spPr bwMode="auto">
          <a:xfrm>
            <a:off x="2109066" y="2469861"/>
            <a:ext cx="8056563"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lnSpc>
                <a:spcPct val="120000"/>
              </a:lnSpc>
              <a:spcBef>
                <a:spcPct val="0"/>
              </a:spcBef>
              <a:spcAft>
                <a:spcPct val="0"/>
              </a:spcAft>
              <a:buFont typeface="Arial" panose="020B0604020202020204" pitchFamily="34" charset="0"/>
              <a:buNone/>
            </a:pPr>
            <a:r>
              <a:rPr lang="en-US" altLang="zh-CN" sz="3200" b="1">
                <a:solidFill>
                  <a:srgbClr val="000000"/>
                </a:solidFill>
                <a:latin typeface="楷体" panose="02010609060101010101" pitchFamily="49" charset="-122"/>
                <a:ea typeface="楷体" panose="02010609060101010101" pitchFamily="49" charset="-122"/>
              </a:rPr>
              <a:t>1.</a:t>
            </a:r>
            <a:r>
              <a:rPr lang="zh-CN" altLang="en-US" sz="3200" b="1">
                <a:solidFill>
                  <a:srgbClr val="000000"/>
                </a:solidFill>
                <a:latin typeface="楷体" panose="02010609060101010101" pitchFamily="49" charset="-122"/>
                <a:ea typeface="楷体" panose="02010609060101010101" pitchFamily="49" charset="-122"/>
              </a:rPr>
              <a:t>这种竟界，即使人惊叹，又叫人舒服。</a:t>
            </a:r>
            <a:endParaRPr lang="en-US" altLang="zh-CN" sz="3200" b="1">
              <a:solidFill>
                <a:srgbClr val="000000"/>
              </a:solidFill>
              <a:latin typeface="楷体" panose="02010609060101010101" pitchFamily="49" charset="-122"/>
              <a:ea typeface="楷体" panose="02010609060101010101" pitchFamily="49" charset="-122"/>
            </a:endParaRPr>
          </a:p>
          <a:p>
            <a:pPr algn="r" fontAlgn="base">
              <a:lnSpc>
                <a:spcPct val="120000"/>
              </a:lnSpc>
              <a:spcBef>
                <a:spcPct val="0"/>
              </a:spcBef>
              <a:spcAft>
                <a:spcPct val="0"/>
              </a:spcAft>
              <a:buFont typeface="Arial" panose="020B0604020202020204" pitchFamily="34" charset="0"/>
              <a:buNone/>
            </a:pPr>
            <a:r>
              <a:rPr lang="zh-CN" altLang="en-US" sz="3200" b="1">
                <a:solidFill>
                  <a:srgbClr val="000000"/>
                </a:solidFill>
                <a:latin typeface="楷体" panose="02010609060101010101" pitchFamily="49" charset="-122"/>
                <a:ea typeface="楷体" panose="02010609060101010101" pitchFamily="49" charset="-122"/>
              </a:rPr>
              <a:t>（    ）（    ）</a:t>
            </a:r>
            <a:endParaRPr lang="en-US" altLang="zh-CN" sz="3200" b="1">
              <a:solidFill>
                <a:srgbClr val="000000"/>
              </a:solidFill>
              <a:latin typeface="楷体" panose="02010609060101010101" pitchFamily="49" charset="-122"/>
              <a:ea typeface="楷体" panose="02010609060101010101" pitchFamily="49" charset="-122"/>
            </a:endParaRPr>
          </a:p>
        </p:txBody>
      </p:sp>
      <p:sp>
        <p:nvSpPr>
          <p:cNvPr id="5" name="文本框 4"/>
          <p:cNvSpPr txBox="1">
            <a:spLocks noChangeArrowheads="1"/>
          </p:cNvSpPr>
          <p:nvPr/>
        </p:nvSpPr>
        <p:spPr bwMode="auto">
          <a:xfrm>
            <a:off x="2109066" y="3939886"/>
            <a:ext cx="7508875"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lnSpc>
                <a:spcPct val="120000"/>
              </a:lnSpc>
              <a:spcBef>
                <a:spcPct val="0"/>
              </a:spcBef>
              <a:spcAft>
                <a:spcPct val="0"/>
              </a:spcAft>
              <a:buFont typeface="Arial" panose="020B0604020202020204" pitchFamily="34" charset="0"/>
              <a:buNone/>
            </a:pPr>
            <a:r>
              <a:rPr lang="en-US" altLang="zh-CN" sz="3200" b="1">
                <a:solidFill>
                  <a:srgbClr val="000000"/>
                </a:solidFill>
                <a:latin typeface="楷体" panose="02010609060101010101" pitchFamily="49" charset="-122"/>
                <a:ea typeface="楷体" panose="02010609060101010101" pitchFamily="49" charset="-122"/>
              </a:rPr>
              <a:t>2.</a:t>
            </a:r>
            <a:r>
              <a:rPr lang="zh-CN" altLang="en-US" sz="3200" b="1">
                <a:solidFill>
                  <a:srgbClr val="000000"/>
                </a:solidFill>
                <a:latin typeface="楷体" panose="02010609060101010101" pitchFamily="49" charset="-122"/>
                <a:ea typeface="楷体" panose="02010609060101010101" pitchFamily="49" charset="-122"/>
              </a:rPr>
              <a:t>见到我们，主人们立刻拔转马头，欢呼着，飞弛着，在汽车左右与前面引路。</a:t>
            </a:r>
            <a:endParaRPr lang="en-US" altLang="zh-CN" sz="3200" b="1">
              <a:solidFill>
                <a:srgbClr val="000000"/>
              </a:solidFill>
              <a:latin typeface="楷体" panose="02010609060101010101" pitchFamily="49" charset="-122"/>
              <a:ea typeface="楷体" panose="02010609060101010101" pitchFamily="49" charset="-122"/>
            </a:endParaRPr>
          </a:p>
          <a:p>
            <a:pPr algn="r" fontAlgn="base">
              <a:lnSpc>
                <a:spcPct val="120000"/>
              </a:lnSpc>
              <a:spcBef>
                <a:spcPct val="0"/>
              </a:spcBef>
              <a:spcAft>
                <a:spcPct val="0"/>
              </a:spcAft>
              <a:buFont typeface="Arial" panose="020B0604020202020204" pitchFamily="34" charset="0"/>
              <a:buNone/>
            </a:pPr>
            <a:r>
              <a:rPr lang="zh-CN" altLang="en-US" sz="3200" b="1">
                <a:solidFill>
                  <a:srgbClr val="000000"/>
                </a:solidFill>
                <a:latin typeface="楷体" panose="02010609060101010101" pitchFamily="49" charset="-122"/>
                <a:ea typeface="楷体" panose="02010609060101010101" pitchFamily="49" charset="-122"/>
              </a:rPr>
              <a:t>（    ）（    ）</a:t>
            </a:r>
            <a:endParaRPr lang="en-US" altLang="zh-CN" sz="3200" b="1">
              <a:solidFill>
                <a:srgbClr val="000000"/>
              </a:solidFill>
              <a:latin typeface="楷体" panose="02010609060101010101" pitchFamily="49" charset="-122"/>
              <a:ea typeface="楷体" panose="02010609060101010101" pitchFamily="49" charset="-122"/>
            </a:endParaRPr>
          </a:p>
        </p:txBody>
      </p:sp>
      <p:cxnSp>
        <p:nvCxnSpPr>
          <p:cNvPr id="6" name="直接连接符 5"/>
          <p:cNvCxnSpPr>
            <a:cxnSpLocks noChangeShapeType="1"/>
          </p:cNvCxnSpPr>
          <p:nvPr/>
        </p:nvCxnSpPr>
        <p:spPr bwMode="auto">
          <a:xfrm>
            <a:off x="3490191" y="3104861"/>
            <a:ext cx="382588" cy="0"/>
          </a:xfrm>
          <a:prstGeom prst="line">
            <a:avLst/>
          </a:prstGeom>
          <a:noFill/>
          <a:ln w="38100">
            <a:solidFill>
              <a:srgbClr val="C00000"/>
            </a:solidFill>
            <a:round/>
          </a:ln>
          <a:extLst>
            <a:ext uri="{909E8E84-426E-40DD-AFC4-6F175D3DCCD1}">
              <a14:hiddenFill xmlns:a14="http://schemas.microsoft.com/office/drawing/2010/main">
                <a:noFill/>
              </a14:hiddenFill>
            </a:ext>
          </a:extLst>
        </p:spPr>
      </p:cxnSp>
      <p:sp>
        <p:nvSpPr>
          <p:cNvPr id="7" name="文本框 6"/>
          <p:cNvSpPr txBox="1">
            <a:spLocks noChangeArrowheads="1"/>
          </p:cNvSpPr>
          <p:nvPr/>
        </p:nvSpPr>
        <p:spPr bwMode="auto">
          <a:xfrm>
            <a:off x="7311304" y="3074699"/>
            <a:ext cx="5111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600" b="1">
                <a:solidFill>
                  <a:srgbClr val="C00000"/>
                </a:solidFill>
                <a:latin typeface="楷体" panose="02010609060101010101" pitchFamily="49" charset="-122"/>
                <a:ea typeface="楷体" panose="02010609060101010101" pitchFamily="49" charset="-122"/>
              </a:rPr>
              <a:t>境</a:t>
            </a:r>
            <a:endParaRPr lang="zh-CN" altLang="en-US" sz="3600" b="1">
              <a:solidFill>
                <a:srgbClr val="C00000"/>
              </a:solidFill>
              <a:latin typeface="楷体" panose="02010609060101010101" pitchFamily="49" charset="-122"/>
              <a:ea typeface="楷体" panose="02010609060101010101" pitchFamily="49" charset="-122"/>
            </a:endParaRPr>
          </a:p>
        </p:txBody>
      </p:sp>
      <p:cxnSp>
        <p:nvCxnSpPr>
          <p:cNvPr id="8" name="直接连接符 7"/>
          <p:cNvCxnSpPr>
            <a:cxnSpLocks noChangeShapeType="1"/>
          </p:cNvCxnSpPr>
          <p:nvPr/>
        </p:nvCxnSpPr>
        <p:spPr bwMode="auto">
          <a:xfrm>
            <a:off x="4699866" y="3104861"/>
            <a:ext cx="382588" cy="0"/>
          </a:xfrm>
          <a:prstGeom prst="line">
            <a:avLst/>
          </a:prstGeom>
          <a:noFill/>
          <a:ln w="38100">
            <a:solidFill>
              <a:srgbClr val="C00000"/>
            </a:solidFill>
            <a:round/>
          </a:ln>
          <a:extLst>
            <a:ext uri="{909E8E84-426E-40DD-AFC4-6F175D3DCCD1}">
              <a14:hiddenFill xmlns:a14="http://schemas.microsoft.com/office/drawing/2010/main">
                <a:noFill/>
              </a14:hiddenFill>
            </a:ext>
          </a:extLst>
        </p:spPr>
      </p:cxnSp>
      <p:sp>
        <p:nvSpPr>
          <p:cNvPr id="9" name="文本框 8"/>
          <p:cNvSpPr txBox="1">
            <a:spLocks noChangeArrowheads="1"/>
          </p:cNvSpPr>
          <p:nvPr/>
        </p:nvSpPr>
        <p:spPr bwMode="auto">
          <a:xfrm>
            <a:off x="8970241" y="3074699"/>
            <a:ext cx="5127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600" b="1">
                <a:solidFill>
                  <a:srgbClr val="C00000"/>
                </a:solidFill>
                <a:latin typeface="楷体" panose="02010609060101010101" pitchFamily="49" charset="-122"/>
                <a:ea typeface="楷体" panose="02010609060101010101" pitchFamily="49" charset="-122"/>
              </a:rPr>
              <a:t>既</a:t>
            </a:r>
            <a:endParaRPr lang="zh-CN" altLang="en-US" sz="3600" b="1">
              <a:solidFill>
                <a:srgbClr val="C00000"/>
              </a:solidFill>
              <a:latin typeface="楷体" panose="02010609060101010101" pitchFamily="49" charset="-122"/>
              <a:ea typeface="楷体" panose="02010609060101010101" pitchFamily="49" charset="-122"/>
            </a:endParaRPr>
          </a:p>
        </p:txBody>
      </p:sp>
      <p:cxnSp>
        <p:nvCxnSpPr>
          <p:cNvPr id="10" name="直接连接符 9"/>
          <p:cNvCxnSpPr>
            <a:cxnSpLocks noChangeShapeType="1"/>
          </p:cNvCxnSpPr>
          <p:nvPr/>
        </p:nvCxnSpPr>
        <p:spPr bwMode="auto">
          <a:xfrm>
            <a:off x="6763616" y="4530436"/>
            <a:ext cx="384175" cy="0"/>
          </a:xfrm>
          <a:prstGeom prst="line">
            <a:avLst/>
          </a:prstGeom>
          <a:noFill/>
          <a:ln w="38100">
            <a:solidFill>
              <a:srgbClr val="C00000"/>
            </a:solidFill>
            <a:round/>
          </a:ln>
          <a:extLst>
            <a:ext uri="{909E8E84-426E-40DD-AFC4-6F175D3DCCD1}">
              <a14:hiddenFill xmlns:a14="http://schemas.microsoft.com/office/drawing/2010/main">
                <a:noFill/>
              </a14:hiddenFill>
            </a:ext>
          </a:extLst>
        </p:spPr>
      </p:cxnSp>
      <p:sp>
        <p:nvSpPr>
          <p:cNvPr id="11" name="文本框 10"/>
          <p:cNvSpPr txBox="1">
            <a:spLocks noChangeArrowheads="1"/>
          </p:cNvSpPr>
          <p:nvPr/>
        </p:nvSpPr>
        <p:spPr bwMode="auto">
          <a:xfrm>
            <a:off x="6750916" y="5157499"/>
            <a:ext cx="5111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600" b="1">
                <a:solidFill>
                  <a:srgbClr val="C00000"/>
                </a:solidFill>
                <a:latin typeface="楷体" panose="02010609060101010101" pitchFamily="49" charset="-122"/>
                <a:ea typeface="楷体" panose="02010609060101010101" pitchFamily="49" charset="-122"/>
              </a:rPr>
              <a:t>拨</a:t>
            </a:r>
            <a:endParaRPr lang="zh-CN" altLang="en-US" sz="3600" b="1">
              <a:solidFill>
                <a:srgbClr val="C00000"/>
              </a:solidFill>
              <a:latin typeface="楷体" panose="02010609060101010101" pitchFamily="49" charset="-122"/>
              <a:ea typeface="楷体" panose="02010609060101010101" pitchFamily="49" charset="-122"/>
            </a:endParaRPr>
          </a:p>
        </p:txBody>
      </p:sp>
      <p:sp>
        <p:nvSpPr>
          <p:cNvPr id="12" name="文本框 11"/>
          <p:cNvSpPr txBox="1">
            <a:spLocks noChangeArrowheads="1"/>
          </p:cNvSpPr>
          <p:nvPr/>
        </p:nvSpPr>
        <p:spPr bwMode="auto">
          <a:xfrm>
            <a:off x="8395566" y="5157499"/>
            <a:ext cx="5127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600" b="1">
                <a:solidFill>
                  <a:srgbClr val="C00000"/>
                </a:solidFill>
                <a:latin typeface="楷体" panose="02010609060101010101" pitchFamily="49" charset="-122"/>
                <a:ea typeface="楷体" panose="02010609060101010101" pitchFamily="49" charset="-122"/>
              </a:rPr>
              <a:t>驰</a:t>
            </a:r>
            <a:endParaRPr lang="zh-CN" altLang="en-US" sz="3600" b="1">
              <a:solidFill>
                <a:srgbClr val="C00000"/>
              </a:solidFill>
              <a:latin typeface="楷体" panose="02010609060101010101" pitchFamily="49" charset="-122"/>
              <a:ea typeface="楷体" panose="02010609060101010101" pitchFamily="49" charset="-122"/>
            </a:endParaRPr>
          </a:p>
        </p:txBody>
      </p:sp>
      <p:cxnSp>
        <p:nvCxnSpPr>
          <p:cNvPr id="13" name="直接连接符 12"/>
          <p:cNvCxnSpPr>
            <a:cxnSpLocks noChangeShapeType="1"/>
          </p:cNvCxnSpPr>
          <p:nvPr/>
        </p:nvCxnSpPr>
        <p:spPr bwMode="auto">
          <a:xfrm>
            <a:off x="3885479" y="5086061"/>
            <a:ext cx="384175" cy="0"/>
          </a:xfrm>
          <a:prstGeom prst="line">
            <a:avLst/>
          </a:prstGeom>
          <a:noFill/>
          <a:ln w="38100">
            <a:solidFill>
              <a:srgbClr val="C00000"/>
            </a:solidFill>
            <a:rou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3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3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fill="hold"/>
                                        <p:tgtEl>
                                          <p:spTgt spid="11"/>
                                        </p:tgtEl>
                                        <p:attrNameLst>
                                          <p:attrName>ppt_w</p:attrName>
                                        </p:attrNameLst>
                                      </p:cBhvr>
                                      <p:tavLst>
                                        <p:tav tm="0">
                                          <p:val>
                                            <p:fltVal val="0"/>
                                          </p:val>
                                        </p:tav>
                                        <p:tav tm="100000">
                                          <p:val>
                                            <p:strVal val="#ppt_w"/>
                                          </p:val>
                                        </p:tav>
                                      </p:tavLst>
                                    </p:anim>
                                    <p:anim calcmode="lin" valueType="num">
                                      <p:cBhvr>
                                        <p:cTn id="42" dur="500" fill="hold"/>
                                        <p:tgtEl>
                                          <p:spTgt spid="11"/>
                                        </p:tgtEl>
                                        <p:attrNameLst>
                                          <p:attrName>ppt_h</p:attrName>
                                        </p:attrNameLst>
                                      </p:cBhvr>
                                      <p:tavLst>
                                        <p:tav tm="0">
                                          <p:val>
                                            <p:fltVal val="0"/>
                                          </p:val>
                                        </p:tav>
                                        <p:tav tm="100000">
                                          <p:val>
                                            <p:strVal val="#ppt_h"/>
                                          </p:val>
                                        </p:tav>
                                      </p:tavLst>
                                    </p:anim>
                                    <p:animEffect transition="in" filter="fade">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500"/>
                                        <p:tgtEl>
                                          <p:spTgt spid="12"/>
                                        </p:tgtEl>
                                      </p:cBhvr>
                                    </p:animEffect>
                                    <p:anim calcmode="lin" valueType="num">
                                      <p:cBhvr>
                                        <p:cTn id="54" dur="500" fill="hold"/>
                                        <p:tgtEl>
                                          <p:spTgt spid="12"/>
                                        </p:tgtEl>
                                        <p:attrNameLst>
                                          <p:attrName>ppt_x</p:attrName>
                                        </p:attrNameLst>
                                      </p:cBhvr>
                                      <p:tavLst>
                                        <p:tav tm="0">
                                          <p:val>
                                            <p:strVal val="#ppt_x"/>
                                          </p:val>
                                        </p:tav>
                                        <p:tav tm="100000">
                                          <p:val>
                                            <p:strVal val="#ppt_x"/>
                                          </p:val>
                                        </p:tav>
                                      </p:tavLst>
                                    </p:anim>
                                    <p:anim calcmode="lin" valueType="num">
                                      <p:cBhvr>
                                        <p:cTn id="55" dur="5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p:txBody>
          <a:bodyPr/>
          <a:lstStyle/>
          <a:p>
            <a:r>
              <a:rPr lang="zh-CN" altLang="en-US" dirty="0"/>
              <a:t>课堂练习</a:t>
            </a:r>
            <a:endParaRPr lang="zh-CN" altLang="en-US" dirty="0"/>
          </a:p>
        </p:txBody>
      </p:sp>
      <p:sp>
        <p:nvSpPr>
          <p:cNvPr id="3" name="矩形 2"/>
          <p:cNvSpPr/>
          <p:nvPr/>
        </p:nvSpPr>
        <p:spPr>
          <a:xfrm>
            <a:off x="736600" y="1171935"/>
            <a:ext cx="10718800" cy="5254324"/>
          </a:xfrm>
          <a:prstGeom prst="rect">
            <a:avLst/>
          </a:prstGeom>
        </p:spPr>
        <p:txBody>
          <a:bodyPr wrap="square">
            <a:spAutoFit/>
          </a:bodyPr>
          <a:lstStyle/>
          <a:p>
            <a:pPr fontAlgn="base">
              <a:lnSpc>
                <a:spcPct val="150000"/>
              </a:lnSpc>
              <a:spcBef>
                <a:spcPct val="0"/>
              </a:spcBef>
              <a:spcAft>
                <a:spcPct val="0"/>
              </a:spcAft>
            </a:pPr>
            <a:r>
              <a:rPr lang="zh-CN" altLang="en-US" sz="3200" b="1" spc="300" dirty="0">
                <a:solidFill>
                  <a:srgbClr val="000000"/>
                </a:solidFill>
                <a:latin typeface="黑体" panose="02010600030101010101" pitchFamily="49" charset="-122"/>
                <a:ea typeface="黑体" panose="02010600030101010101" pitchFamily="49" charset="-122"/>
              </a:rPr>
              <a:t>二、按要求改句子。</a:t>
            </a:r>
            <a:endParaRPr lang="en-US" altLang="zh-CN" sz="3200" b="1" spc="300" dirty="0">
              <a:solidFill>
                <a:srgbClr val="000000"/>
              </a:solidFill>
              <a:latin typeface="黑体" panose="02010600030101010101" pitchFamily="49" charset="-122"/>
              <a:ea typeface="黑体" panose="02010600030101010101" pitchFamily="49" charset="-122"/>
            </a:endParaRPr>
          </a:p>
          <a:p>
            <a:pPr lvl="1">
              <a:lnSpc>
                <a:spcPct val="150000"/>
              </a:lnSpc>
            </a:pPr>
            <a:r>
              <a:rPr lang="en-US" altLang="zh-CN" sz="2800" b="1" dirty="0">
                <a:latin typeface="楷体" panose="02010609060101010101" pitchFamily="49" charset="-122"/>
                <a:ea typeface="楷体" panose="02010609060101010101" pitchFamily="49" charset="-122"/>
              </a:rPr>
              <a:t>1.</a:t>
            </a:r>
            <a:r>
              <a:rPr lang="zh-CN" altLang="en-US" sz="2800" b="1" dirty="0">
                <a:latin typeface="楷体" panose="02010609060101010101" pitchFamily="49" charset="-122"/>
                <a:ea typeface="楷体" panose="02010609060101010101" pitchFamily="49" charset="-122"/>
              </a:rPr>
              <a:t>我们远远地望见了一条迂回的明如玻璃的带子</a:t>
            </a:r>
            <a:r>
              <a:rPr lang="en-US" altLang="zh-CN" sz="2800" b="1" dirty="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河</a:t>
            </a:r>
            <a:r>
              <a:rPr lang="en-US" altLang="zh-CN" sz="2800" b="1" dirty="0">
                <a:latin typeface="楷体" panose="02010609060101010101" pitchFamily="49" charset="-122"/>
                <a:ea typeface="楷体" panose="02010609060101010101" pitchFamily="49" charset="-122"/>
              </a:rPr>
              <a:t>! </a:t>
            </a:r>
            <a:r>
              <a:rPr lang="en-US" altLang="zh-CN" sz="2800" b="1" dirty="0">
                <a:solidFill>
                  <a:srgbClr val="0031E6"/>
                </a:solidFill>
                <a:latin typeface="黑体" panose="02010600030101010101" pitchFamily="49" charset="-122"/>
                <a:ea typeface="黑体" panose="02010600030101010101" pitchFamily="49" charset="-122"/>
              </a:rPr>
              <a:t>(</a:t>
            </a:r>
            <a:r>
              <a:rPr lang="zh-CN" altLang="en-US" sz="2800" b="1" dirty="0">
                <a:solidFill>
                  <a:srgbClr val="0031E6"/>
                </a:solidFill>
                <a:latin typeface="黑体" panose="02010600030101010101" pitchFamily="49" charset="-122"/>
                <a:ea typeface="黑体" panose="02010600030101010101" pitchFamily="49" charset="-122"/>
              </a:rPr>
              <a:t>缩句</a:t>
            </a:r>
            <a:r>
              <a:rPr lang="en-US" altLang="zh-CN" sz="2800" b="1" dirty="0">
                <a:solidFill>
                  <a:srgbClr val="0031E6"/>
                </a:solidFill>
                <a:latin typeface="黑体" panose="02010600030101010101" pitchFamily="49" charset="-122"/>
                <a:ea typeface="黑体" panose="02010600030101010101" pitchFamily="49" charset="-122"/>
              </a:rPr>
              <a:t>)</a:t>
            </a:r>
            <a:endParaRPr lang="en-US" altLang="zh-CN" sz="2800" b="1" dirty="0">
              <a:solidFill>
                <a:srgbClr val="0031E6"/>
              </a:solidFill>
              <a:latin typeface="黑体" panose="02010600030101010101" pitchFamily="49" charset="-122"/>
              <a:ea typeface="黑体" panose="02010600030101010101" pitchFamily="49" charset="-122"/>
            </a:endParaRPr>
          </a:p>
          <a:p>
            <a:pPr lvl="1">
              <a:lnSpc>
                <a:spcPct val="150000"/>
              </a:lnSpc>
            </a:pPr>
            <a:r>
              <a:rPr lang="en-US" altLang="zh-CN" sz="2800" b="1" dirty="0">
                <a:solidFill>
                  <a:srgbClr val="C00000"/>
                </a:solidFill>
                <a:latin typeface="楷体" panose="02010609060101010101" pitchFamily="49" charset="-122"/>
                <a:ea typeface="楷体" panose="02010609060101010101" pitchFamily="49" charset="-122"/>
              </a:rPr>
              <a:t>	</a:t>
            </a:r>
            <a:r>
              <a:rPr lang="zh-CN" altLang="en-US" sz="2800" b="1" dirty="0">
                <a:solidFill>
                  <a:srgbClr val="C00000"/>
                </a:solidFill>
                <a:latin typeface="楷体" panose="02010609060101010101" pitchFamily="49" charset="-122"/>
                <a:ea typeface="楷体" panose="02010609060101010101" pitchFamily="49" charset="-122"/>
              </a:rPr>
              <a:t>我们望见了河</a:t>
            </a:r>
            <a:r>
              <a:rPr lang="en-US" altLang="zh-CN" sz="2800" b="1" dirty="0">
                <a:solidFill>
                  <a:srgbClr val="C00000"/>
                </a:solidFill>
                <a:latin typeface="楷体" panose="02010609060101010101" pitchFamily="49" charset="-122"/>
                <a:ea typeface="楷体" panose="02010609060101010101" pitchFamily="49" charset="-122"/>
              </a:rPr>
              <a:t>!</a:t>
            </a:r>
            <a:endParaRPr lang="en-US" altLang="zh-CN" sz="2800" b="1" dirty="0">
              <a:solidFill>
                <a:srgbClr val="C00000"/>
              </a:solidFill>
              <a:latin typeface="楷体" panose="02010609060101010101" pitchFamily="49" charset="-122"/>
              <a:ea typeface="楷体" panose="02010609060101010101" pitchFamily="49" charset="-122"/>
            </a:endParaRPr>
          </a:p>
          <a:p>
            <a:pPr lvl="1">
              <a:lnSpc>
                <a:spcPct val="150000"/>
              </a:lnSpc>
            </a:pPr>
            <a:r>
              <a:rPr lang="en-US" altLang="zh-CN" sz="2800" b="1" dirty="0">
                <a:latin typeface="楷体" panose="02010609060101010101" pitchFamily="49" charset="-122"/>
                <a:ea typeface="楷体" panose="02010609060101010101" pitchFamily="49" charset="-122"/>
              </a:rPr>
              <a:t>2.</a:t>
            </a:r>
            <a:r>
              <a:rPr lang="zh-CN" altLang="en-US" sz="2800" b="1" dirty="0">
                <a:latin typeface="楷体" panose="02010609060101010101" pitchFamily="49" charset="-122"/>
                <a:ea typeface="楷体" panose="02010609060101010101" pitchFamily="49" charset="-122"/>
              </a:rPr>
              <a:t>姑娘们演奏了民族舞蹈。</a:t>
            </a:r>
            <a:r>
              <a:rPr lang="en-US" altLang="zh-CN" sz="2800" b="1" dirty="0">
                <a:solidFill>
                  <a:srgbClr val="0031E6"/>
                </a:solidFill>
                <a:latin typeface="黑体" panose="02010600030101010101" pitchFamily="49" charset="-122"/>
                <a:ea typeface="黑体" panose="02010600030101010101" pitchFamily="49" charset="-122"/>
              </a:rPr>
              <a:t>(</a:t>
            </a:r>
            <a:r>
              <a:rPr lang="zh-CN" altLang="en-US" sz="2800" b="1" dirty="0">
                <a:solidFill>
                  <a:srgbClr val="0031E6"/>
                </a:solidFill>
                <a:latin typeface="黑体" panose="02010600030101010101" pitchFamily="49" charset="-122"/>
                <a:ea typeface="黑体" panose="02010600030101010101" pitchFamily="49" charset="-122"/>
              </a:rPr>
              <a:t>修改病句</a:t>
            </a:r>
            <a:r>
              <a:rPr lang="en-US" altLang="zh-CN" sz="2800" b="1" dirty="0">
                <a:solidFill>
                  <a:srgbClr val="0031E6"/>
                </a:solidFill>
                <a:latin typeface="黑体" panose="02010600030101010101" pitchFamily="49" charset="-122"/>
                <a:ea typeface="黑体" panose="02010600030101010101" pitchFamily="49" charset="-122"/>
              </a:rPr>
              <a:t>)</a:t>
            </a:r>
            <a:endParaRPr lang="en-US" altLang="zh-CN" sz="2800" b="1" dirty="0">
              <a:solidFill>
                <a:srgbClr val="0031E6"/>
              </a:solidFill>
              <a:latin typeface="黑体" panose="02010600030101010101" pitchFamily="49" charset="-122"/>
              <a:ea typeface="黑体" panose="02010600030101010101" pitchFamily="49" charset="-122"/>
            </a:endParaRPr>
          </a:p>
          <a:p>
            <a:pPr lvl="1">
              <a:lnSpc>
                <a:spcPct val="150000"/>
              </a:lnSpc>
            </a:pPr>
            <a:r>
              <a:rPr lang="en-US" altLang="zh-CN" sz="2800" b="1" dirty="0">
                <a:solidFill>
                  <a:srgbClr val="C00000"/>
                </a:solidFill>
                <a:latin typeface="楷体" panose="02010609060101010101" pitchFamily="49" charset="-122"/>
                <a:ea typeface="楷体" panose="02010609060101010101" pitchFamily="49" charset="-122"/>
              </a:rPr>
              <a:t>	</a:t>
            </a:r>
            <a:r>
              <a:rPr lang="zh-CN" altLang="en-US" sz="2800" b="1" dirty="0">
                <a:solidFill>
                  <a:srgbClr val="C00000"/>
                </a:solidFill>
                <a:latin typeface="楷体" panose="02010609060101010101" pitchFamily="49" charset="-122"/>
                <a:ea typeface="楷体" panose="02010609060101010101" pitchFamily="49" charset="-122"/>
              </a:rPr>
              <a:t>姑娘们表演了民族舞蹈。</a:t>
            </a:r>
            <a:endParaRPr lang="en-US" altLang="zh-CN" sz="2800" b="1" dirty="0">
              <a:solidFill>
                <a:srgbClr val="C00000"/>
              </a:solidFill>
              <a:latin typeface="楷体" panose="02010609060101010101" pitchFamily="49" charset="-122"/>
              <a:ea typeface="楷体" panose="02010609060101010101" pitchFamily="49" charset="-122"/>
            </a:endParaRPr>
          </a:p>
          <a:p>
            <a:pPr lvl="1">
              <a:lnSpc>
                <a:spcPct val="150000"/>
              </a:lnSpc>
            </a:pPr>
            <a:r>
              <a:rPr lang="en-US" altLang="zh-CN" sz="2800" b="1" dirty="0">
                <a:latin typeface="楷体" panose="02010609060101010101" pitchFamily="49" charset="-122"/>
                <a:ea typeface="楷体" panose="02010609060101010101" pitchFamily="49" charset="-122"/>
              </a:rPr>
              <a:t>3.</a:t>
            </a:r>
            <a:r>
              <a:rPr lang="zh-CN" altLang="en-US" sz="2800" b="1" dirty="0">
                <a:latin typeface="楷体" panose="02010609060101010101" pitchFamily="49" charset="-122"/>
                <a:ea typeface="楷体" panose="02010609060101010101" pitchFamily="49" charset="-122"/>
              </a:rPr>
              <a:t>这种境界，使人惊叹。这种心界，叫人舒服。</a:t>
            </a:r>
            <a:r>
              <a:rPr lang="en-US" altLang="zh-CN" sz="2800" b="1" dirty="0">
                <a:solidFill>
                  <a:srgbClr val="0031E6"/>
                </a:solidFill>
                <a:latin typeface="黑体" panose="02010600030101010101" pitchFamily="49" charset="-122"/>
                <a:ea typeface="黑体" panose="02010600030101010101" pitchFamily="49" charset="-122"/>
              </a:rPr>
              <a:t>(</a:t>
            </a:r>
            <a:r>
              <a:rPr lang="zh-CN" altLang="en-US" sz="2800" b="1" dirty="0">
                <a:solidFill>
                  <a:srgbClr val="0031E6"/>
                </a:solidFill>
                <a:latin typeface="黑体" panose="02010600030101010101" pitchFamily="49" charset="-122"/>
                <a:ea typeface="黑体" panose="02010600030101010101" pitchFamily="49" charset="-122"/>
              </a:rPr>
              <a:t>用关联词语组成一句话</a:t>
            </a:r>
            <a:r>
              <a:rPr lang="en-US" altLang="zh-CN" sz="2800" b="1" dirty="0">
                <a:solidFill>
                  <a:srgbClr val="0031E6"/>
                </a:solidFill>
                <a:latin typeface="黑体" panose="02010600030101010101" pitchFamily="49" charset="-122"/>
                <a:ea typeface="黑体" panose="02010600030101010101" pitchFamily="49" charset="-122"/>
              </a:rPr>
              <a:t>)</a:t>
            </a:r>
            <a:endParaRPr lang="en-US" altLang="zh-CN" sz="2800" b="1" dirty="0">
              <a:solidFill>
                <a:srgbClr val="0031E6"/>
              </a:solidFill>
              <a:latin typeface="黑体" panose="02010600030101010101" pitchFamily="49" charset="-122"/>
              <a:ea typeface="黑体" panose="02010600030101010101" pitchFamily="49" charset="-122"/>
            </a:endParaRPr>
          </a:p>
          <a:p>
            <a:pPr lvl="1">
              <a:lnSpc>
                <a:spcPct val="150000"/>
              </a:lnSpc>
            </a:pPr>
            <a:r>
              <a:rPr lang="en-US" altLang="zh-CN" sz="2800" b="1" dirty="0">
                <a:solidFill>
                  <a:srgbClr val="C00000"/>
                </a:solidFill>
                <a:latin typeface="楷体" panose="02010609060101010101" pitchFamily="49" charset="-122"/>
                <a:ea typeface="楷体" panose="02010609060101010101" pitchFamily="49" charset="-122"/>
              </a:rPr>
              <a:t>	</a:t>
            </a:r>
            <a:r>
              <a:rPr lang="zh-CN" altLang="en-US" sz="2800" b="1" dirty="0">
                <a:solidFill>
                  <a:srgbClr val="C00000"/>
                </a:solidFill>
                <a:latin typeface="楷体" panose="02010609060101010101" pitchFamily="49" charset="-122"/>
                <a:ea typeface="楷体" panose="02010609060101010101" pitchFamily="49" charset="-122"/>
              </a:rPr>
              <a:t>这种境界，既使人惊叹，又叫人舒服。</a:t>
            </a:r>
            <a:endParaRPr lang="zh-CN" altLang="en-US" sz="2800" b="1" dirty="0">
              <a:solidFill>
                <a:srgbClr val="C000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PRESET_TEXT_INDEX" val="0"/>
  <p:tag name="KSO_WM_UNIT_PRESET_TEXT_LEN" val="0"/>
  <p:tag name="KSO_WM_UNIT_NOCLEAR" val="0"/>
  <p:tag name="KSO_WM_UNIT_VALUE" val="31"/>
  <p:tag name="KSO_WM_UNIT_HIGHLIGHT" val="0"/>
  <p:tag name="KSO_WM_UNIT_COMPATIBLE" val="0"/>
  <p:tag name="KSO_WM_UNIT_DIAGRAM_ISNUMVISUAL" val="0"/>
  <p:tag name="KSO_WM_UNIT_DIAGRAM_ISREFERUNIT" val="0"/>
  <p:tag name="KSO_WM_UNIT_TYPE" val="f"/>
  <p:tag name="KSO_WM_UNIT_INDEX" val="1"/>
  <p:tag name="KSO_WM_UNIT_ID" val="OneParaText2_4*f*1"/>
  <p:tag name="KSO_WM_TEMPLATE_CATEGORY" val="OneParaText"/>
  <p:tag name="KSO_WM_TEMPLATE_INDEX" val="2"/>
  <p:tag name="KSO_WM_UNIT_LAYERLEVEL" val="1"/>
  <p:tag name="KSO_WM_TAG_VERSION" val="1.0"/>
  <p:tag name="KSO_WM_BEAUTIFY_FLAG" val="#wm#"/>
  <p:tag name="KSO_WM_UNIT_TEXTBOXSTYLE_GUID" val="{23a8f1e9-3508-4f9b-a106-d7d3c4d0a157}"/>
  <p:tag name="KSO_WM_UNIT_TEXTBOXSTYLE_INDEX" val="4"/>
  <p:tag name="KSO_WM_UNIT_TEXTBOXSTYLE_TYPE" val="OneParaTitle"/>
</p:tagLst>
</file>

<file path=ppt/tags/tag2.xml><?xml version="1.0" encoding="utf-8"?>
<p:tagLst xmlns:p="http://schemas.openxmlformats.org/presentationml/2006/main">
  <p:tag name="KSO_WM_UNIT_PRESET_TEXT_INDEX" val="0"/>
  <p:tag name="KSO_WM_UNIT_PRESET_TEXT_LEN" val="0"/>
  <p:tag name="KSO_WM_UNIT_NOCLEAR" val="0"/>
  <p:tag name="KSO_WM_UNIT_VALUE" val="31"/>
  <p:tag name="KSO_WM_UNIT_HIGHLIGHT" val="0"/>
  <p:tag name="KSO_WM_UNIT_COMPATIBLE" val="0"/>
  <p:tag name="KSO_WM_UNIT_DIAGRAM_ISNUMVISUAL" val="0"/>
  <p:tag name="KSO_WM_UNIT_DIAGRAM_ISREFERUNIT" val="0"/>
  <p:tag name="KSO_WM_UNIT_TYPE" val="f"/>
  <p:tag name="KSO_WM_UNIT_INDEX" val="1"/>
  <p:tag name="KSO_WM_UNIT_ID" val="OneParaText2_5*f*1"/>
  <p:tag name="KSO_WM_TEMPLATE_CATEGORY" val="OneParaText"/>
  <p:tag name="KSO_WM_TEMPLATE_INDEX" val="2"/>
  <p:tag name="KSO_WM_UNIT_LAYERLEVEL" val="1"/>
  <p:tag name="KSO_WM_TAG_VERSION" val="1.0"/>
  <p:tag name="KSO_WM_BEAUTIFY_FLAG" val="#wm#"/>
  <p:tag name="KSO_WM_UNIT_TEXTBOXSTYLE_GUID" val="{f5f35214-2acc-478a-9e11-bc9814efa55d}"/>
  <p:tag name="KSO_WM_UNIT_TEXTBOXSTYLE_INDEX" val="5"/>
  <p:tag name="KSO_WM_UNIT_TEXTBOXSTYLE_TYPE" val="OneParaTitle"/>
</p:tagLst>
</file>

<file path=ppt/tags/tag3.xml><?xml version="1.0" encoding="utf-8"?>
<p:tagLst xmlns:p="http://schemas.openxmlformats.org/presentationml/2006/main">
  <p:tag name="KSO_WM_UNIT_PRESET_TEXT_INDEX" val="0"/>
  <p:tag name="KSO_WM_UNIT_PRESET_TEXT_LEN" val="0"/>
  <p:tag name="KSO_WM_UNIT_NOCLEAR" val="0"/>
  <p:tag name="KSO_WM_UNIT_VALUE" val="31"/>
  <p:tag name="KSO_WM_UNIT_HIGHLIGHT" val="0"/>
  <p:tag name="KSO_WM_UNIT_COMPATIBLE" val="0"/>
  <p:tag name="KSO_WM_UNIT_DIAGRAM_ISNUMVISUAL" val="0"/>
  <p:tag name="KSO_WM_UNIT_DIAGRAM_ISREFERUNIT" val="0"/>
  <p:tag name="KSO_WM_UNIT_TYPE" val="f"/>
  <p:tag name="KSO_WM_UNIT_INDEX" val="1"/>
  <p:tag name="KSO_WM_UNIT_ID" val="OneParaText2_5*f*1"/>
  <p:tag name="KSO_WM_TEMPLATE_CATEGORY" val="OneParaText"/>
  <p:tag name="KSO_WM_TEMPLATE_INDEX" val="2"/>
  <p:tag name="KSO_WM_UNIT_LAYERLEVEL" val="1"/>
  <p:tag name="KSO_WM_TAG_VERSION" val="1.0"/>
  <p:tag name="KSO_WM_BEAUTIFY_FLAG" val="#wm#"/>
  <p:tag name="KSO_WM_UNIT_TEXTBOXSTYLE_GUID" val="{c896f53f-23bd-4a37-9e8f-11addaa69924}"/>
  <p:tag name="KSO_WM_UNIT_TEXTBOXSTYLE_INDEX" val="5"/>
  <p:tag name="KSO_WM_UNIT_TEXTBOXSTYLE_TYPE" val="OneParaTitle"/>
</p:tagLst>
</file>

<file path=ppt/tags/tag4.xml><?xml version="1.0" encoding="utf-8"?>
<p:tagLst xmlns:p="http://schemas.openxmlformats.org/presentationml/2006/main">
  <p:tag name="KSO_WM_UNIT_PRESET_TEXT_INDEX" val="0"/>
  <p:tag name="KSO_WM_UNIT_PRESET_TEXT_LEN" val="0"/>
  <p:tag name="KSO_WM_UNIT_NOCLEAR" val="0"/>
  <p:tag name="KSO_WM_UNIT_VALUE" val="31"/>
  <p:tag name="KSO_WM_UNIT_HIGHLIGHT" val="0"/>
  <p:tag name="KSO_WM_UNIT_COMPATIBLE" val="0"/>
  <p:tag name="KSO_WM_UNIT_DIAGRAM_ISNUMVISUAL" val="0"/>
  <p:tag name="KSO_WM_UNIT_DIAGRAM_ISREFERUNIT" val="0"/>
  <p:tag name="KSO_WM_UNIT_TYPE" val="f"/>
  <p:tag name="KSO_WM_UNIT_INDEX" val="1"/>
  <p:tag name="KSO_WM_UNIT_ID" val="OneParaText2_4*f*1"/>
  <p:tag name="KSO_WM_TEMPLATE_CATEGORY" val="OneParaText"/>
  <p:tag name="KSO_WM_TEMPLATE_INDEX" val="2"/>
  <p:tag name="KSO_WM_UNIT_LAYERLEVEL" val="1"/>
  <p:tag name="KSO_WM_TAG_VERSION" val="1.0"/>
  <p:tag name="KSO_WM_BEAUTIFY_FLAG" val="#wm#"/>
  <p:tag name="KSO_WM_UNIT_TEXTBOXSTYLE_GUID" val="{23a8f1e9-3508-4f9b-a106-d7d3c4d0a157}"/>
  <p:tag name="KSO_WM_UNIT_TEXTBOXSTYLE_INDEX" val="4"/>
  <p:tag name="KSO_WM_UNIT_TEXTBOXSTYLE_TYPE" val="OneParaTitle"/>
</p:tagLst>
</file>

<file path=ppt/tags/tag5.xml><?xml version="1.0" encoding="utf-8"?>
<p:tagLst xmlns:p="http://schemas.openxmlformats.org/presentationml/2006/main">
  <p:tag name="WM_BEAUTIFY_ZORDER_FLAG_TAG" val="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1379</Words>
  <Application>WPS 演示</Application>
  <PresentationFormat>自定义</PresentationFormat>
  <Paragraphs>218</Paragraphs>
  <Slides>14</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14</vt:i4>
      </vt:variant>
    </vt:vector>
  </HeadingPairs>
  <TitlesOfParts>
    <vt:vector size="28" baseType="lpstr">
      <vt:lpstr>Arial</vt:lpstr>
      <vt:lpstr>宋体</vt:lpstr>
      <vt:lpstr>Wingdings</vt:lpstr>
      <vt:lpstr>微软雅黑</vt:lpstr>
      <vt:lpstr>Bahnschrift SemiLight Condensed</vt:lpstr>
      <vt:lpstr>楷体</vt:lpstr>
      <vt:lpstr>Segoe UI</vt:lpstr>
      <vt:lpstr>Arial</vt:lpstr>
      <vt:lpstr>黑体</vt:lpstr>
      <vt:lpstr>Vrinda</vt:lpstr>
      <vt:lpstr>Arial Unicode MS</vt:lpstr>
      <vt:lpstr>Calibri</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ZHANG xiaolei</dc:creator>
  <cp:lastModifiedBy>郑鑫</cp:lastModifiedBy>
  <cp:revision>30</cp:revision>
  <dcterms:created xsi:type="dcterms:W3CDTF">2020-09-06T13:13:00Z</dcterms:created>
  <dcterms:modified xsi:type="dcterms:W3CDTF">2022-10-11T07:24:13Z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2052-11.1.0.7693</vt:lpwstr>
  </property>
</Properties>
</file>